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24"/>
  </p:handoutMasterIdLst>
  <p:sldIdLst>
    <p:sldId id="696" r:id="rId3"/>
    <p:sldId id="1018" r:id="rId5"/>
    <p:sldId id="1733" r:id="rId6"/>
    <p:sldId id="1734" r:id="rId7"/>
    <p:sldId id="1722" r:id="rId8"/>
    <p:sldId id="1725" r:id="rId9"/>
    <p:sldId id="1726" r:id="rId10"/>
    <p:sldId id="1727" r:id="rId11"/>
    <p:sldId id="1728" r:id="rId12"/>
    <p:sldId id="1729" r:id="rId13"/>
    <p:sldId id="1730" r:id="rId14"/>
    <p:sldId id="1731" r:id="rId15"/>
    <p:sldId id="1732" r:id="rId16"/>
    <p:sldId id="1735" r:id="rId17"/>
    <p:sldId id="1736" r:id="rId18"/>
    <p:sldId id="1737" r:id="rId19"/>
    <p:sldId id="1738" r:id="rId20"/>
    <p:sldId id="1739" r:id="rId21"/>
    <p:sldId id="370" r:id="rId22"/>
    <p:sldId id="1038" r:id="rId23"/>
    <p:sldId id="1741" r:id="rId24"/>
    <p:sldId id="1742" r:id="rId25"/>
    <p:sldId id="1034" r:id="rId26"/>
    <p:sldId id="1026" r:id="rId27"/>
    <p:sldId id="1056" r:id="rId28"/>
    <p:sldId id="1031" r:id="rId29"/>
    <p:sldId id="1743" r:id="rId30"/>
    <p:sldId id="1036" r:id="rId31"/>
    <p:sldId id="371" r:id="rId32"/>
    <p:sldId id="1024" r:id="rId33"/>
    <p:sldId id="1025" r:id="rId34"/>
    <p:sldId id="1039" r:id="rId35"/>
    <p:sldId id="1040" r:id="rId36"/>
    <p:sldId id="1744" r:id="rId37"/>
    <p:sldId id="1745" r:id="rId38"/>
    <p:sldId id="1746" r:id="rId39"/>
    <p:sldId id="1747" r:id="rId40"/>
    <p:sldId id="1748" r:id="rId41"/>
    <p:sldId id="1749" r:id="rId42"/>
    <p:sldId id="1750" r:id="rId43"/>
    <p:sldId id="1057" r:id="rId44"/>
    <p:sldId id="1032" r:id="rId45"/>
    <p:sldId id="1023" r:id="rId46"/>
    <p:sldId id="1757" r:id="rId47"/>
    <p:sldId id="1758" r:id="rId48"/>
    <p:sldId id="1759" r:id="rId49"/>
    <p:sldId id="1760" r:id="rId50"/>
    <p:sldId id="1761" r:id="rId51"/>
    <p:sldId id="1041" r:id="rId52"/>
    <p:sldId id="1763" r:id="rId53"/>
    <p:sldId id="1043" r:id="rId54"/>
    <p:sldId id="1045" r:id="rId55"/>
    <p:sldId id="1046" r:id="rId56"/>
    <p:sldId id="1815" r:id="rId57"/>
    <p:sldId id="1062" r:id="rId58"/>
    <p:sldId id="1051" r:id="rId59"/>
    <p:sldId id="1818" r:id="rId60"/>
    <p:sldId id="1819" r:id="rId61"/>
    <p:sldId id="1817" r:id="rId62"/>
    <p:sldId id="1053" r:id="rId63"/>
    <p:sldId id="1042" r:id="rId64"/>
    <p:sldId id="1764" r:id="rId65"/>
    <p:sldId id="1766" r:id="rId66"/>
    <p:sldId id="1767" r:id="rId67"/>
    <p:sldId id="1768" r:id="rId68"/>
    <p:sldId id="1769" r:id="rId69"/>
    <p:sldId id="1770" r:id="rId70"/>
    <p:sldId id="1771" r:id="rId71"/>
    <p:sldId id="1772" r:id="rId72"/>
    <p:sldId id="1773" r:id="rId73"/>
    <p:sldId id="1774" r:id="rId74"/>
    <p:sldId id="1775" r:id="rId75"/>
    <p:sldId id="1811" r:id="rId76"/>
    <p:sldId id="1058" r:id="rId77"/>
    <p:sldId id="1033" r:id="rId78"/>
    <p:sldId id="372" r:id="rId79"/>
    <p:sldId id="1064" r:id="rId80"/>
    <p:sldId id="1063" r:id="rId81"/>
    <p:sldId id="461" r:id="rId82"/>
    <p:sldId id="1060" r:id="rId83"/>
    <p:sldId id="1061" r:id="rId84"/>
    <p:sldId id="1055" r:id="rId85"/>
    <p:sldId id="1059" r:id="rId86"/>
    <p:sldId id="1765" r:id="rId87"/>
    <p:sldId id="1782" r:id="rId88"/>
    <p:sldId id="1776" r:id="rId89"/>
    <p:sldId id="1777" r:id="rId90"/>
    <p:sldId id="1778" r:id="rId91"/>
    <p:sldId id="1780" r:id="rId92"/>
    <p:sldId id="1781" r:id="rId93"/>
    <p:sldId id="1783" r:id="rId94"/>
    <p:sldId id="1796" r:id="rId95"/>
    <p:sldId id="1784" r:id="rId96"/>
    <p:sldId id="1785" r:id="rId97"/>
    <p:sldId id="1786" r:id="rId98"/>
    <p:sldId id="1787" r:id="rId99"/>
    <p:sldId id="1788" r:id="rId100"/>
    <p:sldId id="1789" r:id="rId101"/>
    <p:sldId id="1790" r:id="rId102"/>
    <p:sldId id="1791" r:id="rId103"/>
    <p:sldId id="1792" r:id="rId104"/>
    <p:sldId id="1793" r:id="rId105"/>
    <p:sldId id="1794" r:id="rId106"/>
    <p:sldId id="1795" r:id="rId107"/>
    <p:sldId id="1797" r:id="rId108"/>
    <p:sldId id="1798" r:id="rId109"/>
    <p:sldId id="1799" r:id="rId110"/>
    <p:sldId id="1800" r:id="rId111"/>
    <p:sldId id="1801" r:id="rId112"/>
    <p:sldId id="1803" r:id="rId113"/>
    <p:sldId id="1804" r:id="rId114"/>
    <p:sldId id="1805" r:id="rId115"/>
    <p:sldId id="1806" r:id="rId116"/>
    <p:sldId id="1807" r:id="rId117"/>
    <p:sldId id="1808" r:id="rId118"/>
    <p:sldId id="1809" r:id="rId119"/>
    <p:sldId id="1810" r:id="rId120"/>
    <p:sldId id="1814" r:id="rId121"/>
    <p:sldId id="1054" r:id="rId122"/>
    <p:sldId id="916" r:id="rId123"/>
  </p:sldIdLst>
  <p:sldSz cx="12192000" cy="6858000"/>
  <p:notesSz cx="6811645" cy="9945370"/>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286" userDrawn="1">
          <p15:clr>
            <a:srgbClr val="A4A3A4"/>
          </p15:clr>
        </p15:guide>
        <p15:guide id="2" pos="37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9900"/>
    <a:srgbClr val="FBBCA3"/>
    <a:srgbClr val="0066CC"/>
    <a:srgbClr val="00B0F0"/>
    <a:srgbClr val="0070C0"/>
    <a:srgbClr val="DFF1F2"/>
    <a:srgbClr val="A3D6D9"/>
    <a:srgbClr val="004586"/>
    <a:srgbClr val="1C29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88" autoAdjust="0"/>
    <p:restoredTop sz="89315" autoAdjust="0"/>
  </p:normalViewPr>
  <p:slideViewPr>
    <p:cSldViewPr snapToGrid="0" showGuides="1">
      <p:cViewPr varScale="1">
        <p:scale>
          <a:sx n="68" d="100"/>
          <a:sy n="68" d="100"/>
        </p:scale>
        <p:origin x="62" y="3346"/>
      </p:cViewPr>
      <p:guideLst>
        <p:guide orient="horz" pos="2286"/>
        <p:guide pos="3745"/>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7" Type="http://schemas.openxmlformats.org/officeDocument/2006/relationships/tableStyles" Target="tableStyles.xml"/><Relationship Id="rId126" Type="http://schemas.openxmlformats.org/officeDocument/2006/relationships/viewProps" Target="viewProps.xml"/><Relationship Id="rId125" Type="http://schemas.openxmlformats.org/officeDocument/2006/relationships/presProps" Target="presProps.xml"/><Relationship Id="rId124" Type="http://schemas.openxmlformats.org/officeDocument/2006/relationships/handoutMaster" Target="handoutMasters/handoutMaster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4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52054" cy="496744"/>
          </a:xfrm>
          <a:prstGeom prst="rect">
            <a:avLst/>
          </a:prstGeom>
        </p:spPr>
        <p:txBody>
          <a:bodyPr vert="horz" lIns="88395" tIns="44198" rIns="88395" bIns="44198" rtlCol="0"/>
          <a:lstStyle>
            <a:lvl1pPr algn="l">
              <a:defRPr sz="1200"/>
            </a:lvl1pPr>
          </a:lstStyle>
          <a:p>
            <a:endParaRPr lang="zh-CN" altLang="en-US"/>
          </a:p>
        </p:txBody>
      </p:sp>
      <p:sp>
        <p:nvSpPr>
          <p:cNvPr id="3" name="日期占位符 2"/>
          <p:cNvSpPr>
            <a:spLocks noGrp="1"/>
          </p:cNvSpPr>
          <p:nvPr>
            <p:ph type="dt" sz="quarter" idx="1"/>
          </p:nvPr>
        </p:nvSpPr>
        <p:spPr>
          <a:xfrm>
            <a:off x="3858387" y="1"/>
            <a:ext cx="2952054" cy="496744"/>
          </a:xfrm>
          <a:prstGeom prst="rect">
            <a:avLst/>
          </a:prstGeom>
        </p:spPr>
        <p:txBody>
          <a:bodyPr vert="horz" lIns="88395" tIns="44198" rIns="88395" bIns="44198" rtlCol="0"/>
          <a:lstStyle>
            <a:lvl1pPr algn="r">
              <a:defRPr sz="1200"/>
            </a:lvl1pPr>
          </a:lstStyle>
          <a:p>
            <a:fld id="{33F7A549-B379-4C34-825B-70BFB0F88B3A}" type="datetimeFigureOut">
              <a:rPr lang="zh-CN" altLang="en-US" smtClean="0"/>
            </a:fld>
            <a:endParaRPr lang="zh-CN" altLang="en-US"/>
          </a:p>
        </p:txBody>
      </p:sp>
      <p:sp>
        <p:nvSpPr>
          <p:cNvPr id="4" name="页脚占位符 3"/>
          <p:cNvSpPr>
            <a:spLocks noGrp="1"/>
          </p:cNvSpPr>
          <p:nvPr>
            <p:ph type="ftr" sz="quarter" idx="2"/>
          </p:nvPr>
        </p:nvSpPr>
        <p:spPr>
          <a:xfrm>
            <a:off x="0" y="9447401"/>
            <a:ext cx="2952054" cy="496744"/>
          </a:xfrm>
          <a:prstGeom prst="rect">
            <a:avLst/>
          </a:prstGeom>
        </p:spPr>
        <p:txBody>
          <a:bodyPr vert="horz" lIns="88395" tIns="44198" rIns="88395" bIns="4419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8387" y="9447401"/>
            <a:ext cx="2952054" cy="496744"/>
          </a:xfrm>
          <a:prstGeom prst="rect">
            <a:avLst/>
          </a:prstGeom>
        </p:spPr>
        <p:txBody>
          <a:bodyPr vert="horz" lIns="88395" tIns="44198" rIns="88395" bIns="44198" rtlCol="0" anchor="b"/>
          <a:lstStyle>
            <a:lvl1pPr algn="r">
              <a:defRPr sz="1200"/>
            </a:lvl1pPr>
          </a:lstStyle>
          <a:p>
            <a:fld id="{2EC52559-07F0-4EB5-B465-6612A229963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3858537"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algn="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2075" y="746125"/>
            <a:ext cx="6627813" cy="372903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5" name="Rectangle 5"/>
          <p:cNvSpPr>
            <a:spLocks noGrp="1" noChangeArrowheads="1"/>
          </p:cNvSpPr>
          <p:nvPr>
            <p:ph type="body" sz="quarter" idx="3"/>
          </p:nvPr>
        </p:nvSpPr>
        <p:spPr bwMode="auto">
          <a:xfrm>
            <a:off x="681197" y="4724202"/>
            <a:ext cx="5449570" cy="447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5126" name="Rectangle 6"/>
          <p:cNvSpPr>
            <a:spLocks noGrp="1" noChangeArrowheads="1"/>
          </p:cNvSpPr>
          <p:nvPr>
            <p:ph type="ftr" sz="quarter" idx="4"/>
          </p:nvPr>
        </p:nvSpPr>
        <p:spPr bwMode="auto">
          <a:xfrm>
            <a:off x="1"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3858537"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algn="r" eaLnBrk="1" hangingPunct="1">
              <a:defRPr sz="1300" smtClean="0">
                <a:ea typeface="宋体" panose="02010600030101010101" pitchFamily="2" charset="-122"/>
              </a:defRPr>
            </a:lvl1pPr>
          </a:lstStyle>
          <a:p>
            <a:pPr>
              <a:defRPr/>
            </a:pPr>
            <a:fld id="{6020F7E6-B6AB-4685-9920-66673A4976C0}"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幻灯片图像占位符 1"/>
          <p:cNvSpPr>
            <a:spLocks noGrp="1" noRot="1" noChangeAspect="1" noTextEdit="1"/>
          </p:cNvSpPr>
          <p:nvPr>
            <p:ph type="sldImg"/>
          </p:nvPr>
        </p:nvSpPr>
        <p:spPr/>
      </p:sp>
      <p:sp>
        <p:nvSpPr>
          <p:cNvPr id="90115" name="备注占位符 2"/>
          <p:cNvSpPr>
            <a:spLocks noGrp="1"/>
          </p:cNvSpPr>
          <p:nvPr>
            <p:ph type="body" idx="1"/>
          </p:nvPr>
        </p:nvSpPr>
        <p:spPr/>
        <p:txBody>
          <a:bodyPr wrap="square" lIns="91440" tIns="45720" rIns="91440" bIns="45720" anchor="t" anchorCtr="0"/>
          <a:p>
            <a:pPr lvl="0"/>
            <a:r>
              <a:rPr lang="zh-CN" altLang="en-US" dirty="0"/>
              <a:t>也就是说，这</a:t>
            </a:r>
            <a:r>
              <a:rPr lang="en-US" altLang="zh-CN" dirty="0"/>
              <a:t>50</a:t>
            </a:r>
            <a:r>
              <a:rPr lang="zh-CN" altLang="en-US" dirty="0"/>
              <a:t>个属性都不佳，但是当你在</a:t>
            </a:r>
            <a:r>
              <a:rPr lang="en-US" altLang="zh-CN" dirty="0"/>
              <a:t>50</a:t>
            </a:r>
            <a:r>
              <a:rPr lang="zh-CN" altLang="en-US" dirty="0"/>
              <a:t>个中选最好的，进行多重比较时，可能会找到一个信息增量大于阈值的属性，从而产生过拟合问题。</a:t>
            </a:r>
            <a:endParaRPr lang="zh-CN" altLang="en-US" dirty="0"/>
          </a:p>
        </p:txBody>
      </p:sp>
      <p:sp>
        <p:nvSpPr>
          <p:cNvPr id="90116" name="灯片编号占位符 3"/>
          <p:cNvSpPr txBox="1">
            <a:spLocks noGrp="1"/>
          </p:cNvSpPr>
          <p:nvPr>
            <p:ph type="sldNum" sz="quarter"/>
          </p:nvPr>
        </p:nvSpPr>
        <p:spPr>
          <a:xfrm>
            <a:off x="3778250" y="9428163"/>
            <a:ext cx="2889250" cy="496887"/>
          </a:xfrm>
          <a:prstGeom prst="rect">
            <a:avLst/>
          </a:prstGeom>
          <a:noFill/>
          <a:ln w="9525">
            <a:noFill/>
          </a:ln>
        </p:spPr>
        <p:txBody>
          <a:bodyPr anchor="b" anchorCtr="0"/>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zh-CN" sz="1800" dirty="0">
                <a:effectLst/>
                <a:latin typeface="+mj-ea"/>
                <a:ea typeface="+mj-ea"/>
                <a:cs typeface="Euclid" panose="02020503060505020303" pitchFamily="18" charset="0"/>
              </a:rPr>
              <a:t>在已经生成的决策树上进行剪枝，从而得到简化版的剪枝决策树。</a:t>
            </a:r>
            <a:endParaRPr lang="zh-CN" altLang="zh-CN" sz="1800" dirty="0">
              <a:effectLst/>
              <a:latin typeface="+mj-ea"/>
              <a:ea typeface="+mj-ea"/>
              <a:cs typeface="Euclid" panose="02020503060505020303" pitchFamily="18" charset="0"/>
            </a:endParaRPr>
          </a:p>
          <a:p>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后剪枝决策树通常比预剪枝决策树保留了更多的分支。一般情况下，后剪枝的欠拟合风险更小，泛化性能往往优于预剪枝决策树。</a:t>
            </a:r>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zh-CN" sz="1200" kern="100" dirty="0">
                <a:effectLst/>
                <a:latin typeface="Times New Roman" panose="02020603050405020304" pitchFamily="18" charset="0"/>
                <a:ea typeface="宋体" panose="02010600030101010101" pitchFamily="2" charset="-122"/>
              </a:rPr>
              <a:t>对比预剪枝和后剪枝可以看出，后剪枝决策树通常比预剪枝决策树保留了更多的分支。一般情况下，后剪枝的欠拟合风险更小，泛化性能往往优于预剪枝决策树。但后剪枝决策过程是在生产完全决策树之后进行的，并且要自底向上的对树种的所有非叶节点进行逐一考察，因此训练时间开销比未剪枝决策树和预剪枝决策树都要打很多。</a:t>
            </a:r>
            <a:endParaRPr lang="zh-CN" altLang="zh-CN" sz="1200" kern="1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C0DBDB-E30A-40E1-A4A7-5E70B39F2178}"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C0DBDB-E30A-40E1-A4A7-5E70B39F2178}"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P71 </a:t>
            </a:r>
            <a:r>
              <a:rPr lang="zh-CN" altLang="en-US" dirty="0"/>
              <a:t>例</a:t>
            </a:r>
            <a:r>
              <a:rPr lang="en-US" altLang="zh-CN" dirty="0"/>
              <a:t>5.4</a:t>
            </a:r>
            <a:endParaRPr lang="zh-CN" altLang="en-US" dirty="0"/>
          </a:p>
        </p:txBody>
      </p:sp>
      <p:sp>
        <p:nvSpPr>
          <p:cNvPr id="4" name="灯片编号占位符 3"/>
          <p:cNvSpPr>
            <a:spLocks noGrp="1"/>
          </p:cNvSpPr>
          <p:nvPr>
            <p:ph type="sldNum" sz="quarter" idx="10"/>
          </p:nvPr>
        </p:nvSpPr>
        <p:spPr/>
        <p:txBody>
          <a:bodyPr/>
          <a:lstStyle/>
          <a:p>
            <a:fld id="{6FC0DBDB-E30A-40E1-A4A7-5E70B39F2178}"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P71 </a:t>
            </a:r>
            <a:r>
              <a:rPr lang="zh-CN" altLang="en-US" dirty="0"/>
              <a:t>例</a:t>
            </a:r>
            <a:r>
              <a:rPr lang="en-US" altLang="zh-CN" dirty="0"/>
              <a:t>5.4</a:t>
            </a:r>
            <a:endParaRPr lang="zh-CN" altLang="en-US" dirty="0"/>
          </a:p>
        </p:txBody>
      </p:sp>
      <p:sp>
        <p:nvSpPr>
          <p:cNvPr id="4" name="灯片编号占位符 3"/>
          <p:cNvSpPr>
            <a:spLocks noGrp="1"/>
          </p:cNvSpPr>
          <p:nvPr>
            <p:ph type="sldNum" sz="quarter" idx="10"/>
          </p:nvPr>
        </p:nvSpPr>
        <p:spPr/>
        <p:txBody>
          <a:bodyPr/>
          <a:lstStyle/>
          <a:p>
            <a:fld id="{6FC0DBDB-E30A-40E1-A4A7-5E70B39F2178}"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P71 </a:t>
            </a:r>
            <a:r>
              <a:rPr lang="zh-CN" altLang="en-US" dirty="0"/>
              <a:t>例</a:t>
            </a:r>
            <a:r>
              <a:rPr lang="en-US" altLang="zh-CN" dirty="0"/>
              <a:t>5.4</a:t>
            </a:r>
            <a:endParaRPr lang="zh-CN" altLang="en-US" dirty="0"/>
          </a:p>
        </p:txBody>
      </p:sp>
      <p:sp>
        <p:nvSpPr>
          <p:cNvPr id="4" name="灯片编号占位符 3"/>
          <p:cNvSpPr>
            <a:spLocks noGrp="1"/>
          </p:cNvSpPr>
          <p:nvPr>
            <p:ph type="sldNum" sz="quarter" idx="10"/>
          </p:nvPr>
        </p:nvSpPr>
        <p:spPr/>
        <p:txBody>
          <a:bodyPr/>
          <a:lstStyle/>
          <a:p>
            <a:fld id="{6FC0DBDB-E30A-40E1-A4A7-5E70B39F2178}"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609600" y="1600201"/>
            <a:ext cx="10972800" cy="4530725"/>
          </a:xfrm>
        </p:spPr>
        <p:txBody>
          <a:bodyPr/>
          <a:lstStyle/>
          <a:p>
            <a:pPr lvl="0"/>
            <a:endParaRPr lang="zh-CN" altLang="en-US" noProof="0"/>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fld id="{18A54C05-12C6-4ED5-8C42-25DA65BDDB23}"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0" y="1600203"/>
            <a:ext cx="109728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1000125"/>
            <a:ext cx="646113" cy="261938"/>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7" name="Rectangle 10"/>
          <p:cNvSpPr>
            <a:spLocks noChangeArrowheads="1"/>
          </p:cNvSpPr>
          <p:nvPr userDrawn="1"/>
        </p:nvSpPr>
        <p:spPr bwMode="auto">
          <a:xfrm>
            <a:off x="703263" y="996950"/>
            <a:ext cx="11488737" cy="261938"/>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8" name="Text Box 11"/>
          <p:cNvSpPr txBox="1">
            <a:spLocks noChangeArrowheads="1"/>
          </p:cNvSpPr>
          <p:nvPr userDrawn="1"/>
        </p:nvSpPr>
        <p:spPr bwMode="auto">
          <a:xfrm>
            <a:off x="261938" y="96361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fld>
            <a:endParaRPr lang="en-US" altLang="zh-CN" sz="1400" b="1">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1.xml"/><Relationship Id="rId2" Type="http://schemas.openxmlformats.org/officeDocument/2006/relationships/image" Target="../media/image113.png"/><Relationship Id="rId1" Type="http://schemas.openxmlformats.org/officeDocument/2006/relationships/tags" Target="../tags/tag110.xml"/></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3.xml"/><Relationship Id="rId2" Type="http://schemas.openxmlformats.org/officeDocument/2006/relationships/image" Target="../media/image114.png"/><Relationship Id="rId1" Type="http://schemas.openxmlformats.org/officeDocument/2006/relationships/tags" Target="../tags/tag112.xml"/></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5.xml"/><Relationship Id="rId2" Type="http://schemas.openxmlformats.org/officeDocument/2006/relationships/image" Target="../media/image115.png"/><Relationship Id="rId1" Type="http://schemas.openxmlformats.org/officeDocument/2006/relationships/tags" Target="../tags/tag114.xml"/></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7.xml"/><Relationship Id="rId2" Type="http://schemas.openxmlformats.org/officeDocument/2006/relationships/image" Target="../media/image116.png"/><Relationship Id="rId1" Type="http://schemas.openxmlformats.org/officeDocument/2006/relationships/tags" Target="../tags/tag116.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8.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7.png"/><Relationship Id="rId1" Type="http://schemas.openxmlformats.org/officeDocument/2006/relationships/tags" Target="../tags/tag119.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8.png"/><Relationship Id="rId1" Type="http://schemas.openxmlformats.org/officeDocument/2006/relationships/image" Target="../media/image100.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0.xml"/><Relationship Id="rId1" Type="http://schemas.openxmlformats.org/officeDocument/2006/relationships/image" Target="../media/image100.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1.xml"/><Relationship Id="rId1" Type="http://schemas.openxmlformats.org/officeDocument/2006/relationships/image" Target="../media/image119.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2.xml"/><Relationship Id="rId1" Type="http://schemas.openxmlformats.org/officeDocument/2006/relationships/image" Target="../media/image10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image" Target="../media/image120.png"/></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image" Target="../media/image121.png"/></Relationships>
</file>

<file path=ppt/slides/_rels/slide1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image" Target="../media/image122.png"/></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image" Target="../media/image123.png"/></Relationships>
</file>

<file path=ppt/slides/_rels/slide1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image" Target="../media/image124.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3.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5.png"/><Relationship Id="rId1" Type="http://schemas.openxmlformats.org/officeDocument/2006/relationships/tags" Target="../tags/tag134.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ags" Target="../tags/tag13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3.emf"/><Relationship Id="rId1" Type="http://schemas.openxmlformats.org/officeDocument/2006/relationships/oleObject" Target="../embeddings/oleObject1.bin"/></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image" Target="../media/image127.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4.emf"/><Relationship Id="rId1"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5.emf"/><Relationship Id="rId1"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6.emf"/><Relationship Id="rId1"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7.emf"/><Relationship Id="rId1"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8.emf"/><Relationship Id="rId1"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9.emf"/><Relationship Id="rId1" Type="http://schemas.openxmlformats.org/officeDocument/2006/relationships/oleObject" Target="../embeddings/oleObject7.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34.xml"/><Relationship Id="rId8" Type="http://schemas.openxmlformats.org/officeDocument/2006/relationships/slideLayout" Target="../slideLayouts/slideLayout2.xml"/><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44.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7.xml"/><Relationship Id="rId4" Type="http://schemas.openxmlformats.org/officeDocument/2006/relationships/image" Target="../media/image44.emf"/><Relationship Id="rId3" Type="http://schemas.openxmlformats.org/officeDocument/2006/relationships/oleObject" Target="../embeddings/oleObject9.bin"/><Relationship Id="rId2" Type="http://schemas.openxmlformats.org/officeDocument/2006/relationships/image" Target="../media/image43.emf"/><Relationship Id="rId1" Type="http://schemas.openxmlformats.org/officeDocument/2006/relationships/oleObject" Target="../embeddings/oleObject8.bin"/></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46.xml.rels><?xml version="1.0" encoding="UTF-8" standalone="yes"?>
<Relationships xmlns="http://schemas.openxmlformats.org/package/2006/relationships"><Relationship Id="rId8" Type="http://schemas.openxmlformats.org/officeDocument/2006/relationships/vmlDrawing" Target="../drawings/vmlDrawing9.vml"/><Relationship Id="rId7" Type="http://schemas.openxmlformats.org/officeDocument/2006/relationships/slideLayout" Target="../slideLayouts/slideLayout7.xml"/><Relationship Id="rId6" Type="http://schemas.openxmlformats.org/officeDocument/2006/relationships/image" Target="../media/image49.emf"/><Relationship Id="rId5" Type="http://schemas.openxmlformats.org/officeDocument/2006/relationships/oleObject" Target="../embeddings/oleObject11.bin"/><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oleObject" Target="../embeddings/oleObject10.bin"/></Relationships>
</file>

<file path=ppt/slides/_rels/slide47.xml.rels><?xml version="1.0" encoding="UTF-8" standalone="yes"?>
<Relationships xmlns="http://schemas.openxmlformats.org/package/2006/relationships"><Relationship Id="rId7" Type="http://schemas.openxmlformats.org/officeDocument/2006/relationships/vmlDrawing" Target="../drawings/vmlDrawing10.vml"/><Relationship Id="rId6" Type="http://schemas.openxmlformats.org/officeDocument/2006/relationships/slideLayout" Target="../slideLayouts/slideLayout7.xml"/><Relationship Id="rId5" Type="http://schemas.openxmlformats.org/officeDocument/2006/relationships/image" Target="../media/image53.emf"/><Relationship Id="rId4" Type="http://schemas.openxmlformats.org/officeDocument/2006/relationships/oleObject" Target="../embeddings/oleObject12.bin"/><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image" Target="../media/image5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tags" Target="../tags/tag8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7.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3" Type="http://schemas.openxmlformats.org/officeDocument/2006/relationships/notesSlide" Target="../notesSlides/notesSlide7.xml"/><Relationship Id="rId42" Type="http://schemas.openxmlformats.org/officeDocument/2006/relationships/slideLayout" Target="../slideLayouts/slideLayout2.xml"/><Relationship Id="rId41" Type="http://schemas.openxmlformats.org/officeDocument/2006/relationships/tags" Target="../tags/tag41.xml"/><Relationship Id="rId40" Type="http://schemas.openxmlformats.org/officeDocument/2006/relationships/tags" Target="../tags/tag40.xml"/><Relationship Id="rId4" Type="http://schemas.openxmlformats.org/officeDocument/2006/relationships/tags" Target="../tags/tag4.xml"/><Relationship Id="rId39" Type="http://schemas.openxmlformats.org/officeDocument/2006/relationships/tags" Target="../tags/tag39.xml"/><Relationship Id="rId38" Type="http://schemas.openxmlformats.org/officeDocument/2006/relationships/tags" Target="../tags/tag38.xml"/><Relationship Id="rId37" Type="http://schemas.openxmlformats.org/officeDocument/2006/relationships/tags" Target="../tags/tag37.xml"/><Relationship Id="rId36" Type="http://schemas.openxmlformats.org/officeDocument/2006/relationships/tags" Target="../tags/tag36.xml"/><Relationship Id="rId35" Type="http://schemas.openxmlformats.org/officeDocument/2006/relationships/tags" Target="../tags/tag35.xml"/><Relationship Id="rId34" Type="http://schemas.openxmlformats.org/officeDocument/2006/relationships/tags" Target="../tags/tag34.xml"/><Relationship Id="rId33" Type="http://schemas.openxmlformats.org/officeDocument/2006/relationships/tags" Target="../tags/tag33.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slideLayout" Target="../slideLayouts/slideLayout2.xml"/><Relationship Id="rId3" Type="http://schemas.openxmlformats.org/officeDocument/2006/relationships/image" Target="../media/image72.png"/><Relationship Id="rId2" Type="http://schemas.openxmlformats.org/officeDocument/2006/relationships/tags" Target="../tags/tag91.xml"/><Relationship Id="rId1" Type="http://schemas.openxmlformats.org/officeDocument/2006/relationships/tags" Target="../tags/tag90.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9" Type="http://schemas.openxmlformats.org/officeDocument/2006/relationships/notesSlide" Target="../notesSlides/notesSlide70.xml"/><Relationship Id="rId8" Type="http://schemas.openxmlformats.org/officeDocument/2006/relationships/slideLayout" Target="../slideLayouts/slideLayout2.xml"/><Relationship Id="rId7" Type="http://schemas.openxmlformats.org/officeDocument/2006/relationships/image" Target="../media/image79.png"/><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77.xml.rels><?xml version="1.0" encoding="UTF-8" standalone="yes"?>
<Relationships xmlns="http://schemas.openxmlformats.org/package/2006/relationships"><Relationship Id="rId8" Type="http://schemas.openxmlformats.org/officeDocument/2006/relationships/notesSlide" Target="../notesSlides/notesSlide71.xml"/><Relationship Id="rId7"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78.xml.rels><?xml version="1.0" encoding="UTF-8" standalone="yes"?>
<Relationships xmlns="http://schemas.openxmlformats.org/package/2006/relationships"><Relationship Id="rId9" Type="http://schemas.openxmlformats.org/officeDocument/2006/relationships/image" Target="../media/image94.pn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3" Type="http://schemas.openxmlformats.org/officeDocument/2006/relationships/notesSlide" Target="../notesSlides/notesSlide72.xml"/><Relationship Id="rId12" Type="http://schemas.openxmlformats.org/officeDocument/2006/relationships/slideLayout" Target="../slideLayouts/slideLayout2.xml"/><Relationship Id="rId11" Type="http://schemas.openxmlformats.org/officeDocument/2006/relationships/image" Target="../media/image96.png"/><Relationship Id="rId10" Type="http://schemas.openxmlformats.org/officeDocument/2006/relationships/image" Target="../media/image95.png"/><Relationship Id="rId1" Type="http://schemas.openxmlformats.org/officeDocument/2006/relationships/image" Target="../media/image86.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8.png"/><Relationship Id="rId1" Type="http://schemas.openxmlformats.org/officeDocument/2006/relationships/image" Target="../media/image9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1.png"/><Relationship Id="rId1" Type="http://schemas.openxmlformats.org/officeDocument/2006/relationships/image" Target="../media/image100.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0.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4.png"/><Relationship Id="rId1"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xml"/><Relationship Id="rId1" Type="http://schemas.openxmlformats.org/officeDocument/2006/relationships/image" Target="../media/image100.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image" Target="../media/image105.png"/></Relationships>
</file>

<file path=ppt/slides/_rels/slide9.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3" Type="http://schemas.openxmlformats.org/officeDocument/2006/relationships/notesSlide" Target="../notesSlides/notesSlide9.xml"/><Relationship Id="rId42" Type="http://schemas.openxmlformats.org/officeDocument/2006/relationships/slideLayout" Target="../slideLayouts/slideLayout2.xml"/><Relationship Id="rId41" Type="http://schemas.openxmlformats.org/officeDocument/2006/relationships/tags" Target="../tags/tag82.xml"/><Relationship Id="rId40" Type="http://schemas.openxmlformats.org/officeDocument/2006/relationships/tags" Target="../tags/tag81.xml"/><Relationship Id="rId4" Type="http://schemas.openxmlformats.org/officeDocument/2006/relationships/tags" Target="../tags/tag45.xml"/><Relationship Id="rId39" Type="http://schemas.openxmlformats.org/officeDocument/2006/relationships/tags" Target="../tags/tag80.xml"/><Relationship Id="rId38" Type="http://schemas.openxmlformats.org/officeDocument/2006/relationships/tags" Target="../tags/tag79.xml"/><Relationship Id="rId37" Type="http://schemas.openxmlformats.org/officeDocument/2006/relationships/tags" Target="../tags/tag78.xml"/><Relationship Id="rId36" Type="http://schemas.openxmlformats.org/officeDocument/2006/relationships/tags" Target="../tags/tag77.xml"/><Relationship Id="rId35" Type="http://schemas.openxmlformats.org/officeDocument/2006/relationships/tags" Target="../tags/tag76.xml"/><Relationship Id="rId34" Type="http://schemas.openxmlformats.org/officeDocument/2006/relationships/tags" Target="../tags/tag75.xml"/><Relationship Id="rId33" Type="http://schemas.openxmlformats.org/officeDocument/2006/relationships/tags" Target="../tags/tag74.xml"/><Relationship Id="rId32" Type="http://schemas.openxmlformats.org/officeDocument/2006/relationships/tags" Target="../tags/tag73.xml"/><Relationship Id="rId31" Type="http://schemas.openxmlformats.org/officeDocument/2006/relationships/tags" Target="../tags/tag72.xml"/><Relationship Id="rId30" Type="http://schemas.openxmlformats.org/officeDocument/2006/relationships/tags" Target="../tags/tag71.xml"/><Relationship Id="rId3" Type="http://schemas.openxmlformats.org/officeDocument/2006/relationships/tags" Target="../tags/tag44.xml"/><Relationship Id="rId29" Type="http://schemas.openxmlformats.org/officeDocument/2006/relationships/tags" Target="../tags/tag70.xml"/><Relationship Id="rId28" Type="http://schemas.openxmlformats.org/officeDocument/2006/relationships/tags" Target="../tags/tag69.xml"/><Relationship Id="rId27" Type="http://schemas.openxmlformats.org/officeDocument/2006/relationships/tags" Target="../tags/tag68.xml"/><Relationship Id="rId26" Type="http://schemas.openxmlformats.org/officeDocument/2006/relationships/tags" Target="../tags/tag67.xml"/><Relationship Id="rId25" Type="http://schemas.openxmlformats.org/officeDocument/2006/relationships/tags" Target="../tags/tag66.xml"/><Relationship Id="rId24" Type="http://schemas.openxmlformats.org/officeDocument/2006/relationships/tags" Target="../tags/tag65.xml"/><Relationship Id="rId23" Type="http://schemas.openxmlformats.org/officeDocument/2006/relationships/tags" Target="../tags/tag64.xml"/><Relationship Id="rId22" Type="http://schemas.openxmlformats.org/officeDocument/2006/relationships/tags" Target="../tags/tag63.xml"/><Relationship Id="rId21" Type="http://schemas.openxmlformats.org/officeDocument/2006/relationships/tags" Target="../tags/tag62.xml"/><Relationship Id="rId20" Type="http://schemas.openxmlformats.org/officeDocument/2006/relationships/tags" Target="../tags/tag61.xml"/><Relationship Id="rId2" Type="http://schemas.openxmlformats.org/officeDocument/2006/relationships/tags" Target="../tags/tag43.xml"/><Relationship Id="rId19" Type="http://schemas.openxmlformats.org/officeDocument/2006/relationships/tags" Target="../tags/tag60.xml"/><Relationship Id="rId18" Type="http://schemas.openxmlformats.org/officeDocument/2006/relationships/tags" Target="../tags/tag59.xml"/><Relationship Id="rId17" Type="http://schemas.openxmlformats.org/officeDocument/2006/relationships/tags" Target="../tags/tag58.xml"/><Relationship Id="rId16" Type="http://schemas.openxmlformats.org/officeDocument/2006/relationships/tags" Target="../tags/tag57.xml"/><Relationship Id="rId15" Type="http://schemas.openxmlformats.org/officeDocument/2006/relationships/tags" Target="../tags/tag56.xml"/><Relationship Id="rId14" Type="http://schemas.openxmlformats.org/officeDocument/2006/relationships/tags" Target="../tags/tag55.xml"/><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tags" Target="../tags/tag52.xml"/><Relationship Id="rId10" Type="http://schemas.openxmlformats.org/officeDocument/2006/relationships/tags" Target="../tags/tag51.xml"/><Relationship Id="rId1" Type="http://schemas.openxmlformats.org/officeDocument/2006/relationships/tags" Target="../tags/tag4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image" Target="../media/image106.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image" Target="../media/image107.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9.xml"/><Relationship Id="rId1" Type="http://schemas.openxmlformats.org/officeDocument/2006/relationships/image" Target="../media/image100.png"/></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8.png"/><Relationship Id="rId2" Type="http://schemas.openxmlformats.org/officeDocument/2006/relationships/tags" Target="../tags/tag101.xml"/><Relationship Id="rId1" Type="http://schemas.openxmlformats.org/officeDocument/2006/relationships/tags" Target="../tags/tag100.xml"/></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3.xml"/><Relationship Id="rId2" Type="http://schemas.openxmlformats.org/officeDocument/2006/relationships/image" Target="../media/image109.png"/><Relationship Id="rId1" Type="http://schemas.openxmlformats.org/officeDocument/2006/relationships/tags" Target="../tags/tag102.xml"/></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5.xml"/><Relationship Id="rId2" Type="http://schemas.openxmlformats.org/officeDocument/2006/relationships/image" Target="../media/image110.png"/><Relationship Id="rId1" Type="http://schemas.openxmlformats.org/officeDocument/2006/relationships/tags" Target="../tags/tag104.xml"/></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7.xml"/><Relationship Id="rId2" Type="http://schemas.openxmlformats.org/officeDocument/2006/relationships/image" Target="../media/image111.png"/><Relationship Id="rId1" Type="http://schemas.openxmlformats.org/officeDocument/2006/relationships/tags" Target="../tags/tag106.xml"/></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9.xml"/><Relationship Id="rId2" Type="http://schemas.openxmlformats.org/officeDocument/2006/relationships/image" Target="../media/image112.png"/><Relationship Id="rId1" Type="http://schemas.openxmlformats.org/officeDocument/2006/relationships/tags" Target="../tags/tag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温大钟楼"/>
          <p:cNvPicPr>
            <a:picLocks noChangeAspect="1"/>
          </p:cNvPicPr>
          <p:nvPr/>
        </p:nvPicPr>
        <p:blipFill>
          <a:blip r:embed="rId1"/>
          <a:srcRect t="15490" b="23685"/>
          <a:stretch>
            <a:fillRect/>
          </a:stretch>
        </p:blipFill>
        <p:spPr>
          <a:xfrm>
            <a:off x="0" y="0"/>
            <a:ext cx="12192000" cy="3002280"/>
          </a:xfrm>
          <a:prstGeom prst="rect">
            <a:avLst/>
          </a:prstGeom>
        </p:spPr>
      </p:pic>
      <p:sp>
        <p:nvSpPr>
          <p:cNvPr id="9230" name="矩形 13"/>
          <p:cNvSpPr>
            <a:spLocks noChangeArrowheads="1"/>
          </p:cNvSpPr>
          <p:nvPr/>
        </p:nvSpPr>
        <p:spPr bwMode="auto">
          <a:xfrm>
            <a:off x="5200631" y="5106945"/>
            <a:ext cx="2459990" cy="460375"/>
          </a:xfrm>
          <a:prstGeom prst="rect">
            <a:avLst/>
          </a:prstGeom>
          <a:noFill/>
          <a:ln w="9525">
            <a:noFill/>
            <a:miter lim="800000"/>
          </a:ln>
        </p:spPr>
        <p:txBody>
          <a:bodyPr wrap="square">
            <a:spAutoFit/>
          </a:bodyPr>
          <a:lstStyle/>
          <a:p>
            <a:pPr eaLnBrk="1" hangingPunct="1"/>
            <a:r>
              <a:rPr lang="en-US" altLang="zh-CN" sz="2400" b="1" dirty="0">
                <a:latin typeface="Times New Roman" panose="02020603050405020304" pitchFamily="18" charset="0"/>
                <a:ea typeface="微软雅黑" panose="020B0503020204020204" pitchFamily="34" charset="-122"/>
              </a:rPr>
              <a:t>2025</a:t>
            </a:r>
            <a:r>
              <a:rPr lang="zh-CN" altLang="en-US" sz="2400" b="1" dirty="0">
                <a:latin typeface="Times New Roman" panose="02020603050405020304" pitchFamily="18" charset="0"/>
                <a:ea typeface="微软雅黑" panose="020B0503020204020204" pitchFamily="34" charset="-122"/>
              </a:rPr>
              <a:t>年</a:t>
            </a:r>
            <a:r>
              <a:rPr lang="en-US" altLang="zh-CN" sz="2400" b="1" dirty="0">
                <a:latin typeface="Times New Roman" panose="02020603050405020304" pitchFamily="18" charset="0"/>
                <a:ea typeface="微软雅黑" panose="020B0503020204020204" pitchFamily="34" charset="-122"/>
              </a:rPr>
              <a:t>4</a:t>
            </a:r>
            <a:r>
              <a:rPr lang="zh-CN" altLang="zh-CN" sz="2400" b="1" dirty="0">
                <a:latin typeface="Times New Roman" panose="02020603050405020304" pitchFamily="18" charset="0"/>
                <a:ea typeface="微软雅黑" panose="020B0503020204020204" pitchFamily="34" charset="-122"/>
              </a:rPr>
              <a:t>月</a:t>
            </a:r>
            <a:endParaRPr lang="zh-CN" altLang="zh-CN" sz="2400" b="1" dirty="0">
              <a:latin typeface="Times New Roman" panose="02020603050405020304" pitchFamily="18" charset="0"/>
              <a:ea typeface="微软雅黑" panose="020B0503020204020204" pitchFamily="34" charset="-122"/>
            </a:endParaRPr>
          </a:p>
        </p:txBody>
      </p:sp>
      <p:sp>
        <p:nvSpPr>
          <p:cNvPr id="3074" name="Rectangle 2"/>
          <p:cNvSpPr>
            <a:spLocks noGrp="1" noChangeArrowheads="1"/>
          </p:cNvSpPr>
          <p:nvPr>
            <p:ph type="ctrTitle"/>
          </p:nvPr>
        </p:nvSpPr>
        <p:spPr>
          <a:xfrm>
            <a:off x="-1904" y="2668905"/>
            <a:ext cx="12199426" cy="2234691"/>
          </a:xfrm>
          <a:solidFill>
            <a:srgbClr val="0070C0"/>
          </a:solidFill>
          <a:effectLst>
            <a:outerShdw blurRad="50800" dist="38100" dir="2700000" algn="tl" rotWithShape="0">
              <a:prstClr val="black">
                <a:alpha val="40000"/>
              </a:prstClr>
            </a:outerShdw>
          </a:effectLst>
        </p:spPr>
        <p:txBody>
          <a:bodyPr/>
          <a:lstStyle/>
          <a:p>
            <a:pPr marL="0" indent="0" eaLnBrk="1" latinLnBrk="0" hangingPunct="1">
              <a:lnSpc>
                <a:spcPct val="150000"/>
              </a:lnSpc>
              <a:spcAft>
                <a:spcPts val="600"/>
              </a:spcAft>
            </a:pPr>
            <a:r>
              <a:rPr lang="zh-CN" altLang="en-US" sz="4800" dirty="0">
                <a:solidFill>
                  <a:schemeClr val="bg1"/>
                </a:solidFill>
                <a:latin typeface="微软雅黑" panose="020B0503020204020204" pitchFamily="34" charset="-122"/>
                <a:ea typeface="微软雅黑" panose="020B0503020204020204" pitchFamily="34" charset="-122"/>
                <a:sym typeface="+mn-ea"/>
              </a:rPr>
              <a:t>机器学习</a:t>
            </a:r>
            <a:r>
              <a:rPr lang="en-US" altLang="zh-CN" sz="4800">
                <a:solidFill>
                  <a:schemeClr val="bg1"/>
                </a:solidFill>
                <a:latin typeface="微软雅黑" panose="020B0503020204020204" pitchFamily="34" charset="-122"/>
                <a:ea typeface="微软雅黑" panose="020B0503020204020204" pitchFamily="34" charset="-122"/>
                <a:sym typeface="+mn-ea"/>
              </a:rPr>
              <a:t>-</a:t>
            </a:r>
            <a:r>
              <a:rPr lang="zh-CN" altLang="en-US" sz="4800">
                <a:solidFill>
                  <a:schemeClr val="bg1"/>
                </a:solidFill>
                <a:latin typeface="微软雅黑" panose="020B0503020204020204" pitchFamily="34" charset="-122"/>
                <a:ea typeface="微软雅黑" panose="020B0503020204020204" pitchFamily="34" charset="-122"/>
                <a:sym typeface="+mn-ea"/>
              </a:rPr>
              <a:t>决策树</a:t>
            </a:r>
            <a:br>
              <a:rPr lang="en-US" altLang="zh-CN" sz="4800" dirty="0">
                <a:solidFill>
                  <a:schemeClr val="bg1"/>
                </a:solidFill>
                <a:latin typeface="微软雅黑" panose="020B0503020204020204" pitchFamily="34" charset="-122"/>
                <a:ea typeface="微软雅黑" panose="020B0503020204020204" pitchFamily="34" charset="-122"/>
                <a:sym typeface="+mn-ea"/>
              </a:rPr>
            </a:br>
            <a:r>
              <a:rPr lang="zh-CN" altLang="en-US" sz="2400" dirty="0">
                <a:solidFill>
                  <a:schemeClr val="bg1"/>
                </a:solidFill>
                <a:latin typeface="微软雅黑" panose="020B0503020204020204" pitchFamily="34" charset="-122"/>
                <a:ea typeface="微软雅黑" panose="020B0503020204020204" pitchFamily="34" charset="-122"/>
                <a:sym typeface="+mn-ea"/>
              </a:rPr>
              <a:t>秦雪敏</a:t>
            </a:r>
            <a:br>
              <a:rPr lang="zh-CN" altLang="en-US" sz="2400" dirty="0">
                <a:solidFill>
                  <a:schemeClr val="bg1"/>
                </a:solidFill>
                <a:latin typeface="微软雅黑" panose="020B0503020204020204" pitchFamily="34" charset="-122"/>
                <a:ea typeface="微软雅黑" panose="020B0503020204020204" pitchFamily="34" charset="-122"/>
                <a:sym typeface="+mn-ea"/>
              </a:rPr>
            </a:br>
            <a:r>
              <a:rPr lang="zh-CN" altLang="en-US" sz="2400" dirty="0">
                <a:solidFill>
                  <a:schemeClr val="bg1"/>
                </a:solidFill>
                <a:latin typeface="微软雅黑" panose="020B0503020204020204" pitchFamily="34" charset="-122"/>
                <a:ea typeface="微软雅黑" panose="020B0503020204020204" pitchFamily="34" charset="-122"/>
                <a:sym typeface="+mn-ea"/>
              </a:rPr>
              <a:t> 医药信息工程学院</a:t>
            </a:r>
            <a:endParaRPr lang="zh-CN" altLang="en-US" sz="2400" dirty="0">
              <a:solidFill>
                <a:schemeClr val="bg1"/>
              </a:solidFill>
              <a:latin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advTm="7175"/>
    </mc:Choice>
    <mc:Fallback>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6" name="组合 3"/>
          <p:cNvGrpSpPr/>
          <p:nvPr/>
        </p:nvGrpSpPr>
        <p:grpSpPr>
          <a:xfrm>
            <a:off x="2989263" y="1903413"/>
            <a:ext cx="5033962" cy="4321175"/>
            <a:chOff x="2989263" y="1903589"/>
            <a:chExt cx="5033962" cy="4320721"/>
          </a:xfrm>
        </p:grpSpPr>
        <p:grpSp>
          <p:nvGrpSpPr>
            <p:cNvPr id="57349" name="Group 5"/>
            <p:cNvGrpSpPr/>
            <p:nvPr/>
          </p:nvGrpSpPr>
          <p:grpSpPr>
            <a:xfrm>
              <a:off x="7032625" y="2644873"/>
              <a:ext cx="989013" cy="1446061"/>
              <a:chOff x="4512" y="1584"/>
              <a:chExt cx="623" cy="911"/>
            </a:xfrm>
          </p:grpSpPr>
          <p:sp>
            <p:nvSpPr>
              <p:cNvPr id="49" name="Oval 6"/>
              <p:cNvSpPr>
                <a:spLocks noChangeArrowheads="1"/>
              </p:cNvSpPr>
              <p:nvPr/>
            </p:nvSpPr>
            <p:spPr bwMode="auto">
              <a:xfrm>
                <a:off x="4704" y="1584"/>
                <a:ext cx="240" cy="240"/>
              </a:xfrm>
              <a:prstGeom prst="ellipse">
                <a:avLst/>
              </a:prstGeom>
              <a:solidFill>
                <a:srgbClr val="FFCC00"/>
              </a:solidFill>
              <a:ln w="9398">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0" name="AutoShape 7"/>
              <p:cNvSpPr>
                <a:spLocks noChangeArrowheads="1"/>
              </p:cNvSpPr>
              <p:nvPr/>
            </p:nvSpPr>
            <p:spPr bwMode="auto">
              <a:xfrm>
                <a:off x="4704" y="1824"/>
                <a:ext cx="240" cy="336"/>
              </a:xfrm>
              <a:prstGeom prst="roundRect">
                <a:avLst>
                  <a:gd name="adj" fmla="val 417"/>
                </a:avLst>
              </a:prstGeom>
              <a:solidFill>
                <a:srgbClr val="0000FF"/>
              </a:solidFill>
              <a:ln w="9360">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1" name="Line 8"/>
              <p:cNvSpPr>
                <a:spLocks noChangeShapeType="1"/>
              </p:cNvSpPr>
              <p:nvPr/>
            </p:nvSpPr>
            <p:spPr bwMode="auto">
              <a:xfrm flipV="1">
                <a:off x="4512" y="1871"/>
                <a:ext cx="192" cy="194"/>
              </a:xfrm>
              <a:prstGeom prst="line">
                <a:avLst/>
              </a:prstGeom>
              <a:noFill/>
              <a:ln w="3816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2" name="Line 9"/>
              <p:cNvSpPr>
                <a:spLocks noChangeShapeType="1"/>
              </p:cNvSpPr>
              <p:nvPr/>
            </p:nvSpPr>
            <p:spPr bwMode="auto">
              <a:xfrm flipH="1" flipV="1">
                <a:off x="4943" y="1871"/>
                <a:ext cx="194" cy="194"/>
              </a:xfrm>
              <a:prstGeom prst="line">
                <a:avLst/>
              </a:prstGeom>
              <a:noFill/>
              <a:ln w="3816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3" name="Line 10"/>
              <p:cNvSpPr>
                <a:spLocks noChangeShapeType="1"/>
              </p:cNvSpPr>
              <p:nvPr/>
            </p:nvSpPr>
            <p:spPr bwMode="auto">
              <a:xfrm flipV="1">
                <a:off x="4704" y="2159"/>
                <a:ext cx="96" cy="338"/>
              </a:xfrm>
              <a:prstGeom prst="line">
                <a:avLst/>
              </a:prstGeom>
              <a:noFill/>
              <a:ln w="5724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4" name="Line 11"/>
              <p:cNvSpPr>
                <a:spLocks noChangeShapeType="1"/>
              </p:cNvSpPr>
              <p:nvPr/>
            </p:nvSpPr>
            <p:spPr bwMode="auto">
              <a:xfrm flipH="1" flipV="1">
                <a:off x="4895" y="2159"/>
                <a:ext cx="50" cy="338"/>
              </a:xfrm>
              <a:prstGeom prst="line">
                <a:avLst/>
              </a:prstGeom>
              <a:noFill/>
              <a:ln w="5724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6" name="AutoShape 12"/>
            <p:cNvSpPr>
              <a:spLocks noChangeArrowheads="1"/>
            </p:cNvSpPr>
            <p:nvPr/>
          </p:nvSpPr>
          <p:spPr bwMode="auto">
            <a:xfrm>
              <a:off x="7261225" y="2268676"/>
              <a:ext cx="476250" cy="371436"/>
            </a:xfrm>
            <a:prstGeom prst="roundRect">
              <a:avLst>
                <a:gd name="adj" fmla="val 431"/>
              </a:avLst>
            </a:prstGeom>
            <a:noFill/>
            <a:ln w="9525">
              <a:noFill/>
              <a:round/>
            </a:ln>
          </p:spPr>
          <p:txBody>
            <a:bodyPr wrap="none" lIns="89980" tIns="46789" rIns="89980" bIns="46789">
              <a:spAutoFit/>
            </a:bodyPr>
            <a:lstStyle/>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Arial" panose="020B0604020202020204" pitchFamily="34" charset="0"/>
                  <a:ea typeface="仿宋_GB2312" panose="02010609030101010101" pitchFamily="49" charset="-122"/>
                  <a:cs typeface="Arial" panose="020B0604020202020204" pitchFamily="34" charset="0"/>
                </a:rPr>
                <a:t>No</a:t>
              </a:r>
              <a:endParaRPr kumimoji="0" lang="en-GB" altLang="zh-CN" sz="2400" b="0" i="0" u="none" strike="noStrike" kern="0" cap="none" spc="0" normalizeH="0" baseline="0" noProof="0" dirty="0">
                <a:ln>
                  <a:noFill/>
                </a:ln>
                <a:solidFill>
                  <a:srgbClr val="FF3300"/>
                </a:solidFill>
                <a:effectLst/>
                <a:uLnTx/>
                <a:uFillTx/>
                <a:latin typeface="Arial" panose="020B0604020202020204" pitchFamily="34" charset="0"/>
                <a:ea typeface="仿宋_GB2312" panose="02010609030101010101" pitchFamily="49" charset="-122"/>
                <a:cs typeface="Arial" panose="020B0604020202020204" pitchFamily="34" charset="0"/>
              </a:endParaRPr>
            </a:p>
          </p:txBody>
        </p:sp>
        <p:grpSp>
          <p:nvGrpSpPr>
            <p:cNvPr id="57351" name="Group 13"/>
            <p:cNvGrpSpPr/>
            <p:nvPr/>
          </p:nvGrpSpPr>
          <p:grpSpPr>
            <a:xfrm>
              <a:off x="5965825" y="4778249"/>
              <a:ext cx="989013" cy="1446061"/>
              <a:chOff x="3840" y="2928"/>
              <a:chExt cx="623" cy="911"/>
            </a:xfrm>
          </p:grpSpPr>
          <p:sp>
            <p:nvSpPr>
              <p:cNvPr id="43" name="Oval 14"/>
              <p:cNvSpPr>
                <a:spLocks noChangeArrowheads="1"/>
              </p:cNvSpPr>
              <p:nvPr/>
            </p:nvSpPr>
            <p:spPr bwMode="auto">
              <a:xfrm>
                <a:off x="4032" y="2928"/>
                <a:ext cx="240" cy="240"/>
              </a:xfrm>
              <a:prstGeom prst="ellipse">
                <a:avLst/>
              </a:prstGeom>
              <a:solidFill>
                <a:srgbClr val="FFCC00"/>
              </a:solidFill>
              <a:ln w="9398">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4" name="AutoShape 15"/>
              <p:cNvSpPr>
                <a:spLocks noChangeArrowheads="1"/>
              </p:cNvSpPr>
              <p:nvPr/>
            </p:nvSpPr>
            <p:spPr bwMode="auto">
              <a:xfrm>
                <a:off x="4032" y="3168"/>
                <a:ext cx="240" cy="336"/>
              </a:xfrm>
              <a:prstGeom prst="roundRect">
                <a:avLst>
                  <a:gd name="adj" fmla="val 417"/>
                </a:avLst>
              </a:prstGeom>
              <a:solidFill>
                <a:srgbClr val="0000FF"/>
              </a:solidFill>
              <a:ln w="9360">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5" name="Line 16"/>
              <p:cNvSpPr>
                <a:spLocks noChangeShapeType="1"/>
              </p:cNvSpPr>
              <p:nvPr/>
            </p:nvSpPr>
            <p:spPr bwMode="auto">
              <a:xfrm flipV="1">
                <a:off x="3840" y="3215"/>
                <a:ext cx="192" cy="194"/>
              </a:xfrm>
              <a:prstGeom prst="line">
                <a:avLst/>
              </a:prstGeom>
              <a:noFill/>
              <a:ln w="3816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6" name="Line 17"/>
              <p:cNvSpPr>
                <a:spLocks noChangeShapeType="1"/>
              </p:cNvSpPr>
              <p:nvPr/>
            </p:nvSpPr>
            <p:spPr bwMode="auto">
              <a:xfrm flipH="1" flipV="1">
                <a:off x="4271" y="3215"/>
                <a:ext cx="194" cy="194"/>
              </a:xfrm>
              <a:prstGeom prst="line">
                <a:avLst/>
              </a:prstGeom>
              <a:noFill/>
              <a:ln w="3816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7" name="Line 18"/>
              <p:cNvSpPr>
                <a:spLocks noChangeShapeType="1"/>
              </p:cNvSpPr>
              <p:nvPr/>
            </p:nvSpPr>
            <p:spPr bwMode="auto">
              <a:xfrm flipV="1">
                <a:off x="4032" y="3503"/>
                <a:ext cx="96" cy="338"/>
              </a:xfrm>
              <a:prstGeom prst="line">
                <a:avLst/>
              </a:prstGeom>
              <a:noFill/>
              <a:ln w="5724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8" name="Line 19"/>
              <p:cNvSpPr>
                <a:spLocks noChangeShapeType="1"/>
              </p:cNvSpPr>
              <p:nvPr/>
            </p:nvSpPr>
            <p:spPr bwMode="auto">
              <a:xfrm flipH="1" flipV="1">
                <a:off x="4223" y="3503"/>
                <a:ext cx="50" cy="338"/>
              </a:xfrm>
              <a:prstGeom prst="line">
                <a:avLst/>
              </a:prstGeom>
              <a:noFill/>
              <a:ln w="5724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8" name="AutoShape 20"/>
            <p:cNvSpPr>
              <a:spLocks noChangeArrowheads="1"/>
            </p:cNvSpPr>
            <p:nvPr/>
          </p:nvSpPr>
          <p:spPr bwMode="auto">
            <a:xfrm>
              <a:off x="6194425" y="4402051"/>
              <a:ext cx="476250" cy="371436"/>
            </a:xfrm>
            <a:prstGeom prst="roundRect">
              <a:avLst>
                <a:gd name="adj" fmla="val 431"/>
              </a:avLst>
            </a:prstGeom>
            <a:noFill/>
            <a:ln w="9525">
              <a:noFill/>
              <a:round/>
            </a:ln>
          </p:spPr>
          <p:txBody>
            <a:bodyPr wrap="none" lIns="89980" tIns="46789" rIns="89980" bIns="46789">
              <a:spAutoFit/>
            </a:bodyPr>
            <a:lstStyle/>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Arial" panose="020B0604020202020204" pitchFamily="34" charset="0"/>
                  <a:ea typeface="仿宋_GB2312" panose="02010609030101010101" pitchFamily="49" charset="-122"/>
                  <a:cs typeface="Arial" panose="020B0604020202020204" pitchFamily="34" charset="0"/>
                </a:rPr>
                <a:t>No</a:t>
              </a:r>
              <a:endParaRPr kumimoji="0" lang="en-GB" altLang="zh-CN" sz="2400" b="0" i="0" u="none" strike="noStrike" kern="0" cap="none" spc="0" normalizeH="0" baseline="0" noProof="0" dirty="0">
                <a:ln>
                  <a:noFill/>
                </a:ln>
                <a:solidFill>
                  <a:srgbClr val="FF3300"/>
                </a:solidFill>
                <a:effectLst/>
                <a:uLnTx/>
                <a:uFillTx/>
                <a:latin typeface="Arial" panose="020B0604020202020204" pitchFamily="34" charset="0"/>
                <a:ea typeface="仿宋_GB2312" panose="02010609030101010101" pitchFamily="49" charset="-122"/>
                <a:cs typeface="Arial" panose="020B0604020202020204" pitchFamily="34" charset="0"/>
              </a:endParaRPr>
            </a:p>
          </p:txBody>
        </p:sp>
        <p:grpSp>
          <p:nvGrpSpPr>
            <p:cNvPr id="57353" name="Group 21"/>
            <p:cNvGrpSpPr/>
            <p:nvPr/>
          </p:nvGrpSpPr>
          <p:grpSpPr>
            <a:xfrm>
              <a:off x="2994025" y="4702057"/>
              <a:ext cx="989013" cy="1446061"/>
              <a:chOff x="1968" y="2880"/>
              <a:chExt cx="623" cy="911"/>
            </a:xfrm>
          </p:grpSpPr>
          <p:sp>
            <p:nvSpPr>
              <p:cNvPr id="37" name="Oval 22"/>
              <p:cNvSpPr>
                <a:spLocks noChangeArrowheads="1"/>
              </p:cNvSpPr>
              <p:nvPr/>
            </p:nvSpPr>
            <p:spPr bwMode="auto">
              <a:xfrm>
                <a:off x="2160" y="2880"/>
                <a:ext cx="240" cy="240"/>
              </a:xfrm>
              <a:prstGeom prst="ellipse">
                <a:avLst/>
              </a:prstGeom>
              <a:solidFill>
                <a:srgbClr val="008000"/>
              </a:solidFill>
              <a:ln w="9360">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8" name="AutoShape 23"/>
              <p:cNvSpPr>
                <a:spLocks noChangeArrowheads="1"/>
              </p:cNvSpPr>
              <p:nvPr/>
            </p:nvSpPr>
            <p:spPr bwMode="auto">
              <a:xfrm>
                <a:off x="2160" y="3120"/>
                <a:ext cx="240" cy="336"/>
              </a:xfrm>
              <a:prstGeom prst="roundRect">
                <a:avLst>
                  <a:gd name="adj" fmla="val 417"/>
                </a:avLst>
              </a:prstGeom>
              <a:solidFill>
                <a:srgbClr val="0000FF"/>
              </a:solidFill>
              <a:ln w="9360">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9" name="Line 24"/>
              <p:cNvSpPr>
                <a:spLocks noChangeShapeType="1"/>
              </p:cNvSpPr>
              <p:nvPr/>
            </p:nvSpPr>
            <p:spPr bwMode="auto">
              <a:xfrm flipV="1">
                <a:off x="1968" y="3167"/>
                <a:ext cx="192" cy="194"/>
              </a:xfrm>
              <a:prstGeom prst="line">
                <a:avLst/>
              </a:prstGeom>
              <a:noFill/>
              <a:ln w="3816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0" name="Line 25"/>
              <p:cNvSpPr>
                <a:spLocks noChangeShapeType="1"/>
              </p:cNvSpPr>
              <p:nvPr/>
            </p:nvSpPr>
            <p:spPr bwMode="auto">
              <a:xfrm flipH="1" flipV="1">
                <a:off x="2399" y="3167"/>
                <a:ext cx="194" cy="194"/>
              </a:xfrm>
              <a:prstGeom prst="line">
                <a:avLst/>
              </a:prstGeom>
              <a:noFill/>
              <a:ln w="3816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1" name="Line 26"/>
              <p:cNvSpPr>
                <a:spLocks noChangeShapeType="1"/>
              </p:cNvSpPr>
              <p:nvPr/>
            </p:nvSpPr>
            <p:spPr bwMode="auto">
              <a:xfrm flipV="1">
                <a:off x="2160" y="3455"/>
                <a:ext cx="96" cy="338"/>
              </a:xfrm>
              <a:prstGeom prst="line">
                <a:avLst/>
              </a:prstGeom>
              <a:noFill/>
              <a:ln w="5724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2" name="Line 27"/>
              <p:cNvSpPr>
                <a:spLocks noChangeShapeType="1"/>
              </p:cNvSpPr>
              <p:nvPr/>
            </p:nvSpPr>
            <p:spPr bwMode="auto">
              <a:xfrm flipH="1" flipV="1">
                <a:off x="2351" y="3455"/>
                <a:ext cx="50" cy="338"/>
              </a:xfrm>
              <a:prstGeom prst="line">
                <a:avLst/>
              </a:prstGeom>
              <a:noFill/>
              <a:ln w="5724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10" name="AutoShape 28"/>
            <p:cNvSpPr>
              <a:spLocks noChangeArrowheads="1"/>
            </p:cNvSpPr>
            <p:nvPr/>
          </p:nvSpPr>
          <p:spPr bwMode="auto">
            <a:xfrm>
              <a:off x="3209925" y="4271890"/>
              <a:ext cx="558800" cy="371436"/>
            </a:xfrm>
            <a:prstGeom prst="roundRect">
              <a:avLst>
                <a:gd name="adj" fmla="val 431"/>
              </a:avLst>
            </a:prstGeom>
            <a:noFill/>
            <a:ln w="9525">
              <a:noFill/>
              <a:round/>
            </a:ln>
          </p:spPr>
          <p:txBody>
            <a:bodyPr wrap="none" lIns="89980" tIns="46789" rIns="89980" bIns="46789">
              <a:spAutoFit/>
            </a:bodyPr>
            <a:lstStyle/>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Arial" panose="020B060402020202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Arial" panose="020B0604020202020204" pitchFamily="34" charset="0"/>
                <a:ea typeface="仿宋_GB2312" panose="02010609030101010101" pitchFamily="49" charset="-122"/>
                <a:cs typeface="Arial" panose="020B0604020202020204" pitchFamily="34" charset="0"/>
              </a:endParaRPr>
            </a:p>
          </p:txBody>
        </p:sp>
        <p:grpSp>
          <p:nvGrpSpPr>
            <p:cNvPr id="57355" name="Group 29"/>
            <p:cNvGrpSpPr/>
            <p:nvPr/>
          </p:nvGrpSpPr>
          <p:grpSpPr>
            <a:xfrm>
              <a:off x="5889625" y="2644873"/>
              <a:ext cx="989013" cy="1446061"/>
              <a:chOff x="3792" y="1584"/>
              <a:chExt cx="623" cy="911"/>
            </a:xfrm>
          </p:grpSpPr>
          <p:sp>
            <p:nvSpPr>
              <p:cNvPr id="31" name="Oval 30"/>
              <p:cNvSpPr>
                <a:spLocks noChangeArrowheads="1"/>
              </p:cNvSpPr>
              <p:nvPr/>
            </p:nvSpPr>
            <p:spPr bwMode="auto">
              <a:xfrm>
                <a:off x="3984" y="1584"/>
                <a:ext cx="240" cy="240"/>
              </a:xfrm>
              <a:prstGeom prst="ellipse">
                <a:avLst/>
              </a:prstGeom>
              <a:solidFill>
                <a:srgbClr val="FFFF00"/>
              </a:solidFill>
              <a:ln w="9398">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2" name="AutoShape 31"/>
              <p:cNvSpPr>
                <a:spLocks noChangeArrowheads="1"/>
              </p:cNvSpPr>
              <p:nvPr/>
            </p:nvSpPr>
            <p:spPr bwMode="auto">
              <a:xfrm>
                <a:off x="3984" y="1824"/>
                <a:ext cx="240" cy="336"/>
              </a:xfrm>
              <a:prstGeom prst="roundRect">
                <a:avLst>
                  <a:gd name="adj" fmla="val 417"/>
                </a:avLst>
              </a:prstGeom>
              <a:solidFill>
                <a:srgbClr val="0000FF"/>
              </a:solidFill>
              <a:ln w="9360">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3" name="Line 32"/>
              <p:cNvSpPr>
                <a:spLocks noChangeShapeType="1"/>
              </p:cNvSpPr>
              <p:nvPr/>
            </p:nvSpPr>
            <p:spPr bwMode="auto">
              <a:xfrm flipV="1">
                <a:off x="3792" y="1871"/>
                <a:ext cx="192" cy="194"/>
              </a:xfrm>
              <a:prstGeom prst="line">
                <a:avLst/>
              </a:prstGeom>
              <a:noFill/>
              <a:ln w="3816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4" name="Line 33"/>
              <p:cNvSpPr>
                <a:spLocks noChangeShapeType="1"/>
              </p:cNvSpPr>
              <p:nvPr/>
            </p:nvSpPr>
            <p:spPr bwMode="auto">
              <a:xfrm flipH="1" flipV="1">
                <a:off x="4223" y="1871"/>
                <a:ext cx="194" cy="194"/>
              </a:xfrm>
              <a:prstGeom prst="line">
                <a:avLst/>
              </a:prstGeom>
              <a:noFill/>
              <a:ln w="3816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5" name="Line 34"/>
              <p:cNvSpPr>
                <a:spLocks noChangeShapeType="1"/>
              </p:cNvSpPr>
              <p:nvPr/>
            </p:nvSpPr>
            <p:spPr bwMode="auto">
              <a:xfrm flipV="1">
                <a:off x="3984" y="2159"/>
                <a:ext cx="96" cy="338"/>
              </a:xfrm>
              <a:prstGeom prst="line">
                <a:avLst/>
              </a:prstGeom>
              <a:noFill/>
              <a:ln w="5724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6" name="Line 35"/>
              <p:cNvSpPr>
                <a:spLocks noChangeShapeType="1"/>
              </p:cNvSpPr>
              <p:nvPr/>
            </p:nvSpPr>
            <p:spPr bwMode="auto">
              <a:xfrm flipH="1" flipV="1">
                <a:off x="4175" y="2159"/>
                <a:ext cx="50" cy="338"/>
              </a:xfrm>
              <a:prstGeom prst="line">
                <a:avLst/>
              </a:prstGeom>
              <a:noFill/>
              <a:ln w="5724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12" name="AutoShape 36"/>
            <p:cNvSpPr>
              <a:spLocks noChangeArrowheads="1"/>
            </p:cNvSpPr>
            <p:nvPr/>
          </p:nvSpPr>
          <p:spPr bwMode="auto">
            <a:xfrm>
              <a:off x="6118225" y="2268676"/>
              <a:ext cx="476250" cy="371436"/>
            </a:xfrm>
            <a:prstGeom prst="roundRect">
              <a:avLst>
                <a:gd name="adj" fmla="val 431"/>
              </a:avLst>
            </a:prstGeom>
            <a:noFill/>
            <a:ln w="9525">
              <a:noFill/>
              <a:round/>
            </a:ln>
          </p:spPr>
          <p:txBody>
            <a:bodyPr wrap="none" lIns="89980" tIns="46789" rIns="89980" bIns="46789">
              <a:spAutoFit/>
            </a:bodyPr>
            <a:lstStyle/>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Arial" panose="020B0604020202020204" pitchFamily="34" charset="0"/>
                  <a:ea typeface="仿宋_GB2312" panose="02010609030101010101" pitchFamily="49" charset="-122"/>
                  <a:cs typeface="Arial" panose="020B0604020202020204" pitchFamily="34" charset="0"/>
                </a:rPr>
                <a:t>No</a:t>
              </a:r>
              <a:endParaRPr kumimoji="0" lang="en-GB" altLang="zh-CN" sz="2400" b="0" i="0" u="none" strike="noStrike" kern="0" cap="none" spc="0" normalizeH="0" baseline="0" noProof="0" dirty="0">
                <a:ln>
                  <a:noFill/>
                </a:ln>
                <a:solidFill>
                  <a:srgbClr val="FF3300"/>
                </a:solidFill>
                <a:effectLst/>
                <a:uLnTx/>
                <a:uFillTx/>
                <a:latin typeface="Arial" panose="020B0604020202020204" pitchFamily="34" charset="0"/>
                <a:ea typeface="仿宋_GB2312" panose="02010609030101010101" pitchFamily="49" charset="-122"/>
                <a:cs typeface="Arial" panose="020B0604020202020204" pitchFamily="34" charset="0"/>
              </a:endParaRPr>
            </a:p>
          </p:txBody>
        </p:sp>
        <p:grpSp>
          <p:nvGrpSpPr>
            <p:cNvPr id="57357" name="Group 37"/>
            <p:cNvGrpSpPr/>
            <p:nvPr/>
          </p:nvGrpSpPr>
          <p:grpSpPr>
            <a:xfrm>
              <a:off x="2994025" y="2644873"/>
              <a:ext cx="989013" cy="1446061"/>
              <a:chOff x="1968" y="1584"/>
              <a:chExt cx="623" cy="911"/>
            </a:xfrm>
          </p:grpSpPr>
          <p:sp>
            <p:nvSpPr>
              <p:cNvPr id="25" name="Oval 38"/>
              <p:cNvSpPr>
                <a:spLocks noChangeArrowheads="1"/>
              </p:cNvSpPr>
              <p:nvPr/>
            </p:nvSpPr>
            <p:spPr bwMode="auto">
              <a:xfrm>
                <a:off x="2160" y="1584"/>
                <a:ext cx="240" cy="240"/>
              </a:xfrm>
              <a:prstGeom prst="ellipse">
                <a:avLst/>
              </a:prstGeom>
              <a:solidFill>
                <a:srgbClr val="008000"/>
              </a:solidFill>
              <a:ln w="9360">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6" name="AutoShape 39"/>
              <p:cNvSpPr>
                <a:spLocks noChangeArrowheads="1"/>
              </p:cNvSpPr>
              <p:nvPr/>
            </p:nvSpPr>
            <p:spPr bwMode="auto">
              <a:xfrm>
                <a:off x="2160" y="1824"/>
                <a:ext cx="240" cy="336"/>
              </a:xfrm>
              <a:prstGeom prst="roundRect">
                <a:avLst>
                  <a:gd name="adj" fmla="val 417"/>
                </a:avLst>
              </a:prstGeom>
              <a:solidFill>
                <a:srgbClr val="0000FF"/>
              </a:solidFill>
              <a:ln w="9360">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7" name="Line 40"/>
              <p:cNvSpPr>
                <a:spLocks noChangeShapeType="1"/>
              </p:cNvSpPr>
              <p:nvPr/>
            </p:nvSpPr>
            <p:spPr bwMode="auto">
              <a:xfrm flipV="1">
                <a:off x="1968" y="1871"/>
                <a:ext cx="192" cy="194"/>
              </a:xfrm>
              <a:prstGeom prst="line">
                <a:avLst/>
              </a:prstGeom>
              <a:noFill/>
              <a:ln w="3816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8" name="Line 41"/>
              <p:cNvSpPr>
                <a:spLocks noChangeShapeType="1"/>
              </p:cNvSpPr>
              <p:nvPr/>
            </p:nvSpPr>
            <p:spPr bwMode="auto">
              <a:xfrm flipH="1" flipV="1">
                <a:off x="2399" y="1871"/>
                <a:ext cx="194" cy="194"/>
              </a:xfrm>
              <a:prstGeom prst="line">
                <a:avLst/>
              </a:prstGeom>
              <a:noFill/>
              <a:ln w="3816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9" name="Line 42"/>
              <p:cNvSpPr>
                <a:spLocks noChangeShapeType="1"/>
              </p:cNvSpPr>
              <p:nvPr/>
            </p:nvSpPr>
            <p:spPr bwMode="auto">
              <a:xfrm flipV="1">
                <a:off x="2160" y="2159"/>
                <a:ext cx="96" cy="338"/>
              </a:xfrm>
              <a:prstGeom prst="line">
                <a:avLst/>
              </a:prstGeom>
              <a:noFill/>
              <a:ln w="5724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0" name="Line 43"/>
              <p:cNvSpPr>
                <a:spLocks noChangeShapeType="1"/>
              </p:cNvSpPr>
              <p:nvPr/>
            </p:nvSpPr>
            <p:spPr bwMode="auto">
              <a:xfrm flipH="1" flipV="1">
                <a:off x="2351" y="2159"/>
                <a:ext cx="50" cy="338"/>
              </a:xfrm>
              <a:prstGeom prst="line">
                <a:avLst/>
              </a:prstGeom>
              <a:noFill/>
              <a:ln w="5724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14" name="AutoShape 44"/>
            <p:cNvSpPr>
              <a:spLocks noChangeArrowheads="1"/>
            </p:cNvSpPr>
            <p:nvPr/>
          </p:nvSpPr>
          <p:spPr bwMode="auto">
            <a:xfrm>
              <a:off x="3298825" y="2268676"/>
              <a:ext cx="558800" cy="371436"/>
            </a:xfrm>
            <a:prstGeom prst="roundRect">
              <a:avLst>
                <a:gd name="adj" fmla="val 431"/>
              </a:avLst>
            </a:prstGeom>
            <a:noFill/>
            <a:ln w="9525">
              <a:noFill/>
              <a:round/>
            </a:ln>
          </p:spPr>
          <p:txBody>
            <a:bodyPr wrap="none" lIns="89980" tIns="46789" rIns="89980" bIns="46789">
              <a:spAutoFit/>
            </a:bodyPr>
            <a:lstStyle/>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Arial" panose="020B060402020202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Arial" panose="020B0604020202020204" pitchFamily="34" charset="0"/>
                <a:ea typeface="仿宋_GB2312" panose="02010609030101010101" pitchFamily="49" charset="-122"/>
                <a:cs typeface="Arial" panose="020B0604020202020204" pitchFamily="34" charset="0"/>
              </a:endParaRPr>
            </a:p>
          </p:txBody>
        </p:sp>
        <p:grpSp>
          <p:nvGrpSpPr>
            <p:cNvPr id="57359" name="Group 45"/>
            <p:cNvGrpSpPr/>
            <p:nvPr/>
          </p:nvGrpSpPr>
          <p:grpSpPr>
            <a:xfrm>
              <a:off x="7034213" y="4711581"/>
              <a:ext cx="989012" cy="1446061"/>
              <a:chOff x="4512" y="2880"/>
              <a:chExt cx="623" cy="911"/>
            </a:xfrm>
          </p:grpSpPr>
          <p:sp>
            <p:nvSpPr>
              <p:cNvPr id="19" name="Oval 46"/>
              <p:cNvSpPr>
                <a:spLocks noChangeArrowheads="1"/>
              </p:cNvSpPr>
              <p:nvPr/>
            </p:nvSpPr>
            <p:spPr bwMode="auto">
              <a:xfrm>
                <a:off x="4704" y="2880"/>
                <a:ext cx="240" cy="240"/>
              </a:xfrm>
              <a:prstGeom prst="ellipse">
                <a:avLst/>
              </a:prstGeom>
              <a:solidFill>
                <a:srgbClr val="FFCC00"/>
              </a:solidFill>
              <a:ln w="9398">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0" name="AutoShape 47"/>
              <p:cNvSpPr>
                <a:spLocks noChangeArrowheads="1"/>
              </p:cNvSpPr>
              <p:nvPr/>
            </p:nvSpPr>
            <p:spPr bwMode="auto">
              <a:xfrm>
                <a:off x="4704" y="3120"/>
                <a:ext cx="240" cy="336"/>
              </a:xfrm>
              <a:prstGeom prst="roundRect">
                <a:avLst>
                  <a:gd name="adj" fmla="val 417"/>
                </a:avLst>
              </a:prstGeom>
              <a:solidFill>
                <a:srgbClr val="0000FF"/>
              </a:solidFill>
              <a:ln w="9360">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1" name="Line 48"/>
              <p:cNvSpPr>
                <a:spLocks noChangeShapeType="1"/>
              </p:cNvSpPr>
              <p:nvPr/>
            </p:nvSpPr>
            <p:spPr bwMode="auto">
              <a:xfrm flipV="1">
                <a:off x="4512" y="3167"/>
                <a:ext cx="192" cy="194"/>
              </a:xfrm>
              <a:prstGeom prst="line">
                <a:avLst/>
              </a:prstGeom>
              <a:noFill/>
              <a:ln w="3816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2" name="Line 49"/>
              <p:cNvSpPr>
                <a:spLocks noChangeShapeType="1"/>
              </p:cNvSpPr>
              <p:nvPr/>
            </p:nvSpPr>
            <p:spPr bwMode="auto">
              <a:xfrm flipH="1" flipV="1">
                <a:off x="4943" y="3167"/>
                <a:ext cx="194" cy="194"/>
              </a:xfrm>
              <a:prstGeom prst="line">
                <a:avLst/>
              </a:prstGeom>
              <a:noFill/>
              <a:ln w="3816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3" name="Line 50"/>
              <p:cNvSpPr>
                <a:spLocks noChangeShapeType="1"/>
              </p:cNvSpPr>
              <p:nvPr/>
            </p:nvSpPr>
            <p:spPr bwMode="auto">
              <a:xfrm flipV="1">
                <a:off x="4704" y="3455"/>
                <a:ext cx="96" cy="338"/>
              </a:xfrm>
              <a:prstGeom prst="line">
                <a:avLst/>
              </a:prstGeom>
              <a:noFill/>
              <a:ln w="5724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4" name="Line 51"/>
              <p:cNvSpPr>
                <a:spLocks noChangeShapeType="1"/>
              </p:cNvSpPr>
              <p:nvPr/>
            </p:nvSpPr>
            <p:spPr bwMode="auto">
              <a:xfrm flipH="1" flipV="1">
                <a:off x="4895" y="3455"/>
                <a:ext cx="50" cy="338"/>
              </a:xfrm>
              <a:prstGeom prst="line">
                <a:avLst/>
              </a:prstGeom>
              <a:noFill/>
              <a:ln w="5724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16" name="AutoShape 52"/>
            <p:cNvSpPr>
              <a:spLocks noChangeArrowheads="1"/>
            </p:cNvSpPr>
            <p:nvPr/>
          </p:nvSpPr>
          <p:spPr bwMode="auto">
            <a:xfrm>
              <a:off x="7261225" y="4402051"/>
              <a:ext cx="476250" cy="371436"/>
            </a:xfrm>
            <a:prstGeom prst="roundRect">
              <a:avLst>
                <a:gd name="adj" fmla="val 431"/>
              </a:avLst>
            </a:prstGeom>
            <a:noFill/>
            <a:ln w="9525">
              <a:noFill/>
              <a:round/>
            </a:ln>
          </p:spPr>
          <p:txBody>
            <a:bodyPr wrap="none" lIns="89980" tIns="46789" rIns="89980" bIns="46789">
              <a:spAutoFit/>
            </a:bodyPr>
            <a:lstStyle/>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Arial" panose="020B0604020202020204" pitchFamily="34" charset="0"/>
                  <a:ea typeface="仿宋_GB2312" panose="02010609030101010101" pitchFamily="49" charset="-122"/>
                  <a:cs typeface="Arial" panose="020B0604020202020204" pitchFamily="34" charset="0"/>
                </a:rPr>
                <a:t>No</a:t>
              </a:r>
              <a:endParaRPr kumimoji="0" lang="en-GB" altLang="zh-CN" sz="2400" b="0" i="0" u="none" strike="noStrike" kern="0" cap="none" spc="0" normalizeH="0" baseline="0" noProof="0" dirty="0">
                <a:ln>
                  <a:noFill/>
                </a:ln>
                <a:solidFill>
                  <a:srgbClr val="FF3300"/>
                </a:solidFill>
                <a:effectLst/>
                <a:uLnTx/>
                <a:uFillTx/>
                <a:latin typeface="Arial" panose="020B0604020202020204" pitchFamily="34" charset="0"/>
                <a:ea typeface="仿宋_GB2312" panose="02010609030101010101" pitchFamily="49" charset="-122"/>
                <a:cs typeface="Arial" panose="020B0604020202020204" pitchFamily="34" charset="0"/>
              </a:endParaRPr>
            </a:p>
          </p:txBody>
        </p:sp>
        <p:sp>
          <p:nvSpPr>
            <p:cNvPr id="17" name="AutoShape 56"/>
            <p:cNvSpPr>
              <a:spLocks noChangeArrowheads="1"/>
            </p:cNvSpPr>
            <p:nvPr/>
          </p:nvSpPr>
          <p:spPr bwMode="auto">
            <a:xfrm>
              <a:off x="2989263" y="1968669"/>
              <a:ext cx="1104900" cy="371436"/>
            </a:xfrm>
            <a:prstGeom prst="roundRect">
              <a:avLst>
                <a:gd name="adj" fmla="val 431"/>
              </a:avLst>
            </a:prstGeom>
            <a:noFill/>
            <a:ln w="9525">
              <a:noFill/>
              <a:round/>
            </a:ln>
          </p:spPr>
          <p:txBody>
            <a:bodyPr wrap="none" lIns="89980" tIns="46789" rIns="89980" bIns="46789">
              <a:spAutoFit/>
            </a:bodyPr>
            <a:lstStyle/>
            <a:p>
              <a:pPr marL="0" marR="0" lvl="0" indent="0" algn="l" defTabSz="414655" rtl="0" eaLnBrk="1" fontAlgn="auto" latinLnBrk="0" hangingPunct="1">
                <a:lnSpc>
                  <a:spcPct val="100000"/>
                </a:lnSpc>
                <a:spcBef>
                  <a:spcPts val="0"/>
                </a:spcBef>
                <a:spcAft>
                  <a:spcPts val="0"/>
                </a:spcAft>
                <a:buClr>
                  <a:srgbClr val="FF3300"/>
                </a:buClr>
                <a:buSzPct val="100000"/>
                <a:buFontTx/>
                <a:buNone/>
                <a:tabLst>
                  <a:tab pos="0" algn="l"/>
                  <a:tab pos="913765" algn="l"/>
                  <a:tab pos="1828165" algn="l"/>
                  <a:tab pos="2741930" algn="l"/>
                  <a:tab pos="3656330" algn="l"/>
                  <a:tab pos="4570095" algn="l"/>
                  <a:tab pos="5484495" algn="l"/>
                  <a:tab pos="6398895" algn="l"/>
                  <a:tab pos="7313295" algn="l"/>
                  <a:tab pos="8227695" algn="l"/>
                  <a:tab pos="9141460" algn="l"/>
                  <a:tab pos="10055860" algn="l"/>
                </a:tabLst>
                <a:defRPr/>
              </a:pPr>
              <a:r>
                <a:rPr kumimoji="0" lang="zh-CN" altLang="en-US" sz="2400" b="0" i="0" u="none" strike="noStrike" kern="0" cap="none" spc="0" normalizeH="0" baseline="0" noProof="0" dirty="0">
                  <a:ln>
                    <a:noFill/>
                  </a:ln>
                  <a:solidFill>
                    <a:srgbClr val="70AD47">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头：绿色</a:t>
              </a:r>
              <a:endParaRPr kumimoji="0" lang="zh-CN" altLang="en-US" sz="2400" b="0" i="0" u="none" strike="noStrike" kern="0" cap="none" spc="0" normalizeH="0" baseline="0" noProof="0" dirty="0">
                <a:ln>
                  <a:noFill/>
                </a:ln>
                <a:solidFill>
                  <a:srgbClr val="70AD47">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AutoShape 57"/>
            <p:cNvSpPr>
              <a:spLocks noChangeArrowheads="1"/>
            </p:cNvSpPr>
            <p:nvPr/>
          </p:nvSpPr>
          <p:spPr bwMode="auto">
            <a:xfrm>
              <a:off x="6170613" y="1903589"/>
              <a:ext cx="1104900" cy="371436"/>
            </a:xfrm>
            <a:prstGeom prst="roundRect">
              <a:avLst>
                <a:gd name="adj" fmla="val 431"/>
              </a:avLst>
            </a:prstGeom>
            <a:noFill/>
            <a:ln w="9525">
              <a:noFill/>
              <a:round/>
            </a:ln>
          </p:spPr>
          <p:txBody>
            <a:bodyPr wrap="none" lIns="89980" tIns="46789" rIns="89980" bIns="46789">
              <a:spAutoFit/>
            </a:bodyPr>
            <a:lstStyle/>
            <a:p>
              <a:pPr marL="0" marR="0" lvl="0" indent="0" algn="l" defTabSz="414655" rtl="0" eaLnBrk="1" fontAlgn="auto" latinLnBrk="0" hangingPunct="1">
                <a:lnSpc>
                  <a:spcPct val="100000"/>
                </a:lnSpc>
                <a:spcBef>
                  <a:spcPts val="0"/>
                </a:spcBef>
                <a:spcAft>
                  <a:spcPts val="0"/>
                </a:spcAft>
                <a:buClr>
                  <a:srgbClr val="FF33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zh-CN" altLang="en-US" sz="2400" b="0" i="0" u="none" strike="noStrike" kern="0" cap="none" spc="0" normalizeH="0" baseline="0" noProof="0" dirty="0">
                  <a:ln>
                    <a:noFill/>
                  </a:ln>
                  <a:solidFill>
                    <a:srgbClr val="FFCC00"/>
                  </a:solidFill>
                  <a:effectLst/>
                  <a:uLnTx/>
                  <a:uFillTx/>
                  <a:latin typeface="微软雅黑" panose="020B0503020204020204" pitchFamily="34" charset="-122"/>
                  <a:ea typeface="微软雅黑" panose="020B0503020204020204" pitchFamily="34" charset="-122"/>
                  <a:cs typeface="Arial" panose="020B0604020202020204" pitchFamily="34" charset="0"/>
                </a:rPr>
                <a:t>头：黄色</a:t>
              </a:r>
              <a:endParaRPr kumimoji="0" lang="en-GB" altLang="zh-CN" sz="2400" b="0" i="0" u="none" strike="noStrike" kern="0" cap="none" spc="0" normalizeH="0" baseline="0" noProof="0" dirty="0">
                <a:ln>
                  <a:noFill/>
                </a:ln>
                <a:solidFill>
                  <a:srgbClr val="FFCC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55" name="Rectangle 2"/>
          <p:cNvSpPr txBox="1">
            <a:spLocks noChangeArrowheads="1"/>
          </p:cNvSpPr>
          <p:nvPr/>
        </p:nvSpPr>
        <p:spPr bwMode="auto">
          <a:xfrm>
            <a:off x="806450" y="1390650"/>
            <a:ext cx="7545388" cy="4116388"/>
          </a:xfrm>
          <a:prstGeom prst="rect">
            <a:avLst/>
          </a:prstGeom>
          <a:noFill/>
          <a:ln>
            <a:noFill/>
          </a:ln>
          <a:effectLst/>
        </p:spPr>
        <p:txBody>
          <a:bodyPr lIns="89980" tIns="46789" rIns="89980" bIns="46789"/>
          <a:lstStyle>
            <a:lvl1pPr algn="l" defTabSz="414655" rtl="0" eaLnBrk="0" fontAlgn="base" hangingPunct="0">
              <a:lnSpc>
                <a:spcPct val="101000"/>
              </a:lnSpc>
              <a:spcBef>
                <a:spcPct val="0"/>
              </a:spcBef>
              <a:spcAft>
                <a:spcPct val="0"/>
              </a:spcAft>
              <a:buClr>
                <a:srgbClr val="000000"/>
              </a:buClr>
              <a:buSzPct val="100000"/>
              <a:buFont typeface="Times New Roman" panose="02020603050405020304" pitchFamily="18" charset="0"/>
              <a:defRPr sz="3630" kern="1200">
                <a:solidFill>
                  <a:srgbClr val="EEEEEE"/>
                </a:solidFill>
                <a:latin typeface="微软雅黑" panose="020B0503020204020204" pitchFamily="34" charset="-122"/>
                <a:ea typeface="微软雅黑" panose="020B0503020204020204" pitchFamily="34" charset="-122"/>
                <a:cs typeface="+mj-cs"/>
              </a:defRPr>
            </a:lvl1pPr>
            <a:lvl2pPr algn="l" defTabSz="414655" rtl="0" eaLnBrk="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2pPr>
            <a:lvl3pPr algn="l" defTabSz="414655" rtl="0" eaLnBrk="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3pPr>
            <a:lvl4pPr algn="l" defTabSz="414655" rtl="0" eaLnBrk="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4pPr>
            <a:lvl5pPr algn="l" defTabSz="414655" rtl="0" eaLnBrk="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5pPr>
            <a:lvl6pPr marL="2280920" indent="-207645" algn="l" defTabSz="414655" rtl="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6pPr>
            <a:lvl7pPr marL="2695575" indent="-207645" algn="l" defTabSz="414655" rtl="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7pPr>
            <a:lvl8pPr marL="3110230" indent="-207645" algn="l" defTabSz="414655" rtl="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8pPr>
            <a:lvl9pPr marL="3524885" indent="-207645" algn="l" defTabSz="414655" rtl="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9pPr>
          </a:lstStyle>
          <a:p>
            <a:pPr marL="0" marR="0" lvl="0" indent="0" algn="l" defTabSz="448945" rtl="0" eaLnBrk="0" fontAlgn="base" latinLnBrk="0" hangingPunct="0">
              <a:lnSpc>
                <a:spcPct val="101000"/>
              </a:lnSpc>
              <a:spcBef>
                <a:spcPts val="700"/>
              </a:spcBef>
              <a:spcAft>
                <a:spcPct val="0"/>
              </a:spcAft>
              <a:buClr>
                <a:srgbClr val="0563C1"/>
              </a:buClr>
              <a:buSzPct val="70000"/>
              <a:buFont typeface="Times New Roman" panose="02020603050405020304" pitchFamily="18" charset="0"/>
              <a:buNone/>
              <a:tabLst>
                <a:tab pos="910590" algn="l"/>
                <a:tab pos="1824355" algn="l"/>
                <a:tab pos="2738755" algn="l"/>
                <a:tab pos="3653155" algn="l"/>
                <a:tab pos="4567555" algn="l"/>
                <a:tab pos="5481320" algn="l"/>
                <a:tab pos="6395720" algn="l"/>
                <a:tab pos="7310120" algn="l"/>
                <a:tab pos="8223885" algn="l"/>
                <a:tab pos="9138285" algn="l"/>
                <a:tab pos="10052685" algn="l"/>
              </a:tabLst>
              <a:defRPr/>
            </a:pPr>
            <a:r>
              <a:rPr kumimoji="0" lang="zh-CN" altLang="en-US" sz="3175" b="0" i="0" u="none" strike="noStrike" kern="120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j-cs"/>
              </a:rPr>
              <a:t>躯干：蓝色</a:t>
            </a:r>
            <a:endParaRPr kumimoji="0" lang="zh-CN" altLang="en-US" sz="3175"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endParaRPr>
          </a:p>
        </p:txBody>
      </p:sp>
      <p:sp>
        <p:nvSpPr>
          <p:cNvPr id="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决策树原理</a:t>
            </a:r>
            <a:endParaRPr lang="zh-CN" altLang="en-US" dirty="0">
              <a:solidFill>
                <a:schemeClr val="tx1"/>
              </a:solidFill>
            </a:endParaRPr>
          </a:p>
        </p:txBody>
      </p:sp>
    </p:spTree>
  </p:cSld>
  <p:clrMapOvr>
    <a:masterClrMapping/>
  </p:clrMapOvr>
  <p:transition advTm="8005"/>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sp>
        <p:nvSpPr>
          <p:cNvPr id="7" name="文本框 6"/>
          <p:cNvSpPr txBox="1"/>
          <p:nvPr/>
        </p:nvSpPr>
        <p:spPr>
          <a:xfrm>
            <a:off x="360680" y="2783840"/>
            <a:ext cx="11723370" cy="645160"/>
          </a:xfrm>
          <a:prstGeom prst="rect">
            <a:avLst/>
          </a:prstGeom>
          <a:noFill/>
        </p:spPr>
        <p:txBody>
          <a:bodyPr wrap="square">
            <a:spAutoFit/>
          </a:bodyPr>
          <a:p>
            <a:pPr>
              <a:lnSpc>
                <a:spcPct val="150000"/>
              </a:lnSpc>
            </a:pPr>
            <a:r>
              <a:rPr lang="zh-CN" altLang="en-US" dirty="0"/>
              <a:t>具体流程:(</a:t>
            </a:r>
            <a:r>
              <a:rPr lang="en-US" altLang="zh-CN" dirty="0"/>
              <a:t>4</a:t>
            </a:r>
            <a:r>
              <a:rPr lang="zh-CN" altLang="en-US" dirty="0"/>
              <a:t>)以年收入</a:t>
            </a:r>
            <a:r>
              <a:rPr lang="en-US" altLang="zh-CN" dirty="0"/>
              <a:t>95</a:t>
            </a:r>
            <a:r>
              <a:rPr lang="zh-CN" altLang="en-US" dirty="0"/>
              <a:t>和</a:t>
            </a:r>
            <a:r>
              <a:rPr lang="en-US" altLang="zh-CN" dirty="0"/>
              <a:t>10</a:t>
            </a:r>
            <a:r>
              <a:rPr lang="en-US" altLang="zh-CN" dirty="0"/>
              <a:t>0</a:t>
            </a:r>
            <a:r>
              <a:rPr lang="zh-CN" altLang="en-US" dirty="0"/>
              <a:t>的相邻值中点</a:t>
            </a:r>
            <a:r>
              <a:rPr lang="en-US" altLang="zh-CN" dirty="0"/>
              <a:t>97.</a:t>
            </a:r>
            <a:r>
              <a:rPr lang="en-US" altLang="zh-CN" dirty="0"/>
              <a:t>5</a:t>
            </a:r>
            <a:r>
              <a:rPr lang="zh-CN" altLang="en-US" dirty="0"/>
              <a:t>作为分隔线，</a:t>
            </a:r>
            <a:r>
              <a:rPr lang="en-US" altLang="zh-CN" dirty="0">
                <a:sym typeface="+mn-ea"/>
              </a:rPr>
              <a:t>Gini</a:t>
            </a:r>
            <a:r>
              <a:rPr lang="zh-CN" altLang="en-US" dirty="0">
                <a:sym typeface="+mn-ea"/>
              </a:rPr>
              <a:t>系数计算过程为</a:t>
            </a:r>
            <a:r>
              <a:rPr lang="zh-CN" altLang="en-US" dirty="0"/>
              <a:t>。</a:t>
            </a:r>
            <a:endParaRPr lang="zh-CN" altLang="en-US" dirty="0"/>
          </a:p>
        </p:txBody>
      </p:sp>
      <p:graphicFrame>
        <p:nvGraphicFramePr>
          <p:cNvPr id="2" name="表格 1"/>
          <p:cNvGraphicFramePr/>
          <p:nvPr>
            <p:custDataLst>
              <p:tags r:id="rId1"/>
            </p:custDataLst>
          </p:nvPr>
        </p:nvGraphicFramePr>
        <p:xfrm>
          <a:off x="298450" y="1510665"/>
          <a:ext cx="11081385" cy="1202055"/>
        </p:xfrm>
        <a:graphic>
          <a:graphicData uri="http://schemas.openxmlformats.org/drawingml/2006/table">
            <a:tbl>
              <a:tblPr firstRow="1" bandRow="1">
                <a:tableStyleId>{5C22544A-7EE6-4342-B048-85BDC9FD1C3A}</a:tableStyleId>
              </a:tblPr>
              <a:tblGrid>
                <a:gridCol w="2091690"/>
                <a:gridCol w="899160"/>
                <a:gridCol w="898525"/>
                <a:gridCol w="899160"/>
                <a:gridCol w="899160"/>
                <a:gridCol w="899160"/>
                <a:gridCol w="898525"/>
                <a:gridCol w="899160"/>
                <a:gridCol w="899160"/>
                <a:gridCol w="898525"/>
                <a:gridCol w="899160"/>
              </a:tblGrid>
              <a:tr h="400685">
                <a:tc>
                  <a:txBody>
                    <a:bodyPr/>
                    <a:p>
                      <a:pPr algn="ctr">
                        <a:buNone/>
                      </a:pPr>
                      <a:r>
                        <a:rPr lang="zh-CN" altLang="en-US" b="1">
                          <a:solidFill>
                            <a:schemeClr val="tx1"/>
                          </a:solidFill>
                        </a:rPr>
                        <a:t>是否拖欠贷款</a:t>
                      </a:r>
                      <a:endParaRPr lang="zh-CN" altLang="en-US" b="1">
                        <a:solidFill>
                          <a:schemeClr val="tx1"/>
                        </a:solidFill>
                      </a:endParaRPr>
                    </a:p>
                  </a:txBody>
                  <a:tcPr/>
                </a:tc>
                <a:tc>
                  <a:txBody>
                    <a:bodyPr/>
                    <a:p>
                      <a:pPr algn="ctr">
                        <a:buNone/>
                      </a:pPr>
                      <a:r>
                        <a:rPr lang="en-US" altLang="zh-CN" b="1">
                          <a:solidFill>
                            <a:schemeClr val="tx1"/>
                          </a:solidFill>
                          <a:cs typeface="+mn-lt"/>
                        </a:rPr>
                        <a:t>No</a:t>
                      </a:r>
                      <a:endParaRPr lang="en-US" altLang="zh-CN"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b="1">
                          <a:solidFill>
                            <a:schemeClr val="tx1"/>
                          </a:solidFill>
                          <a:cs typeface="+mn-lt"/>
                        </a:rPr>
                        <a:t>Yes</a:t>
                      </a:r>
                      <a:endParaRPr lang="en-US" altLang="zh-CN" b="1">
                        <a:solidFill>
                          <a:schemeClr val="tx1"/>
                        </a:solidFill>
                        <a:cs typeface="+mn-lt"/>
                      </a:endParaRPr>
                    </a:p>
                  </a:txBody>
                  <a:tcPr/>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r>
              <a:tr h="400685">
                <a:tc>
                  <a:txBody>
                    <a:bodyPr/>
                    <a:p>
                      <a:pPr algn="ctr">
                        <a:buNone/>
                      </a:pPr>
                      <a:r>
                        <a:rPr lang="zh-CN" altLang="en-US" b="1">
                          <a:solidFill>
                            <a:schemeClr val="tx1"/>
                          </a:solidFill>
                        </a:rPr>
                        <a:t>年收入</a:t>
                      </a:r>
                      <a:endParaRPr lang="zh-CN" altLang="en-US" b="1">
                        <a:solidFill>
                          <a:schemeClr val="tx1"/>
                        </a:solidFill>
                      </a:endParaRPr>
                    </a:p>
                  </a:txBody>
                  <a:tcPr/>
                </a:tc>
                <a:tc>
                  <a:txBody>
                    <a:bodyPr/>
                    <a:p>
                      <a:pPr algn="ctr">
                        <a:buNone/>
                      </a:pPr>
                      <a:r>
                        <a:rPr lang="en-US" altLang="zh-CN" b="1">
                          <a:solidFill>
                            <a:schemeClr val="tx1"/>
                          </a:solidFill>
                          <a:cs typeface="+mn-lt"/>
                        </a:rPr>
                        <a:t>60</a:t>
                      </a:r>
                      <a:endParaRPr lang="en-US" altLang="zh-CN" b="1">
                        <a:solidFill>
                          <a:schemeClr val="tx1"/>
                        </a:solidFill>
                        <a:cs typeface="+mn-lt"/>
                      </a:endParaRPr>
                    </a:p>
                  </a:txBody>
                  <a:tcPr/>
                </a:tc>
                <a:tc>
                  <a:txBody>
                    <a:bodyPr/>
                    <a:p>
                      <a:pPr algn="ctr">
                        <a:buNone/>
                      </a:pPr>
                      <a:r>
                        <a:rPr lang="en-US" altLang="zh-CN" b="1">
                          <a:solidFill>
                            <a:schemeClr val="tx1"/>
                          </a:solidFill>
                          <a:cs typeface="+mn-lt"/>
                        </a:rPr>
                        <a:t>70</a:t>
                      </a:r>
                      <a:endParaRPr lang="en-US" altLang="zh-CN" b="1">
                        <a:solidFill>
                          <a:schemeClr val="tx1"/>
                        </a:solidFill>
                        <a:cs typeface="+mn-lt"/>
                      </a:endParaRPr>
                    </a:p>
                  </a:txBody>
                  <a:tcPr/>
                </a:tc>
                <a:tc>
                  <a:txBody>
                    <a:bodyPr/>
                    <a:p>
                      <a:pPr algn="ctr">
                        <a:buNone/>
                      </a:pPr>
                      <a:r>
                        <a:rPr lang="en-US" altLang="zh-CN" sz="1800" b="1">
                          <a:solidFill>
                            <a:schemeClr val="tx1"/>
                          </a:solidFill>
                          <a:cs typeface="+mn-lt"/>
                          <a:sym typeface="+mn-ea"/>
                        </a:rPr>
                        <a:t>75</a:t>
                      </a:r>
                      <a:endParaRPr lang="en-US" altLang="zh-CN" sz="1800" b="1">
                        <a:solidFill>
                          <a:schemeClr val="tx1"/>
                        </a:solidFill>
                        <a:cs typeface="+mn-lt"/>
                      </a:endParaRPr>
                    </a:p>
                  </a:txBody>
                  <a:tcPr/>
                </a:tc>
                <a:tc>
                  <a:txBody>
                    <a:bodyPr/>
                    <a:p>
                      <a:pPr algn="ctr">
                        <a:buNone/>
                      </a:pPr>
                      <a:r>
                        <a:rPr lang="en-US" altLang="zh-CN" b="1">
                          <a:solidFill>
                            <a:schemeClr val="tx1"/>
                          </a:solidFill>
                          <a:cs typeface="+mn-lt"/>
                        </a:rPr>
                        <a:t>85</a:t>
                      </a:r>
                      <a:endParaRPr lang="en-US" altLang="zh-CN" b="1">
                        <a:solidFill>
                          <a:schemeClr val="tx1"/>
                        </a:solidFill>
                        <a:cs typeface="+mn-lt"/>
                      </a:endParaRPr>
                    </a:p>
                  </a:txBody>
                  <a:tcPr/>
                </a:tc>
                <a:tc>
                  <a:txBody>
                    <a:bodyPr/>
                    <a:p>
                      <a:pPr algn="ctr">
                        <a:buNone/>
                      </a:pPr>
                      <a:r>
                        <a:rPr lang="en-US" altLang="zh-CN" b="1">
                          <a:solidFill>
                            <a:schemeClr val="tx1"/>
                          </a:solidFill>
                          <a:cs typeface="+mn-lt"/>
                        </a:rPr>
                        <a:t>90</a:t>
                      </a:r>
                      <a:endParaRPr lang="en-US" altLang="zh-CN" b="1">
                        <a:solidFill>
                          <a:schemeClr val="tx1"/>
                        </a:solidFill>
                        <a:cs typeface="+mn-lt"/>
                      </a:endParaRPr>
                    </a:p>
                  </a:txBody>
                  <a:tcPr/>
                </a:tc>
                <a:tc>
                  <a:txBody>
                    <a:bodyPr/>
                    <a:p>
                      <a:pPr algn="ctr">
                        <a:buNone/>
                      </a:pPr>
                      <a:r>
                        <a:rPr lang="en-US" altLang="zh-CN" b="1">
                          <a:solidFill>
                            <a:schemeClr val="tx1"/>
                          </a:solidFill>
                          <a:cs typeface="+mn-lt"/>
                        </a:rPr>
                        <a:t>95</a:t>
                      </a:r>
                      <a:endParaRPr lang="en-US" altLang="zh-CN" b="1">
                        <a:solidFill>
                          <a:schemeClr val="tx1"/>
                        </a:solidFill>
                        <a:cs typeface="+mn-lt"/>
                      </a:endParaRPr>
                    </a:p>
                  </a:txBody>
                  <a:tcPr/>
                </a:tc>
                <a:tc>
                  <a:txBody>
                    <a:bodyPr/>
                    <a:p>
                      <a:pPr algn="ctr">
                        <a:buNone/>
                      </a:pPr>
                      <a:r>
                        <a:rPr lang="en-US" altLang="zh-CN" b="1">
                          <a:solidFill>
                            <a:schemeClr val="tx1"/>
                          </a:solidFill>
                          <a:cs typeface="+mn-lt"/>
                        </a:rPr>
                        <a:t>100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125</a:t>
                      </a:r>
                      <a:endParaRPr lang="en-US" altLang="zh-CN" b="1">
                        <a:solidFill>
                          <a:schemeClr val="tx1"/>
                        </a:solidFill>
                        <a:cs typeface="+mn-lt"/>
                      </a:endParaRPr>
                    </a:p>
                  </a:txBody>
                  <a:tcPr/>
                </a:tc>
                <a:tc>
                  <a:txBody>
                    <a:bodyPr/>
                    <a:p>
                      <a:pPr algn="ctr">
                        <a:buNone/>
                      </a:pPr>
                      <a:r>
                        <a:rPr lang="en-US" altLang="zh-CN" b="1">
                          <a:solidFill>
                            <a:schemeClr val="tx1"/>
                          </a:solidFill>
                          <a:cs typeface="+mn-lt"/>
                        </a:rPr>
                        <a:t>220</a:t>
                      </a:r>
                      <a:endParaRPr lang="en-US" altLang="zh-CN" b="1">
                        <a:solidFill>
                          <a:schemeClr val="tx1"/>
                        </a:solidFill>
                        <a:cs typeface="+mn-lt"/>
                      </a:endParaRPr>
                    </a:p>
                  </a:txBody>
                  <a:tcPr/>
                </a:tc>
              </a:tr>
              <a:tr h="400685">
                <a:tc>
                  <a:txBody>
                    <a:bodyPr/>
                    <a:p>
                      <a:pPr algn="ctr">
                        <a:buNone/>
                      </a:pPr>
                      <a:r>
                        <a:rPr lang="zh-CN" altLang="en-US" b="1">
                          <a:solidFill>
                            <a:schemeClr val="tx1"/>
                          </a:solidFill>
                        </a:rPr>
                        <a:t>相邻值中点</a:t>
                      </a:r>
                      <a:endParaRPr lang="zh-CN" altLang="en-US" b="1">
                        <a:solidFill>
                          <a:schemeClr val="tx1"/>
                        </a:solidFill>
                      </a:endParaRPr>
                    </a:p>
                  </a:txBody>
                  <a:tcPr/>
                </a:tc>
                <a:tc>
                  <a:txBody>
                    <a:bodyPr/>
                    <a:p>
                      <a:pPr algn="ctr">
                        <a:buNone/>
                      </a:pPr>
                      <a:endParaRPr lang="zh-CN" altLang="en-US" b="1">
                        <a:solidFill>
                          <a:schemeClr val="tx1"/>
                        </a:solidFill>
                        <a:cs typeface="+mn-lt"/>
                      </a:endParaRPr>
                    </a:p>
                  </a:txBody>
                  <a:tcPr/>
                </a:tc>
                <a:tc>
                  <a:txBody>
                    <a:bodyPr/>
                    <a:p>
                      <a:pPr algn="ctr">
                        <a:buNone/>
                      </a:pPr>
                      <a:r>
                        <a:rPr lang="en-US" altLang="zh-CN" b="1">
                          <a:solidFill>
                            <a:schemeClr val="tx1"/>
                          </a:solidFill>
                          <a:cs typeface="+mn-lt"/>
                        </a:rPr>
                        <a:t>65</a:t>
                      </a:r>
                      <a:endParaRPr lang="en-US" altLang="zh-CN" b="1">
                        <a:solidFill>
                          <a:schemeClr val="tx1"/>
                        </a:solidFill>
                        <a:cs typeface="+mn-lt"/>
                      </a:endParaRPr>
                    </a:p>
                  </a:txBody>
                  <a:tcPr/>
                </a:tc>
                <a:tc>
                  <a:txBody>
                    <a:bodyPr/>
                    <a:p>
                      <a:pPr algn="ctr">
                        <a:buNone/>
                      </a:pPr>
                      <a:r>
                        <a:rPr lang="en-US" altLang="zh-CN" b="1">
                          <a:solidFill>
                            <a:schemeClr val="tx1"/>
                          </a:solidFill>
                          <a:cs typeface="+mn-lt"/>
                        </a:rPr>
                        <a:t>72.5</a:t>
                      </a:r>
                      <a:endParaRPr lang="en-US" altLang="zh-CN" b="1">
                        <a:solidFill>
                          <a:schemeClr val="tx1"/>
                        </a:solidFill>
                        <a:cs typeface="+mn-lt"/>
                      </a:endParaRPr>
                    </a:p>
                  </a:txBody>
                  <a:tcPr/>
                </a:tc>
                <a:tc>
                  <a:txBody>
                    <a:bodyPr/>
                    <a:p>
                      <a:pPr algn="ctr">
                        <a:buNone/>
                      </a:pPr>
                      <a:r>
                        <a:rPr lang="en-US" altLang="zh-CN" b="1">
                          <a:solidFill>
                            <a:schemeClr val="tx1"/>
                          </a:solidFill>
                          <a:cs typeface="+mn-lt"/>
                        </a:rPr>
                        <a:t>80</a:t>
                      </a:r>
                      <a:endParaRPr lang="en-US" altLang="zh-CN" b="1">
                        <a:solidFill>
                          <a:schemeClr val="tx1"/>
                        </a:solidFill>
                        <a:cs typeface="+mn-lt"/>
                      </a:endParaRPr>
                    </a:p>
                  </a:txBody>
                  <a:tcPr/>
                </a:tc>
                <a:tc>
                  <a:txBody>
                    <a:bodyPr/>
                    <a:p>
                      <a:pPr algn="ctr">
                        <a:buNone/>
                      </a:pPr>
                      <a:r>
                        <a:rPr lang="en-US" altLang="zh-CN" b="1">
                          <a:solidFill>
                            <a:schemeClr val="tx1"/>
                          </a:solidFill>
                          <a:cs typeface="+mn-lt"/>
                        </a:rPr>
                        <a:t>87.5</a:t>
                      </a:r>
                      <a:endParaRPr lang="en-US" altLang="zh-CN" b="1">
                        <a:solidFill>
                          <a:schemeClr val="tx1"/>
                        </a:solidFill>
                        <a:cs typeface="+mn-lt"/>
                      </a:endParaRPr>
                    </a:p>
                  </a:txBody>
                  <a:tcPr/>
                </a:tc>
                <a:tc>
                  <a:txBody>
                    <a:bodyPr/>
                    <a:p>
                      <a:pPr algn="ctr">
                        <a:buNone/>
                      </a:pPr>
                      <a:r>
                        <a:rPr lang="en-US" altLang="zh-CN" b="1">
                          <a:solidFill>
                            <a:schemeClr val="tx1"/>
                          </a:solidFill>
                          <a:cs typeface="+mn-lt"/>
                        </a:rPr>
                        <a:t>92.5</a:t>
                      </a:r>
                      <a:endParaRPr lang="en-US" altLang="zh-CN" b="1">
                        <a:solidFill>
                          <a:schemeClr val="tx1"/>
                        </a:solidFill>
                        <a:cs typeface="+mn-lt"/>
                      </a:endParaRPr>
                    </a:p>
                  </a:txBody>
                  <a:tcPr/>
                </a:tc>
                <a:tc>
                  <a:txBody>
                    <a:bodyPr/>
                    <a:p>
                      <a:pPr algn="ctr">
                        <a:buNone/>
                      </a:pPr>
                      <a:r>
                        <a:rPr lang="en-US" altLang="zh-CN" b="1">
                          <a:solidFill>
                            <a:schemeClr val="tx1"/>
                          </a:solidFill>
                          <a:cs typeface="+mn-lt"/>
                        </a:rPr>
                        <a:t>97.5</a:t>
                      </a:r>
                      <a:endParaRPr lang="en-US" altLang="zh-CN" b="1">
                        <a:solidFill>
                          <a:schemeClr val="tx1"/>
                        </a:solidFill>
                        <a:cs typeface="+mn-lt"/>
                      </a:endParaRPr>
                    </a:p>
                  </a:txBody>
                  <a:tcPr/>
                </a:tc>
                <a:tc>
                  <a:txBody>
                    <a:bodyPr/>
                    <a:p>
                      <a:pPr algn="ctr">
                        <a:buNone/>
                      </a:pPr>
                      <a:r>
                        <a:rPr lang="en-US" altLang="zh-CN" b="1">
                          <a:solidFill>
                            <a:schemeClr val="tx1"/>
                          </a:solidFill>
                          <a:cs typeface="+mn-lt"/>
                        </a:rPr>
                        <a:t>110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122.5</a:t>
                      </a:r>
                      <a:endParaRPr lang="en-US" altLang="zh-CN" b="1">
                        <a:solidFill>
                          <a:schemeClr val="tx1"/>
                        </a:solidFill>
                        <a:cs typeface="+mn-lt"/>
                      </a:endParaRPr>
                    </a:p>
                  </a:txBody>
                  <a:tcPr/>
                </a:tc>
                <a:tc>
                  <a:txBody>
                    <a:bodyPr/>
                    <a:p>
                      <a:pPr algn="ctr">
                        <a:buNone/>
                      </a:pPr>
                      <a:r>
                        <a:rPr lang="en-US" altLang="zh-CN" b="1">
                          <a:solidFill>
                            <a:schemeClr val="tx1"/>
                          </a:solidFill>
                          <a:cs typeface="+mn-lt"/>
                        </a:rPr>
                        <a:t>172.5</a:t>
                      </a:r>
                      <a:endParaRPr lang="en-US" altLang="zh-CN" b="1">
                        <a:solidFill>
                          <a:schemeClr val="tx1"/>
                        </a:solidFill>
                        <a:cs typeface="+mn-lt"/>
                      </a:endParaRPr>
                    </a:p>
                  </a:txBody>
                  <a:tcPr/>
                </a:tc>
              </a:tr>
            </a:tbl>
          </a:graphicData>
        </a:graphic>
      </p:graphicFrame>
      <mc:AlternateContent xmlns:mc="http://schemas.openxmlformats.org/markup-compatibility/2006">
        <mc:Choice xmlns:a14="http://schemas.microsoft.com/office/drawing/2010/main" Requires="a14">
          <p:sp>
            <p:nvSpPr>
              <p:cNvPr id="5" name="文本框 4"/>
              <p:cNvSpPr txBox="1"/>
              <p:nvPr/>
            </p:nvSpPr>
            <p:spPr>
              <a:xfrm>
                <a:off x="1692910" y="3430270"/>
                <a:ext cx="10499090" cy="3185160"/>
              </a:xfrm>
              <a:prstGeom prst="rect">
                <a:avLst/>
              </a:prstGeom>
              <a:noFill/>
            </p:spPr>
            <p:txBody>
              <a:bodyPr wrap="square" rtlCol="0" anchor="t">
                <a:spAutoFit/>
              </a:bodyPr>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左子节点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50</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右子节点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是否拖欠贷款，年收入</m:t>
                          </m:r>
                        </m:e>
                      </m:d>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6</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50</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m:t>
                      </m:r>
                      <m:r>
                        <a:rPr lang="en-US" altLang="zh-CN" b="0" i="1" smtClean="0">
                          <a:latin typeface="Cambria Math" panose="02040503050406030204" pitchFamily="18" charset="0"/>
                          <a:ea typeface="微软雅黑" panose="020B0503020204020204" pitchFamily="34" charset="-122"/>
                        </a:rPr>
                        <m:t>0</m:t>
                      </m:r>
                    </m:oMath>
                  </m:oMathPara>
                </a14:m>
                <a:endParaRPr lang="zh-CN" altLang="en-US" dirty="0">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692910" y="3430270"/>
                <a:ext cx="10499090" cy="3185160"/>
              </a:xfrm>
              <a:prstGeom prst="rect">
                <a:avLst/>
              </a:prstGeom>
              <a:blipFill rotWithShape="1">
                <a:blip r:embed="rId2"/>
                <a:stretch>
                  <a:fillRect/>
                </a:stretch>
              </a:blipFill>
            </p:spPr>
            <p:txBody>
              <a:bodyPr/>
              <a:lstStyle/>
              <a:p>
                <a:r>
                  <a:rPr lang="zh-CN" altLang="en-US">
                    <a:noFill/>
                  </a:rPr>
                  <a:t> </a:t>
                </a:r>
              </a:p>
            </p:txBody>
          </p:sp>
        </mc:Fallback>
      </mc:AlternateContent>
      <p:graphicFrame>
        <p:nvGraphicFramePr>
          <p:cNvPr id="3" name="表格 2"/>
          <p:cNvGraphicFramePr/>
          <p:nvPr>
            <p:custDataLst>
              <p:tags r:id="rId3"/>
            </p:custDataLst>
          </p:nvPr>
        </p:nvGraphicFramePr>
        <p:xfrm>
          <a:off x="418465" y="3806825"/>
          <a:ext cx="3293110" cy="1950085"/>
        </p:xfrm>
        <a:graphic>
          <a:graphicData uri="http://schemas.openxmlformats.org/drawingml/2006/table">
            <a:tbl>
              <a:tblPr firstRow="1" bandRow="1">
                <a:tableStyleId>{5C22544A-7EE6-4342-B048-85BDC9FD1C3A}</a:tableStyleId>
              </a:tblPr>
              <a:tblGrid>
                <a:gridCol w="823595"/>
                <a:gridCol w="752475"/>
                <a:gridCol w="894080"/>
                <a:gridCol w="822960"/>
              </a:tblGrid>
              <a:tr h="457200">
                <a:tc gridSpan="4">
                  <a:txBody>
                    <a:bodyPr/>
                    <a:p>
                      <a:pPr algn="ctr">
                        <a:buNone/>
                      </a:pPr>
                      <a:r>
                        <a:rPr lang="zh-CN" altLang="en-US" sz="2400" b="1" dirty="0">
                          <a:solidFill>
                            <a:schemeClr val="tx1"/>
                          </a:solidFill>
                          <a:sym typeface="+mn-ea"/>
                        </a:rPr>
                        <a:t>年收入</a:t>
                      </a:r>
                      <a:endParaRPr lang="zh-CN" altLang="en-US" sz="2400" b="1" dirty="0">
                        <a:solidFill>
                          <a:schemeClr val="tx1"/>
                        </a:solidFill>
                        <a:sym typeface="+mn-ea"/>
                      </a:endParaRPr>
                    </a:p>
                  </a:txBody>
                  <a:tcPr anchor="ctr" anchorCtr="0"/>
                </a:tc>
                <a:tc hMerge="1">
                  <a:tcPr/>
                </a:tc>
                <a:tc hMerge="1">
                  <a:tcPr anchor="ctr" anchorCtr="0"/>
                </a:tc>
                <a:tc hMerge="1">
                  <a:tcPr anchor="ctr" anchorCtr="0"/>
                </a:tc>
              </a:tr>
              <a:tr h="487045">
                <a:tc>
                  <a:txBody>
                    <a:bodyPr/>
                    <a:p>
                      <a:pPr algn="ctr">
                        <a:buNone/>
                      </a:pPr>
                      <a:endParaRPr lang="en-US" altLang="zh-CN" sz="2000" dirty="0">
                        <a:solidFill>
                          <a:schemeClr val="tx1"/>
                        </a:solidFill>
                        <a:sym typeface="+mn-ea"/>
                      </a:endParaRPr>
                    </a:p>
                  </a:txBody>
                  <a:tcPr anchor="ctr" anchorCtr="0"/>
                </a:tc>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&lt;97.5</a:t>
                      </a:r>
                      <a:endParaRPr lang="en-US" altLang="zh-CN" sz="2000" b="1" dirty="0">
                        <a:solidFill>
                          <a:schemeClr val="tx1"/>
                        </a:solidFill>
                        <a:sym typeface="+mn-ea"/>
                      </a:endParaRPr>
                    </a:p>
                  </a:txBody>
                  <a:tcPr anchor="ctr" anchorCtr="0">
                    <a:noFill/>
                  </a:tcPr>
                </a:tc>
                <a:tc>
                  <a:txBody>
                    <a:bodyPr/>
                    <a:p>
                      <a:pPr algn="ctr">
                        <a:buClrTx/>
                        <a:buSzTx/>
                        <a:buFontTx/>
                        <a:buNone/>
                      </a:pPr>
                      <a:r>
                        <a:rPr lang="en-US" altLang="zh-CN" sz="2000" b="1" dirty="0">
                          <a:solidFill>
                            <a:schemeClr val="tx1"/>
                          </a:solidFill>
                          <a:latin typeface="Arial" panose="020B0604020202020204" pitchFamily="34" charset="0"/>
                          <a:cs typeface="Arial" panose="020B0604020202020204" pitchFamily="34" charset="0"/>
                        </a:rPr>
                        <a:t>≥97.5</a:t>
                      </a:r>
                      <a:endParaRPr lang="en-US" altLang="zh-CN" sz="2000" b="1" dirty="0">
                        <a:solidFill>
                          <a:schemeClr val="tx1"/>
                        </a:solidFill>
                        <a:latin typeface="Arial" panose="020B0604020202020204" pitchFamily="34" charset="0"/>
                        <a:cs typeface="Arial" panose="020B0604020202020204" pitchFamily="34" charset="0"/>
                      </a:endParaRPr>
                    </a:p>
                  </a:txBody>
                  <a:tcPr anchor="ctr" anchorCtr="0">
                    <a:noFill/>
                  </a:tcPr>
                </a:tc>
              </a:tr>
              <a:tr h="396240">
                <a:tc rowSpan="2">
                  <a:txBody>
                    <a:bodyPr/>
                    <a:p>
                      <a:pPr algn="ctr">
                        <a:buNone/>
                      </a:pPr>
                      <a:r>
                        <a:rPr lang="en-US" altLang="zh-CN" sz="2000" b="1" dirty="0">
                          <a:solidFill>
                            <a:schemeClr val="tx1"/>
                          </a:solidFill>
                          <a:sym typeface="+mn-ea"/>
                        </a:rPr>
                        <a:t>是否拖欠贷款</a:t>
                      </a:r>
                      <a:endParaRPr lang="zh-CN" altLang="en-US"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Yes</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3</a:t>
                      </a:r>
                      <a:endParaRPr lang="en-US" altLang="zh-CN" sz="2000" b="1" dirty="0">
                        <a:solidFill>
                          <a:schemeClr val="tx1"/>
                        </a:solidFill>
                        <a:sym typeface="+mn-ea"/>
                      </a:endParaRPr>
                    </a:p>
                  </a:txBody>
                  <a:tcPr anchor="ctr" anchorCtr="0">
                    <a:noFill/>
                  </a:tcPr>
                </a:tc>
                <a:tc>
                  <a:txBody>
                    <a:bodyPr/>
                    <a:p>
                      <a:pPr algn="ctr">
                        <a:buNone/>
                      </a:pPr>
                      <a:r>
                        <a:rPr lang="en-US" altLang="zh-CN" sz="2000" b="1">
                          <a:solidFill>
                            <a:schemeClr val="tx1"/>
                          </a:solidFill>
                        </a:rPr>
                        <a:t>0</a:t>
                      </a:r>
                      <a:endParaRPr lang="en-US" altLang="zh-CN" sz="2000" b="1">
                        <a:solidFill>
                          <a:schemeClr val="tx1"/>
                        </a:solidFill>
                      </a:endParaRPr>
                    </a:p>
                  </a:txBody>
                  <a:tcPr anchor="ctr" anchorCtr="0">
                    <a:noFill/>
                  </a:tcPr>
                </a:tc>
              </a:tr>
              <a:tr h="609600">
                <a:tc vMerge="1">
                  <a:tcPr anchor="ctr" anchorCtr="0"/>
                </a:tc>
                <a:tc>
                  <a:txBody>
                    <a:bodyPr/>
                    <a:p>
                      <a:pPr algn="ctr">
                        <a:buClrTx/>
                        <a:buSzTx/>
                        <a:buFontTx/>
                        <a:buNone/>
                      </a:pPr>
                      <a:r>
                        <a:rPr lang="en-US" altLang="zh-CN" sz="2000" b="1" dirty="0">
                          <a:solidFill>
                            <a:schemeClr val="tx1"/>
                          </a:solidFill>
                        </a:rPr>
                        <a:t>No</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rPr>
                        <a:t>3</a:t>
                      </a:r>
                      <a:endParaRPr lang="en-US" altLang="zh-CN" sz="2000" b="1" dirty="0">
                        <a:solidFill>
                          <a:schemeClr val="tx1"/>
                        </a:solidFill>
                      </a:endParaRPr>
                    </a:p>
                  </a:txBody>
                  <a:tcPr anchor="ctr" anchorCtr="0">
                    <a:noFill/>
                  </a:tcPr>
                </a:tc>
                <a:tc>
                  <a:txBody>
                    <a:bodyPr/>
                    <a:p>
                      <a:pPr algn="ctr">
                        <a:buNone/>
                      </a:pPr>
                      <a:r>
                        <a:rPr lang="en-US" altLang="zh-CN" sz="2000" b="1" dirty="0">
                          <a:solidFill>
                            <a:schemeClr val="tx1"/>
                          </a:solidFill>
                          <a:sym typeface="+mn-ea"/>
                        </a:rPr>
                        <a:t>4</a:t>
                      </a:r>
                      <a:endParaRPr lang="en-US" altLang="zh-CN" sz="2000" b="1" dirty="0">
                        <a:solidFill>
                          <a:schemeClr val="tx1"/>
                        </a:solidFill>
                        <a:sym typeface="+mn-ea"/>
                      </a:endParaRPr>
                    </a:p>
                  </a:txBody>
                  <a:tcPr anchor="ctr" anchorCtr="0">
                    <a:noFill/>
                  </a:tcPr>
                </a:tc>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sp>
        <p:nvSpPr>
          <p:cNvPr id="7" name="文本框 6"/>
          <p:cNvSpPr txBox="1"/>
          <p:nvPr/>
        </p:nvSpPr>
        <p:spPr>
          <a:xfrm>
            <a:off x="360680" y="2783840"/>
            <a:ext cx="11723370" cy="645160"/>
          </a:xfrm>
          <a:prstGeom prst="rect">
            <a:avLst/>
          </a:prstGeom>
          <a:noFill/>
        </p:spPr>
        <p:txBody>
          <a:bodyPr wrap="square">
            <a:spAutoFit/>
          </a:bodyPr>
          <a:p>
            <a:pPr>
              <a:lnSpc>
                <a:spcPct val="150000"/>
              </a:lnSpc>
            </a:pPr>
            <a:r>
              <a:rPr lang="zh-CN" altLang="en-US" dirty="0"/>
              <a:t>具体流程:(</a:t>
            </a:r>
            <a:r>
              <a:rPr lang="en-US" altLang="zh-CN" dirty="0"/>
              <a:t>4</a:t>
            </a:r>
            <a:r>
              <a:rPr lang="zh-CN" altLang="en-US" dirty="0"/>
              <a:t>)以年收入</a:t>
            </a:r>
            <a:r>
              <a:rPr lang="en-US" altLang="zh-CN" dirty="0"/>
              <a:t>100</a:t>
            </a:r>
            <a:r>
              <a:rPr lang="zh-CN" altLang="en-US" dirty="0"/>
              <a:t>和</a:t>
            </a:r>
            <a:r>
              <a:rPr lang="en-US" altLang="zh-CN" dirty="0"/>
              <a:t>120</a:t>
            </a:r>
            <a:r>
              <a:rPr lang="zh-CN" altLang="en-US" dirty="0"/>
              <a:t>的相邻值中点</a:t>
            </a:r>
            <a:r>
              <a:rPr lang="en-US" altLang="zh-CN" dirty="0"/>
              <a:t>110</a:t>
            </a:r>
            <a:r>
              <a:rPr lang="zh-CN" altLang="en-US" dirty="0"/>
              <a:t>作为分隔线，</a:t>
            </a:r>
            <a:r>
              <a:rPr lang="en-US" altLang="zh-CN" dirty="0">
                <a:sym typeface="+mn-ea"/>
              </a:rPr>
              <a:t>Gini</a:t>
            </a:r>
            <a:r>
              <a:rPr lang="zh-CN" altLang="en-US" dirty="0">
                <a:sym typeface="+mn-ea"/>
              </a:rPr>
              <a:t>系数计算过程为</a:t>
            </a:r>
            <a:r>
              <a:rPr lang="zh-CN" altLang="en-US" dirty="0"/>
              <a:t>。</a:t>
            </a:r>
            <a:endParaRPr lang="zh-CN" altLang="en-US" dirty="0"/>
          </a:p>
        </p:txBody>
      </p:sp>
      <p:graphicFrame>
        <p:nvGraphicFramePr>
          <p:cNvPr id="2" name="表格 1"/>
          <p:cNvGraphicFramePr/>
          <p:nvPr>
            <p:custDataLst>
              <p:tags r:id="rId1"/>
            </p:custDataLst>
          </p:nvPr>
        </p:nvGraphicFramePr>
        <p:xfrm>
          <a:off x="298450" y="1510665"/>
          <a:ext cx="11081385" cy="1202055"/>
        </p:xfrm>
        <a:graphic>
          <a:graphicData uri="http://schemas.openxmlformats.org/drawingml/2006/table">
            <a:tbl>
              <a:tblPr firstRow="1" bandRow="1">
                <a:tableStyleId>{5C22544A-7EE6-4342-B048-85BDC9FD1C3A}</a:tableStyleId>
              </a:tblPr>
              <a:tblGrid>
                <a:gridCol w="2091690"/>
                <a:gridCol w="899160"/>
                <a:gridCol w="898525"/>
                <a:gridCol w="899160"/>
                <a:gridCol w="899160"/>
                <a:gridCol w="899160"/>
                <a:gridCol w="898525"/>
                <a:gridCol w="899160"/>
                <a:gridCol w="899160"/>
                <a:gridCol w="898525"/>
                <a:gridCol w="899160"/>
              </a:tblGrid>
              <a:tr h="400685">
                <a:tc>
                  <a:txBody>
                    <a:bodyPr/>
                    <a:p>
                      <a:pPr algn="ctr">
                        <a:buNone/>
                      </a:pPr>
                      <a:r>
                        <a:rPr lang="zh-CN" altLang="en-US" b="1">
                          <a:solidFill>
                            <a:schemeClr val="tx1"/>
                          </a:solidFill>
                        </a:rPr>
                        <a:t>是否拖欠贷款</a:t>
                      </a:r>
                      <a:endParaRPr lang="zh-CN" altLang="en-US" b="1">
                        <a:solidFill>
                          <a:schemeClr val="tx1"/>
                        </a:solidFill>
                      </a:endParaRPr>
                    </a:p>
                  </a:txBody>
                  <a:tcPr/>
                </a:tc>
                <a:tc>
                  <a:txBody>
                    <a:bodyPr/>
                    <a:p>
                      <a:pPr algn="ctr">
                        <a:buNone/>
                      </a:pPr>
                      <a:r>
                        <a:rPr lang="en-US" altLang="zh-CN" b="1">
                          <a:solidFill>
                            <a:schemeClr val="tx1"/>
                          </a:solidFill>
                          <a:cs typeface="+mn-lt"/>
                        </a:rPr>
                        <a:t>No</a:t>
                      </a:r>
                      <a:endParaRPr lang="en-US" altLang="zh-CN"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b="1">
                          <a:solidFill>
                            <a:schemeClr val="tx1"/>
                          </a:solidFill>
                          <a:cs typeface="+mn-lt"/>
                        </a:rPr>
                        <a:t>Yes</a:t>
                      </a:r>
                      <a:endParaRPr lang="en-US" altLang="zh-CN" b="1">
                        <a:solidFill>
                          <a:schemeClr val="tx1"/>
                        </a:solidFill>
                        <a:cs typeface="+mn-lt"/>
                      </a:endParaRPr>
                    </a:p>
                  </a:txBody>
                  <a:tcPr/>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r>
              <a:tr h="400685">
                <a:tc>
                  <a:txBody>
                    <a:bodyPr/>
                    <a:p>
                      <a:pPr algn="ctr">
                        <a:buNone/>
                      </a:pPr>
                      <a:r>
                        <a:rPr lang="zh-CN" altLang="en-US" b="1">
                          <a:solidFill>
                            <a:schemeClr val="tx1"/>
                          </a:solidFill>
                        </a:rPr>
                        <a:t>年收入</a:t>
                      </a:r>
                      <a:endParaRPr lang="zh-CN" altLang="en-US" b="1">
                        <a:solidFill>
                          <a:schemeClr val="tx1"/>
                        </a:solidFill>
                      </a:endParaRPr>
                    </a:p>
                  </a:txBody>
                  <a:tcPr/>
                </a:tc>
                <a:tc>
                  <a:txBody>
                    <a:bodyPr/>
                    <a:p>
                      <a:pPr algn="ctr">
                        <a:buNone/>
                      </a:pPr>
                      <a:r>
                        <a:rPr lang="en-US" altLang="zh-CN" b="1">
                          <a:solidFill>
                            <a:schemeClr val="tx1"/>
                          </a:solidFill>
                          <a:cs typeface="+mn-lt"/>
                        </a:rPr>
                        <a:t>60</a:t>
                      </a:r>
                      <a:endParaRPr lang="en-US" altLang="zh-CN" b="1">
                        <a:solidFill>
                          <a:schemeClr val="tx1"/>
                        </a:solidFill>
                        <a:cs typeface="+mn-lt"/>
                      </a:endParaRPr>
                    </a:p>
                  </a:txBody>
                  <a:tcPr/>
                </a:tc>
                <a:tc>
                  <a:txBody>
                    <a:bodyPr/>
                    <a:p>
                      <a:pPr algn="ctr">
                        <a:buNone/>
                      </a:pPr>
                      <a:r>
                        <a:rPr lang="en-US" altLang="zh-CN" b="1">
                          <a:solidFill>
                            <a:schemeClr val="tx1"/>
                          </a:solidFill>
                          <a:cs typeface="+mn-lt"/>
                        </a:rPr>
                        <a:t>70</a:t>
                      </a:r>
                      <a:endParaRPr lang="en-US" altLang="zh-CN" b="1">
                        <a:solidFill>
                          <a:schemeClr val="tx1"/>
                        </a:solidFill>
                        <a:cs typeface="+mn-lt"/>
                      </a:endParaRPr>
                    </a:p>
                  </a:txBody>
                  <a:tcPr/>
                </a:tc>
                <a:tc>
                  <a:txBody>
                    <a:bodyPr/>
                    <a:p>
                      <a:pPr algn="ctr">
                        <a:buNone/>
                      </a:pPr>
                      <a:r>
                        <a:rPr lang="en-US" altLang="zh-CN" sz="1800" b="1">
                          <a:solidFill>
                            <a:schemeClr val="tx1"/>
                          </a:solidFill>
                          <a:cs typeface="+mn-lt"/>
                          <a:sym typeface="+mn-ea"/>
                        </a:rPr>
                        <a:t>75</a:t>
                      </a:r>
                      <a:endParaRPr lang="en-US" altLang="zh-CN" sz="1800" b="1">
                        <a:solidFill>
                          <a:schemeClr val="tx1"/>
                        </a:solidFill>
                        <a:cs typeface="+mn-lt"/>
                      </a:endParaRPr>
                    </a:p>
                  </a:txBody>
                  <a:tcPr/>
                </a:tc>
                <a:tc>
                  <a:txBody>
                    <a:bodyPr/>
                    <a:p>
                      <a:pPr algn="ctr">
                        <a:buNone/>
                      </a:pPr>
                      <a:r>
                        <a:rPr lang="en-US" altLang="zh-CN" b="1">
                          <a:solidFill>
                            <a:schemeClr val="tx1"/>
                          </a:solidFill>
                          <a:cs typeface="+mn-lt"/>
                        </a:rPr>
                        <a:t>85</a:t>
                      </a:r>
                      <a:endParaRPr lang="en-US" altLang="zh-CN" b="1">
                        <a:solidFill>
                          <a:schemeClr val="tx1"/>
                        </a:solidFill>
                        <a:cs typeface="+mn-lt"/>
                      </a:endParaRPr>
                    </a:p>
                  </a:txBody>
                  <a:tcPr/>
                </a:tc>
                <a:tc>
                  <a:txBody>
                    <a:bodyPr/>
                    <a:p>
                      <a:pPr algn="ctr">
                        <a:buNone/>
                      </a:pPr>
                      <a:r>
                        <a:rPr lang="en-US" altLang="zh-CN" b="1">
                          <a:solidFill>
                            <a:schemeClr val="tx1"/>
                          </a:solidFill>
                          <a:cs typeface="+mn-lt"/>
                        </a:rPr>
                        <a:t>90</a:t>
                      </a:r>
                      <a:endParaRPr lang="en-US" altLang="zh-CN" b="1">
                        <a:solidFill>
                          <a:schemeClr val="tx1"/>
                        </a:solidFill>
                        <a:cs typeface="+mn-lt"/>
                      </a:endParaRPr>
                    </a:p>
                  </a:txBody>
                  <a:tcPr/>
                </a:tc>
                <a:tc>
                  <a:txBody>
                    <a:bodyPr/>
                    <a:p>
                      <a:pPr algn="ctr">
                        <a:buNone/>
                      </a:pPr>
                      <a:r>
                        <a:rPr lang="en-US" altLang="zh-CN" b="1">
                          <a:solidFill>
                            <a:schemeClr val="tx1"/>
                          </a:solidFill>
                          <a:cs typeface="+mn-lt"/>
                        </a:rPr>
                        <a:t>95</a:t>
                      </a:r>
                      <a:endParaRPr lang="en-US" altLang="zh-CN" b="1">
                        <a:solidFill>
                          <a:schemeClr val="tx1"/>
                        </a:solidFill>
                        <a:cs typeface="+mn-lt"/>
                      </a:endParaRPr>
                    </a:p>
                  </a:txBody>
                  <a:tcPr/>
                </a:tc>
                <a:tc>
                  <a:txBody>
                    <a:bodyPr/>
                    <a:p>
                      <a:pPr algn="ctr">
                        <a:buNone/>
                      </a:pPr>
                      <a:r>
                        <a:rPr lang="en-US" altLang="zh-CN" b="1">
                          <a:solidFill>
                            <a:schemeClr val="tx1"/>
                          </a:solidFill>
                          <a:cs typeface="+mn-lt"/>
                        </a:rPr>
                        <a:t>100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125</a:t>
                      </a:r>
                      <a:endParaRPr lang="en-US" altLang="zh-CN" b="1">
                        <a:solidFill>
                          <a:schemeClr val="tx1"/>
                        </a:solidFill>
                        <a:cs typeface="+mn-lt"/>
                      </a:endParaRPr>
                    </a:p>
                  </a:txBody>
                  <a:tcPr/>
                </a:tc>
                <a:tc>
                  <a:txBody>
                    <a:bodyPr/>
                    <a:p>
                      <a:pPr algn="ctr">
                        <a:buNone/>
                      </a:pPr>
                      <a:r>
                        <a:rPr lang="en-US" altLang="zh-CN" b="1">
                          <a:solidFill>
                            <a:schemeClr val="tx1"/>
                          </a:solidFill>
                          <a:cs typeface="+mn-lt"/>
                        </a:rPr>
                        <a:t>220</a:t>
                      </a:r>
                      <a:endParaRPr lang="en-US" altLang="zh-CN" b="1">
                        <a:solidFill>
                          <a:schemeClr val="tx1"/>
                        </a:solidFill>
                        <a:cs typeface="+mn-lt"/>
                      </a:endParaRPr>
                    </a:p>
                  </a:txBody>
                  <a:tcPr/>
                </a:tc>
              </a:tr>
              <a:tr h="400685">
                <a:tc>
                  <a:txBody>
                    <a:bodyPr/>
                    <a:p>
                      <a:pPr algn="ctr">
                        <a:buNone/>
                      </a:pPr>
                      <a:r>
                        <a:rPr lang="zh-CN" altLang="en-US" b="1">
                          <a:solidFill>
                            <a:schemeClr val="tx1"/>
                          </a:solidFill>
                        </a:rPr>
                        <a:t>相邻值中点</a:t>
                      </a:r>
                      <a:endParaRPr lang="zh-CN" altLang="en-US" b="1">
                        <a:solidFill>
                          <a:schemeClr val="tx1"/>
                        </a:solidFill>
                      </a:endParaRPr>
                    </a:p>
                  </a:txBody>
                  <a:tcPr/>
                </a:tc>
                <a:tc>
                  <a:txBody>
                    <a:bodyPr/>
                    <a:p>
                      <a:pPr algn="ctr">
                        <a:buNone/>
                      </a:pPr>
                      <a:endParaRPr lang="zh-CN" altLang="en-US" b="1">
                        <a:solidFill>
                          <a:schemeClr val="tx1"/>
                        </a:solidFill>
                        <a:cs typeface="+mn-lt"/>
                      </a:endParaRPr>
                    </a:p>
                  </a:txBody>
                  <a:tcPr/>
                </a:tc>
                <a:tc>
                  <a:txBody>
                    <a:bodyPr/>
                    <a:p>
                      <a:pPr algn="ctr">
                        <a:buNone/>
                      </a:pPr>
                      <a:r>
                        <a:rPr lang="en-US" altLang="zh-CN" b="1">
                          <a:solidFill>
                            <a:schemeClr val="tx1"/>
                          </a:solidFill>
                          <a:cs typeface="+mn-lt"/>
                        </a:rPr>
                        <a:t>65</a:t>
                      </a:r>
                      <a:endParaRPr lang="en-US" altLang="zh-CN" b="1">
                        <a:solidFill>
                          <a:schemeClr val="tx1"/>
                        </a:solidFill>
                        <a:cs typeface="+mn-lt"/>
                      </a:endParaRPr>
                    </a:p>
                  </a:txBody>
                  <a:tcPr/>
                </a:tc>
                <a:tc>
                  <a:txBody>
                    <a:bodyPr/>
                    <a:p>
                      <a:pPr algn="ctr">
                        <a:buNone/>
                      </a:pPr>
                      <a:r>
                        <a:rPr lang="en-US" altLang="zh-CN" b="1">
                          <a:solidFill>
                            <a:schemeClr val="tx1"/>
                          </a:solidFill>
                          <a:cs typeface="+mn-lt"/>
                        </a:rPr>
                        <a:t>72.5</a:t>
                      </a:r>
                      <a:endParaRPr lang="en-US" altLang="zh-CN" b="1">
                        <a:solidFill>
                          <a:schemeClr val="tx1"/>
                        </a:solidFill>
                        <a:cs typeface="+mn-lt"/>
                      </a:endParaRPr>
                    </a:p>
                  </a:txBody>
                  <a:tcPr/>
                </a:tc>
                <a:tc>
                  <a:txBody>
                    <a:bodyPr/>
                    <a:p>
                      <a:pPr algn="ctr">
                        <a:buNone/>
                      </a:pPr>
                      <a:r>
                        <a:rPr lang="en-US" altLang="zh-CN" b="1">
                          <a:solidFill>
                            <a:schemeClr val="tx1"/>
                          </a:solidFill>
                          <a:cs typeface="+mn-lt"/>
                        </a:rPr>
                        <a:t>80</a:t>
                      </a:r>
                      <a:endParaRPr lang="en-US" altLang="zh-CN" b="1">
                        <a:solidFill>
                          <a:schemeClr val="tx1"/>
                        </a:solidFill>
                        <a:cs typeface="+mn-lt"/>
                      </a:endParaRPr>
                    </a:p>
                  </a:txBody>
                  <a:tcPr/>
                </a:tc>
                <a:tc>
                  <a:txBody>
                    <a:bodyPr/>
                    <a:p>
                      <a:pPr algn="ctr">
                        <a:buNone/>
                      </a:pPr>
                      <a:r>
                        <a:rPr lang="en-US" altLang="zh-CN" b="1">
                          <a:solidFill>
                            <a:schemeClr val="tx1"/>
                          </a:solidFill>
                          <a:cs typeface="+mn-lt"/>
                        </a:rPr>
                        <a:t>87.5</a:t>
                      </a:r>
                      <a:endParaRPr lang="en-US" altLang="zh-CN" b="1">
                        <a:solidFill>
                          <a:schemeClr val="tx1"/>
                        </a:solidFill>
                        <a:cs typeface="+mn-lt"/>
                      </a:endParaRPr>
                    </a:p>
                  </a:txBody>
                  <a:tcPr/>
                </a:tc>
                <a:tc>
                  <a:txBody>
                    <a:bodyPr/>
                    <a:p>
                      <a:pPr algn="ctr">
                        <a:buNone/>
                      </a:pPr>
                      <a:r>
                        <a:rPr lang="en-US" altLang="zh-CN" b="1">
                          <a:solidFill>
                            <a:schemeClr val="tx1"/>
                          </a:solidFill>
                          <a:cs typeface="+mn-lt"/>
                        </a:rPr>
                        <a:t>92.5</a:t>
                      </a:r>
                      <a:endParaRPr lang="en-US" altLang="zh-CN" b="1">
                        <a:solidFill>
                          <a:schemeClr val="tx1"/>
                        </a:solidFill>
                        <a:cs typeface="+mn-lt"/>
                      </a:endParaRPr>
                    </a:p>
                  </a:txBody>
                  <a:tcPr/>
                </a:tc>
                <a:tc>
                  <a:txBody>
                    <a:bodyPr/>
                    <a:p>
                      <a:pPr algn="ctr">
                        <a:buNone/>
                      </a:pPr>
                      <a:r>
                        <a:rPr lang="en-US" altLang="zh-CN" b="1">
                          <a:solidFill>
                            <a:schemeClr val="tx1"/>
                          </a:solidFill>
                          <a:cs typeface="+mn-lt"/>
                        </a:rPr>
                        <a:t>97.5</a:t>
                      </a:r>
                      <a:endParaRPr lang="en-US" altLang="zh-CN" b="1">
                        <a:solidFill>
                          <a:schemeClr val="tx1"/>
                        </a:solidFill>
                        <a:cs typeface="+mn-lt"/>
                      </a:endParaRPr>
                    </a:p>
                  </a:txBody>
                  <a:tcPr/>
                </a:tc>
                <a:tc>
                  <a:txBody>
                    <a:bodyPr/>
                    <a:p>
                      <a:pPr algn="ctr">
                        <a:buNone/>
                      </a:pPr>
                      <a:r>
                        <a:rPr lang="en-US" altLang="zh-CN" b="1">
                          <a:solidFill>
                            <a:schemeClr val="tx1"/>
                          </a:solidFill>
                          <a:cs typeface="+mn-lt"/>
                        </a:rPr>
                        <a:t>110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122.5</a:t>
                      </a:r>
                      <a:endParaRPr lang="en-US" altLang="zh-CN" b="1">
                        <a:solidFill>
                          <a:schemeClr val="tx1"/>
                        </a:solidFill>
                        <a:cs typeface="+mn-lt"/>
                      </a:endParaRPr>
                    </a:p>
                  </a:txBody>
                  <a:tcPr/>
                </a:tc>
                <a:tc>
                  <a:txBody>
                    <a:bodyPr/>
                    <a:p>
                      <a:pPr algn="ctr">
                        <a:buNone/>
                      </a:pPr>
                      <a:r>
                        <a:rPr lang="en-US" altLang="zh-CN" b="1">
                          <a:solidFill>
                            <a:schemeClr val="tx1"/>
                          </a:solidFill>
                          <a:cs typeface="+mn-lt"/>
                        </a:rPr>
                        <a:t>172.5</a:t>
                      </a:r>
                      <a:endParaRPr lang="en-US" altLang="zh-CN" b="1">
                        <a:solidFill>
                          <a:schemeClr val="tx1"/>
                        </a:solidFill>
                        <a:cs typeface="+mn-lt"/>
                      </a:endParaRPr>
                    </a:p>
                  </a:txBody>
                  <a:tcPr/>
                </a:tc>
              </a:tr>
            </a:tbl>
          </a:graphicData>
        </a:graphic>
      </p:graphicFrame>
      <mc:AlternateContent xmlns:mc="http://schemas.openxmlformats.org/markup-compatibility/2006">
        <mc:Choice xmlns:a14="http://schemas.microsoft.com/office/drawing/2010/main" Requires="a14">
          <p:sp>
            <p:nvSpPr>
              <p:cNvPr id="5" name="文本框 4"/>
              <p:cNvSpPr txBox="1"/>
              <p:nvPr/>
            </p:nvSpPr>
            <p:spPr>
              <a:xfrm>
                <a:off x="1692910" y="3430270"/>
                <a:ext cx="10499090" cy="3186430"/>
              </a:xfrm>
              <a:prstGeom prst="rect">
                <a:avLst/>
              </a:prstGeom>
              <a:noFill/>
            </p:spPr>
            <p:txBody>
              <a:bodyPr wrap="square" rtlCol="0" anchor="t">
                <a:spAutoFit/>
              </a:bodyPr>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左子节点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7</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7</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num>
                        <m:den>
                          <m:r>
                            <a:rPr lang="en-US" altLang="zh-CN" b="0" i="1" smtClean="0">
                              <a:latin typeface="Cambria Math" panose="02040503050406030204" pitchFamily="18" charset="0"/>
                              <a:ea typeface="Cambria Math" panose="02040503050406030204" pitchFamily="18" charset="0"/>
                            </a:rPr>
                            <m:t>7</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num>
                        <m:den>
                          <m:r>
                            <a:rPr lang="en-US" altLang="zh-CN" b="0" i="1" smtClean="0">
                              <a:latin typeface="Cambria Math" panose="02040503050406030204" pitchFamily="18" charset="0"/>
                              <a:ea typeface="Cambria Math" panose="02040503050406030204" pitchFamily="18" charset="0"/>
                            </a:rPr>
                            <m:t>7</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4898</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右子节点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3</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3</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3</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3</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是否拖欠贷款，年收入</m:t>
                          </m:r>
                        </m:e>
                      </m:d>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7</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4898</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3429</m:t>
                      </m:r>
                    </m:oMath>
                  </m:oMathPara>
                </a14:m>
                <a:endParaRPr lang="zh-CN" altLang="en-US" dirty="0">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692910" y="3430270"/>
                <a:ext cx="10499090" cy="3186430"/>
              </a:xfrm>
              <a:prstGeom prst="rect">
                <a:avLst/>
              </a:prstGeom>
              <a:blipFill rotWithShape="1">
                <a:blip r:embed="rId2"/>
                <a:stretch>
                  <a:fillRect/>
                </a:stretch>
              </a:blipFill>
            </p:spPr>
            <p:txBody>
              <a:bodyPr/>
              <a:lstStyle/>
              <a:p>
                <a:r>
                  <a:rPr lang="zh-CN" altLang="en-US">
                    <a:noFill/>
                  </a:rPr>
                  <a:t> </a:t>
                </a:r>
              </a:p>
            </p:txBody>
          </p:sp>
        </mc:Fallback>
      </mc:AlternateContent>
      <p:graphicFrame>
        <p:nvGraphicFramePr>
          <p:cNvPr id="3" name="表格 2"/>
          <p:cNvGraphicFramePr/>
          <p:nvPr>
            <p:custDataLst>
              <p:tags r:id="rId3"/>
            </p:custDataLst>
          </p:nvPr>
        </p:nvGraphicFramePr>
        <p:xfrm>
          <a:off x="418465" y="3806825"/>
          <a:ext cx="3293110" cy="1950085"/>
        </p:xfrm>
        <a:graphic>
          <a:graphicData uri="http://schemas.openxmlformats.org/drawingml/2006/table">
            <a:tbl>
              <a:tblPr firstRow="1" bandRow="1">
                <a:tableStyleId>{5C22544A-7EE6-4342-B048-85BDC9FD1C3A}</a:tableStyleId>
              </a:tblPr>
              <a:tblGrid>
                <a:gridCol w="823595"/>
                <a:gridCol w="752475"/>
                <a:gridCol w="894080"/>
                <a:gridCol w="822960"/>
              </a:tblGrid>
              <a:tr h="457200">
                <a:tc gridSpan="4">
                  <a:txBody>
                    <a:bodyPr/>
                    <a:p>
                      <a:pPr algn="ctr">
                        <a:buNone/>
                      </a:pPr>
                      <a:r>
                        <a:rPr lang="zh-CN" altLang="en-US" sz="2400" b="1" dirty="0">
                          <a:solidFill>
                            <a:schemeClr val="tx1"/>
                          </a:solidFill>
                          <a:sym typeface="+mn-ea"/>
                        </a:rPr>
                        <a:t>年收入</a:t>
                      </a:r>
                      <a:endParaRPr lang="zh-CN" altLang="en-US" sz="2400" b="1" dirty="0">
                        <a:solidFill>
                          <a:schemeClr val="tx1"/>
                        </a:solidFill>
                        <a:sym typeface="+mn-ea"/>
                      </a:endParaRPr>
                    </a:p>
                  </a:txBody>
                  <a:tcPr anchor="ctr" anchorCtr="0"/>
                </a:tc>
                <a:tc hMerge="1">
                  <a:tcPr/>
                </a:tc>
                <a:tc hMerge="1">
                  <a:tcPr anchor="ctr" anchorCtr="0"/>
                </a:tc>
                <a:tc hMerge="1">
                  <a:tcPr anchor="ctr" anchorCtr="0"/>
                </a:tc>
              </a:tr>
              <a:tr h="487045">
                <a:tc>
                  <a:txBody>
                    <a:bodyPr/>
                    <a:p>
                      <a:pPr algn="ctr">
                        <a:buNone/>
                      </a:pPr>
                      <a:endParaRPr lang="en-US" altLang="zh-CN" sz="2000" dirty="0">
                        <a:solidFill>
                          <a:schemeClr val="tx1"/>
                        </a:solidFill>
                        <a:sym typeface="+mn-ea"/>
                      </a:endParaRPr>
                    </a:p>
                  </a:txBody>
                  <a:tcPr anchor="ctr" anchorCtr="0"/>
                </a:tc>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&lt;110</a:t>
                      </a:r>
                      <a:endParaRPr lang="en-US" altLang="zh-CN" sz="2000" b="1" dirty="0">
                        <a:solidFill>
                          <a:schemeClr val="tx1"/>
                        </a:solidFill>
                        <a:sym typeface="+mn-ea"/>
                      </a:endParaRPr>
                    </a:p>
                  </a:txBody>
                  <a:tcPr anchor="ctr" anchorCtr="0">
                    <a:noFill/>
                  </a:tcPr>
                </a:tc>
                <a:tc>
                  <a:txBody>
                    <a:bodyPr/>
                    <a:p>
                      <a:pPr algn="ctr">
                        <a:buClrTx/>
                        <a:buSzTx/>
                        <a:buFontTx/>
                        <a:buNone/>
                      </a:pPr>
                      <a:r>
                        <a:rPr lang="en-US" altLang="zh-CN" sz="2000" b="1" dirty="0">
                          <a:solidFill>
                            <a:schemeClr val="tx1"/>
                          </a:solidFill>
                          <a:latin typeface="Arial" panose="020B0604020202020204" pitchFamily="34" charset="0"/>
                          <a:cs typeface="Arial" panose="020B0604020202020204" pitchFamily="34" charset="0"/>
                        </a:rPr>
                        <a:t>≥110</a:t>
                      </a:r>
                      <a:endParaRPr lang="en-US" altLang="zh-CN" sz="2000" b="1" dirty="0">
                        <a:solidFill>
                          <a:schemeClr val="tx1"/>
                        </a:solidFill>
                        <a:latin typeface="Arial" panose="020B0604020202020204" pitchFamily="34" charset="0"/>
                        <a:cs typeface="Arial" panose="020B0604020202020204" pitchFamily="34" charset="0"/>
                      </a:endParaRPr>
                    </a:p>
                  </a:txBody>
                  <a:tcPr anchor="ctr" anchorCtr="0">
                    <a:noFill/>
                  </a:tcPr>
                </a:tc>
              </a:tr>
              <a:tr h="396240">
                <a:tc rowSpan="2">
                  <a:txBody>
                    <a:bodyPr/>
                    <a:p>
                      <a:pPr algn="ctr">
                        <a:buNone/>
                      </a:pPr>
                      <a:r>
                        <a:rPr lang="en-US" altLang="zh-CN" sz="2000" b="1" dirty="0">
                          <a:solidFill>
                            <a:schemeClr val="tx1"/>
                          </a:solidFill>
                          <a:sym typeface="+mn-ea"/>
                        </a:rPr>
                        <a:t>是否拖欠贷款</a:t>
                      </a:r>
                      <a:endParaRPr lang="zh-CN" altLang="en-US"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Yes</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3</a:t>
                      </a:r>
                      <a:endParaRPr lang="en-US" altLang="zh-CN" sz="2000" b="1" dirty="0">
                        <a:solidFill>
                          <a:schemeClr val="tx1"/>
                        </a:solidFill>
                        <a:sym typeface="+mn-ea"/>
                      </a:endParaRPr>
                    </a:p>
                  </a:txBody>
                  <a:tcPr anchor="ctr" anchorCtr="0">
                    <a:noFill/>
                  </a:tcPr>
                </a:tc>
                <a:tc>
                  <a:txBody>
                    <a:bodyPr/>
                    <a:p>
                      <a:pPr algn="ctr">
                        <a:buNone/>
                      </a:pPr>
                      <a:r>
                        <a:rPr lang="en-US" altLang="zh-CN" sz="2000" b="1">
                          <a:solidFill>
                            <a:schemeClr val="tx1"/>
                          </a:solidFill>
                        </a:rPr>
                        <a:t>0</a:t>
                      </a:r>
                      <a:endParaRPr lang="en-US" altLang="zh-CN" sz="2000" b="1">
                        <a:solidFill>
                          <a:schemeClr val="tx1"/>
                        </a:solidFill>
                      </a:endParaRPr>
                    </a:p>
                  </a:txBody>
                  <a:tcPr anchor="ctr" anchorCtr="0">
                    <a:noFill/>
                  </a:tcPr>
                </a:tc>
              </a:tr>
              <a:tr h="609600">
                <a:tc vMerge="1">
                  <a:tcPr anchor="ctr" anchorCtr="0"/>
                </a:tc>
                <a:tc>
                  <a:txBody>
                    <a:bodyPr/>
                    <a:p>
                      <a:pPr algn="ctr">
                        <a:buClrTx/>
                        <a:buSzTx/>
                        <a:buFontTx/>
                        <a:buNone/>
                      </a:pPr>
                      <a:r>
                        <a:rPr lang="en-US" altLang="zh-CN" sz="2000" b="1" dirty="0">
                          <a:solidFill>
                            <a:schemeClr val="tx1"/>
                          </a:solidFill>
                        </a:rPr>
                        <a:t>No</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rPr>
                        <a:t>4</a:t>
                      </a:r>
                      <a:endParaRPr lang="en-US" altLang="zh-CN" sz="2000" b="1" dirty="0">
                        <a:solidFill>
                          <a:schemeClr val="tx1"/>
                        </a:solidFill>
                      </a:endParaRPr>
                    </a:p>
                  </a:txBody>
                  <a:tcPr anchor="ctr" anchorCtr="0">
                    <a:noFill/>
                  </a:tcPr>
                </a:tc>
                <a:tc>
                  <a:txBody>
                    <a:bodyPr/>
                    <a:p>
                      <a:pPr algn="ctr">
                        <a:buNone/>
                      </a:pPr>
                      <a:r>
                        <a:rPr lang="en-US" altLang="zh-CN" sz="2000" b="1" dirty="0">
                          <a:solidFill>
                            <a:schemeClr val="tx1"/>
                          </a:solidFill>
                          <a:sym typeface="+mn-ea"/>
                        </a:rPr>
                        <a:t>3</a:t>
                      </a:r>
                      <a:endParaRPr lang="en-US" altLang="zh-CN" sz="2000" b="1" dirty="0">
                        <a:solidFill>
                          <a:schemeClr val="tx1"/>
                        </a:solidFill>
                        <a:sym typeface="+mn-ea"/>
                      </a:endParaRPr>
                    </a:p>
                  </a:txBody>
                  <a:tcPr anchor="ctr" anchorCtr="0">
                    <a:noFill/>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sp>
        <p:nvSpPr>
          <p:cNvPr id="7" name="文本框 6"/>
          <p:cNvSpPr txBox="1"/>
          <p:nvPr/>
        </p:nvSpPr>
        <p:spPr>
          <a:xfrm>
            <a:off x="360680" y="2783840"/>
            <a:ext cx="11723370" cy="645160"/>
          </a:xfrm>
          <a:prstGeom prst="rect">
            <a:avLst/>
          </a:prstGeom>
          <a:noFill/>
        </p:spPr>
        <p:txBody>
          <a:bodyPr wrap="square">
            <a:spAutoFit/>
          </a:bodyPr>
          <a:p>
            <a:pPr>
              <a:lnSpc>
                <a:spcPct val="150000"/>
              </a:lnSpc>
            </a:pPr>
            <a:r>
              <a:rPr lang="zh-CN" altLang="en-US" dirty="0"/>
              <a:t>具体流程:(</a:t>
            </a:r>
            <a:r>
              <a:rPr lang="en-US" altLang="zh-CN" dirty="0"/>
              <a:t>4</a:t>
            </a:r>
            <a:r>
              <a:rPr lang="zh-CN" altLang="en-US" dirty="0"/>
              <a:t>)以年收入</a:t>
            </a:r>
            <a:r>
              <a:rPr lang="en-US" altLang="zh-CN" dirty="0"/>
              <a:t>120</a:t>
            </a:r>
            <a:r>
              <a:rPr lang="zh-CN" altLang="en-US" dirty="0"/>
              <a:t>和</a:t>
            </a:r>
            <a:r>
              <a:rPr lang="en-US" altLang="zh-CN" dirty="0"/>
              <a:t>125</a:t>
            </a:r>
            <a:r>
              <a:rPr lang="zh-CN" altLang="en-US" dirty="0"/>
              <a:t>的相邻值中点</a:t>
            </a:r>
            <a:r>
              <a:rPr lang="en-US" altLang="zh-CN" dirty="0"/>
              <a:t>122.</a:t>
            </a:r>
            <a:r>
              <a:rPr lang="en-US" altLang="zh-CN" dirty="0"/>
              <a:t>5</a:t>
            </a:r>
            <a:r>
              <a:rPr lang="zh-CN" altLang="en-US" dirty="0"/>
              <a:t>作为分隔线，</a:t>
            </a:r>
            <a:r>
              <a:rPr lang="en-US" altLang="zh-CN" dirty="0">
                <a:sym typeface="+mn-ea"/>
              </a:rPr>
              <a:t>Gini</a:t>
            </a:r>
            <a:r>
              <a:rPr lang="zh-CN" altLang="en-US" dirty="0">
                <a:sym typeface="+mn-ea"/>
              </a:rPr>
              <a:t>系数计算过程为</a:t>
            </a:r>
            <a:endParaRPr lang="zh-CN" altLang="en-US" dirty="0"/>
          </a:p>
        </p:txBody>
      </p:sp>
      <p:graphicFrame>
        <p:nvGraphicFramePr>
          <p:cNvPr id="2" name="表格 1"/>
          <p:cNvGraphicFramePr/>
          <p:nvPr>
            <p:custDataLst>
              <p:tags r:id="rId1"/>
            </p:custDataLst>
          </p:nvPr>
        </p:nvGraphicFramePr>
        <p:xfrm>
          <a:off x="298450" y="1510665"/>
          <a:ext cx="11081385" cy="1202055"/>
        </p:xfrm>
        <a:graphic>
          <a:graphicData uri="http://schemas.openxmlformats.org/drawingml/2006/table">
            <a:tbl>
              <a:tblPr firstRow="1" bandRow="1">
                <a:tableStyleId>{5C22544A-7EE6-4342-B048-85BDC9FD1C3A}</a:tableStyleId>
              </a:tblPr>
              <a:tblGrid>
                <a:gridCol w="2091690"/>
                <a:gridCol w="899160"/>
                <a:gridCol w="898525"/>
                <a:gridCol w="899160"/>
                <a:gridCol w="899160"/>
                <a:gridCol w="899160"/>
                <a:gridCol w="898525"/>
                <a:gridCol w="899160"/>
                <a:gridCol w="899160"/>
                <a:gridCol w="898525"/>
                <a:gridCol w="899160"/>
              </a:tblGrid>
              <a:tr h="400685">
                <a:tc>
                  <a:txBody>
                    <a:bodyPr/>
                    <a:p>
                      <a:pPr algn="ctr">
                        <a:buNone/>
                      </a:pPr>
                      <a:r>
                        <a:rPr lang="zh-CN" altLang="en-US" b="1">
                          <a:solidFill>
                            <a:schemeClr val="tx1"/>
                          </a:solidFill>
                        </a:rPr>
                        <a:t>是否拖欠贷款</a:t>
                      </a:r>
                      <a:endParaRPr lang="zh-CN" altLang="en-US" b="1">
                        <a:solidFill>
                          <a:schemeClr val="tx1"/>
                        </a:solidFill>
                      </a:endParaRPr>
                    </a:p>
                  </a:txBody>
                  <a:tcPr/>
                </a:tc>
                <a:tc>
                  <a:txBody>
                    <a:bodyPr/>
                    <a:p>
                      <a:pPr algn="ctr">
                        <a:buNone/>
                      </a:pPr>
                      <a:r>
                        <a:rPr lang="en-US" altLang="zh-CN" b="1">
                          <a:solidFill>
                            <a:schemeClr val="tx1"/>
                          </a:solidFill>
                          <a:cs typeface="+mn-lt"/>
                        </a:rPr>
                        <a:t>No</a:t>
                      </a:r>
                      <a:endParaRPr lang="en-US" altLang="zh-CN"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b="1">
                          <a:solidFill>
                            <a:schemeClr val="tx1"/>
                          </a:solidFill>
                          <a:cs typeface="+mn-lt"/>
                        </a:rPr>
                        <a:t>Yes</a:t>
                      </a:r>
                      <a:endParaRPr lang="en-US" altLang="zh-CN" b="1">
                        <a:solidFill>
                          <a:schemeClr val="tx1"/>
                        </a:solidFill>
                        <a:cs typeface="+mn-lt"/>
                      </a:endParaRPr>
                    </a:p>
                  </a:txBody>
                  <a:tcPr/>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r>
              <a:tr h="400685">
                <a:tc>
                  <a:txBody>
                    <a:bodyPr/>
                    <a:p>
                      <a:pPr algn="ctr">
                        <a:buNone/>
                      </a:pPr>
                      <a:r>
                        <a:rPr lang="zh-CN" altLang="en-US" b="1">
                          <a:solidFill>
                            <a:schemeClr val="tx1"/>
                          </a:solidFill>
                        </a:rPr>
                        <a:t>年收入</a:t>
                      </a:r>
                      <a:endParaRPr lang="zh-CN" altLang="en-US" b="1">
                        <a:solidFill>
                          <a:schemeClr val="tx1"/>
                        </a:solidFill>
                      </a:endParaRPr>
                    </a:p>
                  </a:txBody>
                  <a:tcPr/>
                </a:tc>
                <a:tc>
                  <a:txBody>
                    <a:bodyPr/>
                    <a:p>
                      <a:pPr algn="ctr">
                        <a:buNone/>
                      </a:pPr>
                      <a:r>
                        <a:rPr lang="en-US" altLang="zh-CN" b="1">
                          <a:solidFill>
                            <a:schemeClr val="tx1"/>
                          </a:solidFill>
                          <a:cs typeface="+mn-lt"/>
                        </a:rPr>
                        <a:t>60</a:t>
                      </a:r>
                      <a:endParaRPr lang="en-US" altLang="zh-CN" b="1">
                        <a:solidFill>
                          <a:schemeClr val="tx1"/>
                        </a:solidFill>
                        <a:cs typeface="+mn-lt"/>
                      </a:endParaRPr>
                    </a:p>
                  </a:txBody>
                  <a:tcPr/>
                </a:tc>
                <a:tc>
                  <a:txBody>
                    <a:bodyPr/>
                    <a:p>
                      <a:pPr algn="ctr">
                        <a:buNone/>
                      </a:pPr>
                      <a:r>
                        <a:rPr lang="en-US" altLang="zh-CN" b="1">
                          <a:solidFill>
                            <a:schemeClr val="tx1"/>
                          </a:solidFill>
                          <a:cs typeface="+mn-lt"/>
                        </a:rPr>
                        <a:t>70</a:t>
                      </a:r>
                      <a:endParaRPr lang="en-US" altLang="zh-CN" b="1">
                        <a:solidFill>
                          <a:schemeClr val="tx1"/>
                        </a:solidFill>
                        <a:cs typeface="+mn-lt"/>
                      </a:endParaRPr>
                    </a:p>
                  </a:txBody>
                  <a:tcPr/>
                </a:tc>
                <a:tc>
                  <a:txBody>
                    <a:bodyPr/>
                    <a:p>
                      <a:pPr algn="ctr">
                        <a:buNone/>
                      </a:pPr>
                      <a:r>
                        <a:rPr lang="en-US" altLang="zh-CN" sz="1800" b="1">
                          <a:solidFill>
                            <a:schemeClr val="tx1"/>
                          </a:solidFill>
                          <a:cs typeface="+mn-lt"/>
                          <a:sym typeface="+mn-ea"/>
                        </a:rPr>
                        <a:t>75</a:t>
                      </a:r>
                      <a:endParaRPr lang="en-US" altLang="zh-CN" sz="1800" b="1">
                        <a:solidFill>
                          <a:schemeClr val="tx1"/>
                        </a:solidFill>
                        <a:cs typeface="+mn-lt"/>
                      </a:endParaRPr>
                    </a:p>
                  </a:txBody>
                  <a:tcPr/>
                </a:tc>
                <a:tc>
                  <a:txBody>
                    <a:bodyPr/>
                    <a:p>
                      <a:pPr algn="ctr">
                        <a:buNone/>
                      </a:pPr>
                      <a:r>
                        <a:rPr lang="en-US" altLang="zh-CN" b="1">
                          <a:solidFill>
                            <a:schemeClr val="tx1"/>
                          </a:solidFill>
                          <a:cs typeface="+mn-lt"/>
                        </a:rPr>
                        <a:t>85</a:t>
                      </a:r>
                      <a:endParaRPr lang="en-US" altLang="zh-CN" b="1">
                        <a:solidFill>
                          <a:schemeClr val="tx1"/>
                        </a:solidFill>
                        <a:cs typeface="+mn-lt"/>
                      </a:endParaRPr>
                    </a:p>
                  </a:txBody>
                  <a:tcPr/>
                </a:tc>
                <a:tc>
                  <a:txBody>
                    <a:bodyPr/>
                    <a:p>
                      <a:pPr algn="ctr">
                        <a:buNone/>
                      </a:pPr>
                      <a:r>
                        <a:rPr lang="en-US" altLang="zh-CN" b="1">
                          <a:solidFill>
                            <a:schemeClr val="tx1"/>
                          </a:solidFill>
                          <a:cs typeface="+mn-lt"/>
                        </a:rPr>
                        <a:t>90</a:t>
                      </a:r>
                      <a:endParaRPr lang="en-US" altLang="zh-CN" b="1">
                        <a:solidFill>
                          <a:schemeClr val="tx1"/>
                        </a:solidFill>
                        <a:cs typeface="+mn-lt"/>
                      </a:endParaRPr>
                    </a:p>
                  </a:txBody>
                  <a:tcPr/>
                </a:tc>
                <a:tc>
                  <a:txBody>
                    <a:bodyPr/>
                    <a:p>
                      <a:pPr algn="ctr">
                        <a:buNone/>
                      </a:pPr>
                      <a:r>
                        <a:rPr lang="en-US" altLang="zh-CN" b="1">
                          <a:solidFill>
                            <a:schemeClr val="tx1"/>
                          </a:solidFill>
                          <a:cs typeface="+mn-lt"/>
                        </a:rPr>
                        <a:t>95</a:t>
                      </a:r>
                      <a:endParaRPr lang="en-US" altLang="zh-CN" b="1">
                        <a:solidFill>
                          <a:schemeClr val="tx1"/>
                        </a:solidFill>
                        <a:cs typeface="+mn-lt"/>
                      </a:endParaRPr>
                    </a:p>
                  </a:txBody>
                  <a:tcPr/>
                </a:tc>
                <a:tc>
                  <a:txBody>
                    <a:bodyPr/>
                    <a:p>
                      <a:pPr algn="ctr">
                        <a:buNone/>
                      </a:pPr>
                      <a:r>
                        <a:rPr lang="en-US" altLang="zh-CN" b="1">
                          <a:solidFill>
                            <a:schemeClr val="tx1"/>
                          </a:solidFill>
                          <a:cs typeface="+mn-lt"/>
                        </a:rPr>
                        <a:t>100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125</a:t>
                      </a:r>
                      <a:endParaRPr lang="en-US" altLang="zh-CN" b="1">
                        <a:solidFill>
                          <a:schemeClr val="tx1"/>
                        </a:solidFill>
                        <a:cs typeface="+mn-lt"/>
                      </a:endParaRPr>
                    </a:p>
                  </a:txBody>
                  <a:tcPr/>
                </a:tc>
                <a:tc>
                  <a:txBody>
                    <a:bodyPr/>
                    <a:p>
                      <a:pPr algn="ctr">
                        <a:buNone/>
                      </a:pPr>
                      <a:r>
                        <a:rPr lang="en-US" altLang="zh-CN" b="1">
                          <a:solidFill>
                            <a:schemeClr val="tx1"/>
                          </a:solidFill>
                          <a:cs typeface="+mn-lt"/>
                        </a:rPr>
                        <a:t>220</a:t>
                      </a:r>
                      <a:endParaRPr lang="en-US" altLang="zh-CN" b="1">
                        <a:solidFill>
                          <a:schemeClr val="tx1"/>
                        </a:solidFill>
                        <a:cs typeface="+mn-lt"/>
                      </a:endParaRPr>
                    </a:p>
                  </a:txBody>
                  <a:tcPr/>
                </a:tc>
              </a:tr>
              <a:tr h="400685">
                <a:tc>
                  <a:txBody>
                    <a:bodyPr/>
                    <a:p>
                      <a:pPr algn="ctr">
                        <a:buNone/>
                      </a:pPr>
                      <a:r>
                        <a:rPr lang="zh-CN" altLang="en-US" b="1">
                          <a:solidFill>
                            <a:schemeClr val="tx1"/>
                          </a:solidFill>
                        </a:rPr>
                        <a:t>相邻值中点</a:t>
                      </a:r>
                      <a:endParaRPr lang="zh-CN" altLang="en-US" b="1">
                        <a:solidFill>
                          <a:schemeClr val="tx1"/>
                        </a:solidFill>
                      </a:endParaRPr>
                    </a:p>
                  </a:txBody>
                  <a:tcPr/>
                </a:tc>
                <a:tc>
                  <a:txBody>
                    <a:bodyPr/>
                    <a:p>
                      <a:pPr algn="ctr">
                        <a:buNone/>
                      </a:pPr>
                      <a:endParaRPr lang="zh-CN" altLang="en-US" b="1">
                        <a:solidFill>
                          <a:schemeClr val="tx1"/>
                        </a:solidFill>
                        <a:cs typeface="+mn-lt"/>
                      </a:endParaRPr>
                    </a:p>
                  </a:txBody>
                  <a:tcPr/>
                </a:tc>
                <a:tc>
                  <a:txBody>
                    <a:bodyPr/>
                    <a:p>
                      <a:pPr algn="ctr">
                        <a:buNone/>
                      </a:pPr>
                      <a:r>
                        <a:rPr lang="en-US" altLang="zh-CN" b="1">
                          <a:solidFill>
                            <a:schemeClr val="tx1"/>
                          </a:solidFill>
                          <a:cs typeface="+mn-lt"/>
                        </a:rPr>
                        <a:t>65</a:t>
                      </a:r>
                      <a:endParaRPr lang="en-US" altLang="zh-CN" b="1">
                        <a:solidFill>
                          <a:schemeClr val="tx1"/>
                        </a:solidFill>
                        <a:cs typeface="+mn-lt"/>
                      </a:endParaRPr>
                    </a:p>
                  </a:txBody>
                  <a:tcPr/>
                </a:tc>
                <a:tc>
                  <a:txBody>
                    <a:bodyPr/>
                    <a:p>
                      <a:pPr algn="ctr">
                        <a:buNone/>
                      </a:pPr>
                      <a:r>
                        <a:rPr lang="en-US" altLang="zh-CN" b="1">
                          <a:solidFill>
                            <a:schemeClr val="tx1"/>
                          </a:solidFill>
                          <a:cs typeface="+mn-lt"/>
                        </a:rPr>
                        <a:t>72.5</a:t>
                      </a:r>
                      <a:endParaRPr lang="en-US" altLang="zh-CN" b="1">
                        <a:solidFill>
                          <a:schemeClr val="tx1"/>
                        </a:solidFill>
                        <a:cs typeface="+mn-lt"/>
                      </a:endParaRPr>
                    </a:p>
                  </a:txBody>
                  <a:tcPr/>
                </a:tc>
                <a:tc>
                  <a:txBody>
                    <a:bodyPr/>
                    <a:p>
                      <a:pPr algn="ctr">
                        <a:buNone/>
                      </a:pPr>
                      <a:r>
                        <a:rPr lang="en-US" altLang="zh-CN" b="1">
                          <a:solidFill>
                            <a:schemeClr val="tx1"/>
                          </a:solidFill>
                          <a:cs typeface="+mn-lt"/>
                        </a:rPr>
                        <a:t>80</a:t>
                      </a:r>
                      <a:endParaRPr lang="en-US" altLang="zh-CN" b="1">
                        <a:solidFill>
                          <a:schemeClr val="tx1"/>
                        </a:solidFill>
                        <a:cs typeface="+mn-lt"/>
                      </a:endParaRPr>
                    </a:p>
                  </a:txBody>
                  <a:tcPr/>
                </a:tc>
                <a:tc>
                  <a:txBody>
                    <a:bodyPr/>
                    <a:p>
                      <a:pPr algn="ctr">
                        <a:buNone/>
                      </a:pPr>
                      <a:r>
                        <a:rPr lang="en-US" altLang="zh-CN" b="1">
                          <a:solidFill>
                            <a:schemeClr val="tx1"/>
                          </a:solidFill>
                          <a:cs typeface="+mn-lt"/>
                        </a:rPr>
                        <a:t>87.5</a:t>
                      </a:r>
                      <a:endParaRPr lang="en-US" altLang="zh-CN" b="1">
                        <a:solidFill>
                          <a:schemeClr val="tx1"/>
                        </a:solidFill>
                        <a:cs typeface="+mn-lt"/>
                      </a:endParaRPr>
                    </a:p>
                  </a:txBody>
                  <a:tcPr/>
                </a:tc>
                <a:tc>
                  <a:txBody>
                    <a:bodyPr/>
                    <a:p>
                      <a:pPr algn="ctr">
                        <a:buNone/>
                      </a:pPr>
                      <a:r>
                        <a:rPr lang="en-US" altLang="zh-CN" b="1">
                          <a:solidFill>
                            <a:schemeClr val="tx1"/>
                          </a:solidFill>
                          <a:cs typeface="+mn-lt"/>
                        </a:rPr>
                        <a:t>92.5</a:t>
                      </a:r>
                      <a:endParaRPr lang="en-US" altLang="zh-CN" b="1">
                        <a:solidFill>
                          <a:schemeClr val="tx1"/>
                        </a:solidFill>
                        <a:cs typeface="+mn-lt"/>
                      </a:endParaRPr>
                    </a:p>
                  </a:txBody>
                  <a:tcPr/>
                </a:tc>
                <a:tc>
                  <a:txBody>
                    <a:bodyPr/>
                    <a:p>
                      <a:pPr algn="ctr">
                        <a:buNone/>
                      </a:pPr>
                      <a:r>
                        <a:rPr lang="en-US" altLang="zh-CN" b="1">
                          <a:solidFill>
                            <a:schemeClr val="tx1"/>
                          </a:solidFill>
                          <a:cs typeface="+mn-lt"/>
                        </a:rPr>
                        <a:t>97.5</a:t>
                      </a:r>
                      <a:endParaRPr lang="en-US" altLang="zh-CN" b="1">
                        <a:solidFill>
                          <a:schemeClr val="tx1"/>
                        </a:solidFill>
                        <a:cs typeface="+mn-lt"/>
                      </a:endParaRPr>
                    </a:p>
                  </a:txBody>
                  <a:tcPr/>
                </a:tc>
                <a:tc>
                  <a:txBody>
                    <a:bodyPr/>
                    <a:p>
                      <a:pPr algn="ctr">
                        <a:buNone/>
                      </a:pPr>
                      <a:r>
                        <a:rPr lang="en-US" altLang="zh-CN" b="1">
                          <a:solidFill>
                            <a:schemeClr val="tx1"/>
                          </a:solidFill>
                          <a:cs typeface="+mn-lt"/>
                        </a:rPr>
                        <a:t>110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122.5</a:t>
                      </a:r>
                      <a:endParaRPr lang="en-US" altLang="zh-CN" b="1">
                        <a:solidFill>
                          <a:schemeClr val="tx1"/>
                        </a:solidFill>
                        <a:cs typeface="+mn-lt"/>
                      </a:endParaRPr>
                    </a:p>
                  </a:txBody>
                  <a:tcPr/>
                </a:tc>
                <a:tc>
                  <a:txBody>
                    <a:bodyPr/>
                    <a:p>
                      <a:pPr algn="ctr">
                        <a:buNone/>
                      </a:pPr>
                      <a:r>
                        <a:rPr lang="en-US" altLang="zh-CN" b="1">
                          <a:solidFill>
                            <a:schemeClr val="tx1"/>
                          </a:solidFill>
                          <a:cs typeface="+mn-lt"/>
                        </a:rPr>
                        <a:t>172.5</a:t>
                      </a:r>
                      <a:endParaRPr lang="en-US" altLang="zh-CN" b="1">
                        <a:solidFill>
                          <a:schemeClr val="tx1"/>
                        </a:solidFill>
                        <a:cs typeface="+mn-lt"/>
                      </a:endParaRPr>
                    </a:p>
                  </a:txBody>
                  <a:tcPr/>
                </a:tc>
              </a:tr>
            </a:tbl>
          </a:graphicData>
        </a:graphic>
      </p:graphicFrame>
      <mc:AlternateContent xmlns:mc="http://schemas.openxmlformats.org/markup-compatibility/2006">
        <mc:Choice xmlns:a14="http://schemas.microsoft.com/office/drawing/2010/main" Requires="a14">
          <p:sp>
            <p:nvSpPr>
              <p:cNvPr id="5" name="文本框 4"/>
              <p:cNvSpPr txBox="1"/>
              <p:nvPr/>
            </p:nvSpPr>
            <p:spPr>
              <a:xfrm>
                <a:off x="1692910" y="3430270"/>
                <a:ext cx="10499090" cy="3196590"/>
              </a:xfrm>
              <a:prstGeom prst="rect">
                <a:avLst/>
              </a:prstGeom>
              <a:noFill/>
            </p:spPr>
            <p:txBody>
              <a:bodyPr wrap="square" rtlCol="0" anchor="t">
                <a:spAutoFit/>
              </a:bodyPr>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左子节点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8</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8</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5</m:t>
                          </m:r>
                        </m:num>
                        <m:den>
                          <m:r>
                            <a:rPr lang="en-US" altLang="zh-CN" b="0" i="1" smtClean="0">
                              <a:latin typeface="Cambria Math" panose="02040503050406030204" pitchFamily="18" charset="0"/>
                              <a:ea typeface="Cambria Math" panose="02040503050406030204" pitchFamily="18" charset="0"/>
                            </a:rPr>
                            <m:t>8</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5</m:t>
                          </m:r>
                        </m:num>
                        <m:den>
                          <m:r>
                            <a:rPr lang="en-US" altLang="zh-CN" b="0" i="1" smtClean="0">
                              <a:latin typeface="Cambria Math" panose="02040503050406030204" pitchFamily="18" charset="0"/>
                              <a:ea typeface="Cambria Math" panose="02040503050406030204" pitchFamily="18" charset="0"/>
                            </a:rPr>
                            <m:t>8</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46875</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右子节点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是否拖欠贷款，年收入</m:t>
                          </m:r>
                        </m:e>
                      </m:d>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8</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46875</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375</m:t>
                      </m:r>
                    </m:oMath>
                  </m:oMathPara>
                </a14:m>
                <a:endParaRPr lang="zh-CN" altLang="en-US" dirty="0">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692910" y="3430270"/>
                <a:ext cx="10499090" cy="3196590"/>
              </a:xfrm>
              <a:prstGeom prst="rect">
                <a:avLst/>
              </a:prstGeom>
              <a:blipFill rotWithShape="1">
                <a:blip r:embed="rId2"/>
                <a:stretch>
                  <a:fillRect/>
                </a:stretch>
              </a:blipFill>
            </p:spPr>
            <p:txBody>
              <a:bodyPr/>
              <a:lstStyle/>
              <a:p>
                <a:r>
                  <a:rPr lang="zh-CN" altLang="en-US">
                    <a:noFill/>
                  </a:rPr>
                  <a:t> </a:t>
                </a:r>
              </a:p>
            </p:txBody>
          </p:sp>
        </mc:Fallback>
      </mc:AlternateContent>
      <p:graphicFrame>
        <p:nvGraphicFramePr>
          <p:cNvPr id="3" name="表格 2"/>
          <p:cNvGraphicFramePr/>
          <p:nvPr>
            <p:custDataLst>
              <p:tags r:id="rId3"/>
            </p:custDataLst>
          </p:nvPr>
        </p:nvGraphicFramePr>
        <p:xfrm>
          <a:off x="120650" y="3785870"/>
          <a:ext cx="3597275" cy="2185035"/>
        </p:xfrm>
        <a:graphic>
          <a:graphicData uri="http://schemas.openxmlformats.org/drawingml/2006/table">
            <a:tbl>
              <a:tblPr firstRow="1" bandRow="1">
                <a:tableStyleId>{5C22544A-7EE6-4342-B048-85BDC9FD1C3A}</a:tableStyleId>
              </a:tblPr>
              <a:tblGrid>
                <a:gridCol w="899795"/>
                <a:gridCol w="628650"/>
                <a:gridCol w="1093470"/>
                <a:gridCol w="975360"/>
              </a:tblGrid>
              <a:tr h="461645">
                <a:tc gridSpan="4">
                  <a:txBody>
                    <a:bodyPr/>
                    <a:p>
                      <a:pPr algn="ctr">
                        <a:buNone/>
                      </a:pPr>
                      <a:r>
                        <a:rPr lang="zh-CN" altLang="en-US" sz="2400" b="1" dirty="0">
                          <a:solidFill>
                            <a:schemeClr val="tx1"/>
                          </a:solidFill>
                          <a:sym typeface="+mn-ea"/>
                        </a:rPr>
                        <a:t>年收入</a:t>
                      </a:r>
                      <a:endParaRPr lang="zh-CN" altLang="en-US" sz="2400" b="1" dirty="0">
                        <a:solidFill>
                          <a:schemeClr val="tx1"/>
                        </a:solidFill>
                        <a:sym typeface="+mn-ea"/>
                      </a:endParaRPr>
                    </a:p>
                  </a:txBody>
                  <a:tcPr anchor="ctr" anchorCtr="0"/>
                </a:tc>
                <a:tc hMerge="1">
                  <a:tcPr/>
                </a:tc>
                <a:tc hMerge="1">
                  <a:tcPr anchor="ctr" anchorCtr="0"/>
                </a:tc>
                <a:tc hMerge="1">
                  <a:tcPr anchor="ctr" anchorCtr="0"/>
                </a:tc>
              </a:tr>
              <a:tr h="708025">
                <a:tc>
                  <a:txBody>
                    <a:bodyPr/>
                    <a:p>
                      <a:pPr algn="ctr">
                        <a:buNone/>
                      </a:pPr>
                      <a:endParaRPr lang="en-US" altLang="zh-CN" sz="2000" dirty="0">
                        <a:solidFill>
                          <a:schemeClr val="tx1"/>
                        </a:solidFill>
                        <a:sym typeface="+mn-ea"/>
                      </a:endParaRPr>
                    </a:p>
                  </a:txBody>
                  <a:tcPr anchor="ctr" anchorCtr="0"/>
                </a:tc>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&lt;122.5</a:t>
                      </a:r>
                      <a:endParaRPr lang="en-US" altLang="zh-CN" sz="2000" b="1" dirty="0">
                        <a:solidFill>
                          <a:schemeClr val="tx1"/>
                        </a:solidFill>
                        <a:sym typeface="+mn-ea"/>
                      </a:endParaRPr>
                    </a:p>
                  </a:txBody>
                  <a:tcPr anchor="ctr" anchorCtr="0">
                    <a:noFill/>
                  </a:tcPr>
                </a:tc>
                <a:tc>
                  <a:txBody>
                    <a:bodyPr/>
                    <a:p>
                      <a:pPr algn="ctr">
                        <a:buClrTx/>
                        <a:buSzTx/>
                        <a:buFontTx/>
                        <a:buNone/>
                      </a:pPr>
                      <a:r>
                        <a:rPr lang="en-US" altLang="zh-CN" sz="2000" b="1" dirty="0">
                          <a:solidFill>
                            <a:schemeClr val="tx1"/>
                          </a:solidFill>
                          <a:latin typeface="Arial" panose="020B0604020202020204" pitchFamily="34" charset="0"/>
                          <a:cs typeface="Arial" panose="020B0604020202020204" pitchFamily="34" charset="0"/>
                        </a:rPr>
                        <a:t>≥122.5</a:t>
                      </a:r>
                      <a:endParaRPr lang="en-US" altLang="zh-CN" sz="2000" b="1" dirty="0">
                        <a:solidFill>
                          <a:schemeClr val="tx1"/>
                        </a:solidFill>
                        <a:latin typeface="Arial" panose="020B0604020202020204" pitchFamily="34" charset="0"/>
                        <a:cs typeface="Arial" panose="020B0604020202020204" pitchFamily="34" charset="0"/>
                      </a:endParaRPr>
                    </a:p>
                  </a:txBody>
                  <a:tcPr anchor="ctr" anchorCtr="0">
                    <a:noFill/>
                  </a:tcPr>
                </a:tc>
              </a:tr>
              <a:tr h="400050">
                <a:tc rowSpan="2">
                  <a:txBody>
                    <a:bodyPr/>
                    <a:p>
                      <a:pPr algn="ctr">
                        <a:buNone/>
                      </a:pPr>
                      <a:r>
                        <a:rPr lang="en-US" altLang="zh-CN" sz="2000" b="1" dirty="0">
                          <a:solidFill>
                            <a:schemeClr val="tx1"/>
                          </a:solidFill>
                          <a:sym typeface="+mn-ea"/>
                        </a:rPr>
                        <a:t>是否拖欠贷款</a:t>
                      </a:r>
                      <a:endParaRPr lang="zh-CN" altLang="en-US"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Yes</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3</a:t>
                      </a:r>
                      <a:endParaRPr lang="en-US" altLang="zh-CN" sz="2000" b="1" dirty="0">
                        <a:solidFill>
                          <a:schemeClr val="tx1"/>
                        </a:solidFill>
                        <a:sym typeface="+mn-ea"/>
                      </a:endParaRPr>
                    </a:p>
                  </a:txBody>
                  <a:tcPr anchor="ctr" anchorCtr="0">
                    <a:noFill/>
                  </a:tcPr>
                </a:tc>
                <a:tc>
                  <a:txBody>
                    <a:bodyPr/>
                    <a:p>
                      <a:pPr algn="ctr">
                        <a:buNone/>
                      </a:pPr>
                      <a:r>
                        <a:rPr lang="en-US" altLang="zh-CN" sz="2000" b="1">
                          <a:solidFill>
                            <a:schemeClr val="tx1"/>
                          </a:solidFill>
                        </a:rPr>
                        <a:t>0</a:t>
                      </a:r>
                      <a:endParaRPr lang="en-US" altLang="zh-CN" sz="2000" b="1">
                        <a:solidFill>
                          <a:schemeClr val="tx1"/>
                        </a:solidFill>
                      </a:endParaRPr>
                    </a:p>
                  </a:txBody>
                  <a:tcPr anchor="ctr" anchorCtr="0">
                    <a:noFill/>
                  </a:tcPr>
                </a:tc>
              </a:tr>
              <a:tr h="615315">
                <a:tc vMerge="1">
                  <a:tcPr anchor="ctr" anchorCtr="0"/>
                </a:tc>
                <a:tc>
                  <a:txBody>
                    <a:bodyPr/>
                    <a:p>
                      <a:pPr algn="ctr">
                        <a:buClrTx/>
                        <a:buSzTx/>
                        <a:buFontTx/>
                        <a:buNone/>
                      </a:pPr>
                      <a:r>
                        <a:rPr lang="en-US" altLang="zh-CN" sz="2000" b="1" dirty="0">
                          <a:solidFill>
                            <a:schemeClr val="tx1"/>
                          </a:solidFill>
                        </a:rPr>
                        <a:t>No</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rPr>
                        <a:t>5</a:t>
                      </a:r>
                      <a:endParaRPr lang="en-US" altLang="zh-CN" sz="2000" b="1" dirty="0">
                        <a:solidFill>
                          <a:schemeClr val="tx1"/>
                        </a:solidFill>
                      </a:endParaRPr>
                    </a:p>
                  </a:txBody>
                  <a:tcPr anchor="ctr" anchorCtr="0">
                    <a:noFill/>
                  </a:tcPr>
                </a:tc>
                <a:tc>
                  <a:txBody>
                    <a:bodyPr/>
                    <a:p>
                      <a:pPr algn="ctr">
                        <a:buNone/>
                      </a:pPr>
                      <a:r>
                        <a:rPr lang="en-US" altLang="zh-CN" sz="2000" b="1" dirty="0">
                          <a:solidFill>
                            <a:schemeClr val="tx1"/>
                          </a:solidFill>
                          <a:sym typeface="+mn-ea"/>
                        </a:rPr>
                        <a:t>2</a:t>
                      </a:r>
                      <a:endParaRPr lang="en-US" altLang="zh-CN" sz="2000" b="1" dirty="0">
                        <a:solidFill>
                          <a:schemeClr val="tx1"/>
                        </a:solidFill>
                        <a:sym typeface="+mn-ea"/>
                      </a:endParaRPr>
                    </a:p>
                  </a:txBody>
                  <a:tcPr anchor="ctr" anchorCtr="0">
                    <a:noFill/>
                  </a:tcPr>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sp>
        <p:nvSpPr>
          <p:cNvPr id="7" name="文本框 6"/>
          <p:cNvSpPr txBox="1"/>
          <p:nvPr/>
        </p:nvSpPr>
        <p:spPr>
          <a:xfrm>
            <a:off x="360680" y="2783840"/>
            <a:ext cx="11723370" cy="645160"/>
          </a:xfrm>
          <a:prstGeom prst="rect">
            <a:avLst/>
          </a:prstGeom>
          <a:noFill/>
        </p:spPr>
        <p:txBody>
          <a:bodyPr wrap="square">
            <a:spAutoFit/>
          </a:bodyPr>
          <a:p>
            <a:pPr>
              <a:lnSpc>
                <a:spcPct val="150000"/>
              </a:lnSpc>
            </a:pPr>
            <a:r>
              <a:rPr lang="zh-CN" altLang="en-US" dirty="0"/>
              <a:t>具体流程:(</a:t>
            </a:r>
            <a:r>
              <a:rPr lang="en-US" altLang="zh-CN" dirty="0"/>
              <a:t>4</a:t>
            </a:r>
            <a:r>
              <a:rPr lang="zh-CN" altLang="en-US" dirty="0"/>
              <a:t>)以年收入</a:t>
            </a:r>
            <a:r>
              <a:rPr lang="en-US" altLang="zh-CN" dirty="0"/>
              <a:t>12</a:t>
            </a:r>
            <a:r>
              <a:rPr lang="en-US" altLang="zh-CN" dirty="0"/>
              <a:t>5</a:t>
            </a:r>
            <a:r>
              <a:rPr lang="zh-CN" altLang="en-US" dirty="0"/>
              <a:t>和</a:t>
            </a:r>
            <a:r>
              <a:rPr lang="en-US" altLang="zh-CN" dirty="0"/>
              <a:t>22</a:t>
            </a:r>
            <a:r>
              <a:rPr lang="en-US" altLang="zh-CN" dirty="0"/>
              <a:t>0</a:t>
            </a:r>
            <a:r>
              <a:rPr lang="zh-CN" altLang="en-US" dirty="0"/>
              <a:t>的相邻值中点</a:t>
            </a:r>
            <a:r>
              <a:rPr lang="en-US" altLang="zh-CN" dirty="0"/>
              <a:t>172.</a:t>
            </a:r>
            <a:r>
              <a:rPr lang="en-US" altLang="zh-CN" dirty="0"/>
              <a:t>5</a:t>
            </a:r>
            <a:r>
              <a:rPr lang="zh-CN" altLang="en-US" dirty="0"/>
              <a:t>作为分隔线，</a:t>
            </a:r>
            <a:r>
              <a:rPr lang="en-US" altLang="zh-CN" dirty="0">
                <a:sym typeface="+mn-ea"/>
              </a:rPr>
              <a:t>Gini</a:t>
            </a:r>
            <a:r>
              <a:rPr lang="zh-CN" altLang="en-US" dirty="0">
                <a:sym typeface="+mn-ea"/>
              </a:rPr>
              <a:t>系数计算过程为</a:t>
            </a:r>
            <a:endParaRPr lang="zh-CN" altLang="en-US" dirty="0"/>
          </a:p>
        </p:txBody>
      </p:sp>
      <p:graphicFrame>
        <p:nvGraphicFramePr>
          <p:cNvPr id="2" name="表格 1"/>
          <p:cNvGraphicFramePr/>
          <p:nvPr>
            <p:custDataLst>
              <p:tags r:id="rId1"/>
            </p:custDataLst>
          </p:nvPr>
        </p:nvGraphicFramePr>
        <p:xfrm>
          <a:off x="298450" y="1510665"/>
          <a:ext cx="11081385" cy="1202055"/>
        </p:xfrm>
        <a:graphic>
          <a:graphicData uri="http://schemas.openxmlformats.org/drawingml/2006/table">
            <a:tbl>
              <a:tblPr firstRow="1" bandRow="1">
                <a:tableStyleId>{5C22544A-7EE6-4342-B048-85BDC9FD1C3A}</a:tableStyleId>
              </a:tblPr>
              <a:tblGrid>
                <a:gridCol w="2091690"/>
                <a:gridCol w="899160"/>
                <a:gridCol w="898525"/>
                <a:gridCol w="899160"/>
                <a:gridCol w="899160"/>
                <a:gridCol w="899160"/>
                <a:gridCol w="898525"/>
                <a:gridCol w="899160"/>
                <a:gridCol w="899160"/>
                <a:gridCol w="898525"/>
                <a:gridCol w="899160"/>
              </a:tblGrid>
              <a:tr h="400685">
                <a:tc>
                  <a:txBody>
                    <a:bodyPr/>
                    <a:p>
                      <a:pPr algn="ctr">
                        <a:buNone/>
                      </a:pPr>
                      <a:r>
                        <a:rPr lang="zh-CN" altLang="en-US" b="1">
                          <a:solidFill>
                            <a:schemeClr val="tx1"/>
                          </a:solidFill>
                        </a:rPr>
                        <a:t>是否拖欠贷款</a:t>
                      </a:r>
                      <a:endParaRPr lang="zh-CN" altLang="en-US" b="1">
                        <a:solidFill>
                          <a:schemeClr val="tx1"/>
                        </a:solidFill>
                      </a:endParaRPr>
                    </a:p>
                  </a:txBody>
                  <a:tcPr/>
                </a:tc>
                <a:tc>
                  <a:txBody>
                    <a:bodyPr/>
                    <a:p>
                      <a:pPr algn="ctr">
                        <a:buNone/>
                      </a:pPr>
                      <a:r>
                        <a:rPr lang="en-US" altLang="zh-CN" b="1">
                          <a:solidFill>
                            <a:schemeClr val="tx1"/>
                          </a:solidFill>
                          <a:cs typeface="+mn-lt"/>
                        </a:rPr>
                        <a:t>No</a:t>
                      </a:r>
                      <a:endParaRPr lang="en-US" altLang="zh-CN"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b="1">
                          <a:solidFill>
                            <a:schemeClr val="tx1"/>
                          </a:solidFill>
                          <a:cs typeface="+mn-lt"/>
                        </a:rPr>
                        <a:t>Yes</a:t>
                      </a:r>
                      <a:endParaRPr lang="en-US" altLang="zh-CN" b="1">
                        <a:solidFill>
                          <a:schemeClr val="tx1"/>
                        </a:solidFill>
                        <a:cs typeface="+mn-lt"/>
                      </a:endParaRPr>
                    </a:p>
                  </a:txBody>
                  <a:tcPr/>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r>
              <a:tr h="400685">
                <a:tc>
                  <a:txBody>
                    <a:bodyPr/>
                    <a:p>
                      <a:pPr algn="ctr">
                        <a:buNone/>
                      </a:pPr>
                      <a:r>
                        <a:rPr lang="zh-CN" altLang="en-US" b="1">
                          <a:solidFill>
                            <a:schemeClr val="tx1"/>
                          </a:solidFill>
                        </a:rPr>
                        <a:t>年收入</a:t>
                      </a:r>
                      <a:endParaRPr lang="zh-CN" altLang="en-US" b="1">
                        <a:solidFill>
                          <a:schemeClr val="tx1"/>
                        </a:solidFill>
                      </a:endParaRPr>
                    </a:p>
                  </a:txBody>
                  <a:tcPr/>
                </a:tc>
                <a:tc>
                  <a:txBody>
                    <a:bodyPr/>
                    <a:p>
                      <a:pPr algn="ctr">
                        <a:buNone/>
                      </a:pPr>
                      <a:r>
                        <a:rPr lang="en-US" altLang="zh-CN" b="1">
                          <a:solidFill>
                            <a:schemeClr val="tx1"/>
                          </a:solidFill>
                          <a:cs typeface="+mn-lt"/>
                        </a:rPr>
                        <a:t>60</a:t>
                      </a:r>
                      <a:endParaRPr lang="en-US" altLang="zh-CN" b="1">
                        <a:solidFill>
                          <a:schemeClr val="tx1"/>
                        </a:solidFill>
                        <a:cs typeface="+mn-lt"/>
                      </a:endParaRPr>
                    </a:p>
                  </a:txBody>
                  <a:tcPr/>
                </a:tc>
                <a:tc>
                  <a:txBody>
                    <a:bodyPr/>
                    <a:p>
                      <a:pPr algn="ctr">
                        <a:buNone/>
                      </a:pPr>
                      <a:r>
                        <a:rPr lang="en-US" altLang="zh-CN" b="1">
                          <a:solidFill>
                            <a:schemeClr val="tx1"/>
                          </a:solidFill>
                          <a:cs typeface="+mn-lt"/>
                        </a:rPr>
                        <a:t>70</a:t>
                      </a:r>
                      <a:endParaRPr lang="en-US" altLang="zh-CN" b="1">
                        <a:solidFill>
                          <a:schemeClr val="tx1"/>
                        </a:solidFill>
                        <a:cs typeface="+mn-lt"/>
                      </a:endParaRPr>
                    </a:p>
                  </a:txBody>
                  <a:tcPr/>
                </a:tc>
                <a:tc>
                  <a:txBody>
                    <a:bodyPr/>
                    <a:p>
                      <a:pPr algn="ctr">
                        <a:buNone/>
                      </a:pPr>
                      <a:r>
                        <a:rPr lang="en-US" altLang="zh-CN" sz="1800" b="1">
                          <a:solidFill>
                            <a:schemeClr val="tx1"/>
                          </a:solidFill>
                          <a:cs typeface="+mn-lt"/>
                          <a:sym typeface="+mn-ea"/>
                        </a:rPr>
                        <a:t>75</a:t>
                      </a:r>
                      <a:endParaRPr lang="en-US" altLang="zh-CN" sz="1800" b="1">
                        <a:solidFill>
                          <a:schemeClr val="tx1"/>
                        </a:solidFill>
                        <a:cs typeface="+mn-lt"/>
                      </a:endParaRPr>
                    </a:p>
                  </a:txBody>
                  <a:tcPr/>
                </a:tc>
                <a:tc>
                  <a:txBody>
                    <a:bodyPr/>
                    <a:p>
                      <a:pPr algn="ctr">
                        <a:buNone/>
                      </a:pPr>
                      <a:r>
                        <a:rPr lang="en-US" altLang="zh-CN" b="1">
                          <a:solidFill>
                            <a:schemeClr val="tx1"/>
                          </a:solidFill>
                          <a:cs typeface="+mn-lt"/>
                        </a:rPr>
                        <a:t>85</a:t>
                      </a:r>
                      <a:endParaRPr lang="en-US" altLang="zh-CN" b="1">
                        <a:solidFill>
                          <a:schemeClr val="tx1"/>
                        </a:solidFill>
                        <a:cs typeface="+mn-lt"/>
                      </a:endParaRPr>
                    </a:p>
                  </a:txBody>
                  <a:tcPr/>
                </a:tc>
                <a:tc>
                  <a:txBody>
                    <a:bodyPr/>
                    <a:p>
                      <a:pPr algn="ctr">
                        <a:buNone/>
                      </a:pPr>
                      <a:r>
                        <a:rPr lang="en-US" altLang="zh-CN" b="1">
                          <a:solidFill>
                            <a:schemeClr val="tx1"/>
                          </a:solidFill>
                          <a:cs typeface="+mn-lt"/>
                        </a:rPr>
                        <a:t>90</a:t>
                      </a:r>
                      <a:endParaRPr lang="en-US" altLang="zh-CN" b="1">
                        <a:solidFill>
                          <a:schemeClr val="tx1"/>
                        </a:solidFill>
                        <a:cs typeface="+mn-lt"/>
                      </a:endParaRPr>
                    </a:p>
                  </a:txBody>
                  <a:tcPr/>
                </a:tc>
                <a:tc>
                  <a:txBody>
                    <a:bodyPr/>
                    <a:p>
                      <a:pPr algn="ctr">
                        <a:buNone/>
                      </a:pPr>
                      <a:r>
                        <a:rPr lang="en-US" altLang="zh-CN" b="1">
                          <a:solidFill>
                            <a:schemeClr val="tx1"/>
                          </a:solidFill>
                          <a:cs typeface="+mn-lt"/>
                        </a:rPr>
                        <a:t>95</a:t>
                      </a:r>
                      <a:endParaRPr lang="en-US" altLang="zh-CN" b="1">
                        <a:solidFill>
                          <a:schemeClr val="tx1"/>
                        </a:solidFill>
                        <a:cs typeface="+mn-lt"/>
                      </a:endParaRPr>
                    </a:p>
                  </a:txBody>
                  <a:tcPr/>
                </a:tc>
                <a:tc>
                  <a:txBody>
                    <a:bodyPr/>
                    <a:p>
                      <a:pPr algn="ctr">
                        <a:buNone/>
                      </a:pPr>
                      <a:r>
                        <a:rPr lang="en-US" altLang="zh-CN" b="1">
                          <a:solidFill>
                            <a:schemeClr val="tx1"/>
                          </a:solidFill>
                          <a:cs typeface="+mn-lt"/>
                        </a:rPr>
                        <a:t>100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125</a:t>
                      </a:r>
                      <a:endParaRPr lang="en-US" altLang="zh-CN" b="1">
                        <a:solidFill>
                          <a:schemeClr val="tx1"/>
                        </a:solidFill>
                        <a:cs typeface="+mn-lt"/>
                      </a:endParaRPr>
                    </a:p>
                  </a:txBody>
                  <a:tcPr/>
                </a:tc>
                <a:tc>
                  <a:txBody>
                    <a:bodyPr/>
                    <a:p>
                      <a:pPr algn="ctr">
                        <a:buNone/>
                      </a:pPr>
                      <a:r>
                        <a:rPr lang="en-US" altLang="zh-CN" b="1">
                          <a:solidFill>
                            <a:schemeClr val="tx1"/>
                          </a:solidFill>
                          <a:cs typeface="+mn-lt"/>
                        </a:rPr>
                        <a:t>220</a:t>
                      </a:r>
                      <a:endParaRPr lang="en-US" altLang="zh-CN" b="1">
                        <a:solidFill>
                          <a:schemeClr val="tx1"/>
                        </a:solidFill>
                        <a:cs typeface="+mn-lt"/>
                      </a:endParaRPr>
                    </a:p>
                  </a:txBody>
                  <a:tcPr/>
                </a:tc>
              </a:tr>
              <a:tr h="400685">
                <a:tc>
                  <a:txBody>
                    <a:bodyPr/>
                    <a:p>
                      <a:pPr algn="ctr">
                        <a:buNone/>
                      </a:pPr>
                      <a:r>
                        <a:rPr lang="zh-CN" altLang="en-US" b="1">
                          <a:solidFill>
                            <a:schemeClr val="tx1"/>
                          </a:solidFill>
                        </a:rPr>
                        <a:t>相邻值中点</a:t>
                      </a:r>
                      <a:endParaRPr lang="zh-CN" altLang="en-US" b="1">
                        <a:solidFill>
                          <a:schemeClr val="tx1"/>
                        </a:solidFill>
                      </a:endParaRPr>
                    </a:p>
                  </a:txBody>
                  <a:tcPr/>
                </a:tc>
                <a:tc>
                  <a:txBody>
                    <a:bodyPr/>
                    <a:p>
                      <a:pPr algn="ctr">
                        <a:buNone/>
                      </a:pPr>
                      <a:endParaRPr lang="zh-CN" altLang="en-US" b="1">
                        <a:solidFill>
                          <a:schemeClr val="tx1"/>
                        </a:solidFill>
                        <a:cs typeface="+mn-lt"/>
                      </a:endParaRPr>
                    </a:p>
                  </a:txBody>
                  <a:tcPr/>
                </a:tc>
                <a:tc>
                  <a:txBody>
                    <a:bodyPr/>
                    <a:p>
                      <a:pPr algn="ctr">
                        <a:buNone/>
                      </a:pPr>
                      <a:r>
                        <a:rPr lang="en-US" altLang="zh-CN" b="1">
                          <a:solidFill>
                            <a:schemeClr val="tx1"/>
                          </a:solidFill>
                          <a:cs typeface="+mn-lt"/>
                        </a:rPr>
                        <a:t>65</a:t>
                      </a:r>
                      <a:endParaRPr lang="en-US" altLang="zh-CN" b="1">
                        <a:solidFill>
                          <a:schemeClr val="tx1"/>
                        </a:solidFill>
                        <a:cs typeface="+mn-lt"/>
                      </a:endParaRPr>
                    </a:p>
                  </a:txBody>
                  <a:tcPr/>
                </a:tc>
                <a:tc>
                  <a:txBody>
                    <a:bodyPr/>
                    <a:p>
                      <a:pPr algn="ctr">
                        <a:buNone/>
                      </a:pPr>
                      <a:r>
                        <a:rPr lang="en-US" altLang="zh-CN" b="1">
                          <a:solidFill>
                            <a:schemeClr val="tx1"/>
                          </a:solidFill>
                          <a:cs typeface="+mn-lt"/>
                        </a:rPr>
                        <a:t>72.5</a:t>
                      </a:r>
                      <a:endParaRPr lang="en-US" altLang="zh-CN" b="1">
                        <a:solidFill>
                          <a:schemeClr val="tx1"/>
                        </a:solidFill>
                        <a:cs typeface="+mn-lt"/>
                      </a:endParaRPr>
                    </a:p>
                  </a:txBody>
                  <a:tcPr/>
                </a:tc>
                <a:tc>
                  <a:txBody>
                    <a:bodyPr/>
                    <a:p>
                      <a:pPr algn="ctr">
                        <a:buNone/>
                      </a:pPr>
                      <a:r>
                        <a:rPr lang="en-US" altLang="zh-CN" b="1">
                          <a:solidFill>
                            <a:schemeClr val="tx1"/>
                          </a:solidFill>
                          <a:cs typeface="+mn-lt"/>
                        </a:rPr>
                        <a:t>80</a:t>
                      </a:r>
                      <a:endParaRPr lang="en-US" altLang="zh-CN" b="1">
                        <a:solidFill>
                          <a:schemeClr val="tx1"/>
                        </a:solidFill>
                        <a:cs typeface="+mn-lt"/>
                      </a:endParaRPr>
                    </a:p>
                  </a:txBody>
                  <a:tcPr/>
                </a:tc>
                <a:tc>
                  <a:txBody>
                    <a:bodyPr/>
                    <a:p>
                      <a:pPr algn="ctr">
                        <a:buNone/>
                      </a:pPr>
                      <a:r>
                        <a:rPr lang="en-US" altLang="zh-CN" b="1">
                          <a:solidFill>
                            <a:schemeClr val="tx1"/>
                          </a:solidFill>
                          <a:cs typeface="+mn-lt"/>
                        </a:rPr>
                        <a:t>87.5</a:t>
                      </a:r>
                      <a:endParaRPr lang="en-US" altLang="zh-CN" b="1">
                        <a:solidFill>
                          <a:schemeClr val="tx1"/>
                        </a:solidFill>
                        <a:cs typeface="+mn-lt"/>
                      </a:endParaRPr>
                    </a:p>
                  </a:txBody>
                  <a:tcPr/>
                </a:tc>
                <a:tc>
                  <a:txBody>
                    <a:bodyPr/>
                    <a:p>
                      <a:pPr algn="ctr">
                        <a:buNone/>
                      </a:pPr>
                      <a:r>
                        <a:rPr lang="en-US" altLang="zh-CN" b="1">
                          <a:solidFill>
                            <a:schemeClr val="tx1"/>
                          </a:solidFill>
                          <a:cs typeface="+mn-lt"/>
                        </a:rPr>
                        <a:t>92.5</a:t>
                      </a:r>
                      <a:endParaRPr lang="en-US" altLang="zh-CN" b="1">
                        <a:solidFill>
                          <a:schemeClr val="tx1"/>
                        </a:solidFill>
                        <a:cs typeface="+mn-lt"/>
                      </a:endParaRPr>
                    </a:p>
                  </a:txBody>
                  <a:tcPr/>
                </a:tc>
                <a:tc>
                  <a:txBody>
                    <a:bodyPr/>
                    <a:p>
                      <a:pPr algn="ctr">
                        <a:buNone/>
                      </a:pPr>
                      <a:r>
                        <a:rPr lang="en-US" altLang="zh-CN" b="1">
                          <a:solidFill>
                            <a:schemeClr val="tx1"/>
                          </a:solidFill>
                          <a:cs typeface="+mn-lt"/>
                        </a:rPr>
                        <a:t>97.5</a:t>
                      </a:r>
                      <a:endParaRPr lang="en-US" altLang="zh-CN" b="1">
                        <a:solidFill>
                          <a:schemeClr val="tx1"/>
                        </a:solidFill>
                        <a:cs typeface="+mn-lt"/>
                      </a:endParaRPr>
                    </a:p>
                  </a:txBody>
                  <a:tcPr/>
                </a:tc>
                <a:tc>
                  <a:txBody>
                    <a:bodyPr/>
                    <a:p>
                      <a:pPr algn="ctr">
                        <a:buNone/>
                      </a:pPr>
                      <a:r>
                        <a:rPr lang="en-US" altLang="zh-CN" b="1">
                          <a:solidFill>
                            <a:schemeClr val="tx1"/>
                          </a:solidFill>
                          <a:cs typeface="+mn-lt"/>
                        </a:rPr>
                        <a:t>110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122.5</a:t>
                      </a:r>
                      <a:endParaRPr lang="en-US" altLang="zh-CN" b="1">
                        <a:solidFill>
                          <a:schemeClr val="tx1"/>
                        </a:solidFill>
                        <a:cs typeface="+mn-lt"/>
                      </a:endParaRPr>
                    </a:p>
                  </a:txBody>
                  <a:tcPr/>
                </a:tc>
                <a:tc>
                  <a:txBody>
                    <a:bodyPr/>
                    <a:p>
                      <a:pPr algn="ctr">
                        <a:buNone/>
                      </a:pPr>
                      <a:r>
                        <a:rPr lang="en-US" altLang="zh-CN" b="1">
                          <a:solidFill>
                            <a:schemeClr val="tx1"/>
                          </a:solidFill>
                          <a:cs typeface="+mn-lt"/>
                        </a:rPr>
                        <a:t>172.5</a:t>
                      </a:r>
                      <a:endParaRPr lang="en-US" altLang="zh-CN" b="1">
                        <a:solidFill>
                          <a:schemeClr val="tx1"/>
                        </a:solidFill>
                        <a:cs typeface="+mn-lt"/>
                      </a:endParaRPr>
                    </a:p>
                  </a:txBody>
                  <a:tcPr/>
                </a:tc>
              </a:tr>
            </a:tbl>
          </a:graphicData>
        </a:graphic>
      </p:graphicFrame>
      <mc:AlternateContent xmlns:mc="http://schemas.openxmlformats.org/markup-compatibility/2006">
        <mc:Choice xmlns:a14="http://schemas.microsoft.com/office/drawing/2010/main" Requires="a14">
          <p:sp>
            <p:nvSpPr>
              <p:cNvPr id="5" name="文本框 4"/>
              <p:cNvSpPr txBox="1"/>
              <p:nvPr/>
            </p:nvSpPr>
            <p:spPr>
              <a:xfrm>
                <a:off x="1692910" y="3430270"/>
                <a:ext cx="10499090" cy="3185160"/>
              </a:xfrm>
              <a:prstGeom prst="rect">
                <a:avLst/>
              </a:prstGeom>
              <a:noFill/>
            </p:spPr>
            <p:txBody>
              <a:bodyPr wrap="square" rtlCol="0" anchor="t">
                <a:spAutoFit/>
              </a:bodyPr>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左子节点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9</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9</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6</m:t>
                          </m:r>
                        </m:num>
                        <m:den>
                          <m:r>
                            <a:rPr lang="en-US" altLang="zh-CN" b="0" i="1" smtClean="0">
                              <a:latin typeface="Cambria Math" panose="02040503050406030204" pitchFamily="18" charset="0"/>
                              <a:ea typeface="Cambria Math" panose="02040503050406030204" pitchFamily="18" charset="0"/>
                            </a:rPr>
                            <m:t>9</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6</m:t>
                          </m:r>
                        </m:num>
                        <m:den>
                          <m:r>
                            <a:rPr lang="en-US" altLang="zh-CN" b="0" i="1" smtClean="0">
                              <a:latin typeface="Cambria Math" panose="02040503050406030204" pitchFamily="18" charset="0"/>
                              <a:ea typeface="Cambria Math" panose="02040503050406030204" pitchFamily="18" charset="0"/>
                            </a:rPr>
                            <m:t>9</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4444</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右子节点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1</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1</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1</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1</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是否拖欠贷款，年收入</m:t>
                          </m:r>
                        </m:e>
                      </m:d>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9</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4444</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40</m:t>
                      </m:r>
                    </m:oMath>
                  </m:oMathPara>
                </a14:m>
                <a:endParaRPr lang="zh-CN" altLang="en-US" dirty="0">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692910" y="3430270"/>
                <a:ext cx="10499090" cy="3185160"/>
              </a:xfrm>
              <a:prstGeom prst="rect">
                <a:avLst/>
              </a:prstGeom>
              <a:blipFill rotWithShape="1">
                <a:blip r:embed="rId2"/>
                <a:stretch>
                  <a:fillRect/>
                </a:stretch>
              </a:blipFill>
            </p:spPr>
            <p:txBody>
              <a:bodyPr/>
              <a:lstStyle/>
              <a:p>
                <a:r>
                  <a:rPr lang="zh-CN" altLang="en-US">
                    <a:noFill/>
                  </a:rPr>
                  <a:t> </a:t>
                </a:r>
              </a:p>
            </p:txBody>
          </p:sp>
        </mc:Fallback>
      </mc:AlternateContent>
      <p:graphicFrame>
        <p:nvGraphicFramePr>
          <p:cNvPr id="3" name="表格 2"/>
          <p:cNvGraphicFramePr/>
          <p:nvPr>
            <p:custDataLst>
              <p:tags r:id="rId3"/>
            </p:custDataLst>
          </p:nvPr>
        </p:nvGraphicFramePr>
        <p:xfrm>
          <a:off x="120650" y="3785870"/>
          <a:ext cx="3597275" cy="2185035"/>
        </p:xfrm>
        <a:graphic>
          <a:graphicData uri="http://schemas.openxmlformats.org/drawingml/2006/table">
            <a:tbl>
              <a:tblPr firstRow="1" bandRow="1">
                <a:tableStyleId>{5C22544A-7EE6-4342-B048-85BDC9FD1C3A}</a:tableStyleId>
              </a:tblPr>
              <a:tblGrid>
                <a:gridCol w="899795"/>
                <a:gridCol w="628650"/>
                <a:gridCol w="1093470"/>
                <a:gridCol w="975360"/>
              </a:tblGrid>
              <a:tr h="461645">
                <a:tc gridSpan="4">
                  <a:txBody>
                    <a:bodyPr/>
                    <a:p>
                      <a:pPr algn="ctr">
                        <a:buNone/>
                      </a:pPr>
                      <a:r>
                        <a:rPr lang="zh-CN" altLang="en-US" sz="2400" b="1" dirty="0">
                          <a:solidFill>
                            <a:schemeClr val="tx1"/>
                          </a:solidFill>
                          <a:sym typeface="+mn-ea"/>
                        </a:rPr>
                        <a:t>年收入</a:t>
                      </a:r>
                      <a:endParaRPr lang="zh-CN" altLang="en-US" sz="2400" b="1" dirty="0">
                        <a:solidFill>
                          <a:schemeClr val="tx1"/>
                        </a:solidFill>
                        <a:sym typeface="+mn-ea"/>
                      </a:endParaRPr>
                    </a:p>
                  </a:txBody>
                  <a:tcPr anchor="ctr" anchorCtr="0"/>
                </a:tc>
                <a:tc hMerge="1">
                  <a:tcPr/>
                </a:tc>
                <a:tc hMerge="1">
                  <a:tcPr anchor="ctr" anchorCtr="0"/>
                </a:tc>
                <a:tc hMerge="1">
                  <a:tcPr anchor="ctr" anchorCtr="0"/>
                </a:tc>
              </a:tr>
              <a:tr h="708025">
                <a:tc>
                  <a:txBody>
                    <a:bodyPr/>
                    <a:p>
                      <a:pPr algn="ctr">
                        <a:buNone/>
                      </a:pPr>
                      <a:endParaRPr lang="en-US" altLang="zh-CN" sz="2000" dirty="0">
                        <a:solidFill>
                          <a:schemeClr val="tx1"/>
                        </a:solidFill>
                        <a:sym typeface="+mn-ea"/>
                      </a:endParaRPr>
                    </a:p>
                  </a:txBody>
                  <a:tcPr anchor="ctr" anchorCtr="0"/>
                </a:tc>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&lt;172.5</a:t>
                      </a:r>
                      <a:endParaRPr lang="en-US" altLang="zh-CN" sz="2000" b="1" dirty="0">
                        <a:solidFill>
                          <a:schemeClr val="tx1"/>
                        </a:solidFill>
                        <a:sym typeface="+mn-ea"/>
                      </a:endParaRPr>
                    </a:p>
                  </a:txBody>
                  <a:tcPr anchor="ctr" anchorCtr="0">
                    <a:noFill/>
                  </a:tcPr>
                </a:tc>
                <a:tc>
                  <a:txBody>
                    <a:bodyPr/>
                    <a:p>
                      <a:pPr algn="ctr">
                        <a:buClrTx/>
                        <a:buSzTx/>
                        <a:buFontTx/>
                        <a:buNone/>
                      </a:pPr>
                      <a:r>
                        <a:rPr lang="en-US" altLang="zh-CN" sz="2000" b="1" dirty="0">
                          <a:solidFill>
                            <a:schemeClr val="tx1"/>
                          </a:solidFill>
                          <a:latin typeface="Arial" panose="020B0604020202020204" pitchFamily="34" charset="0"/>
                          <a:cs typeface="Arial" panose="020B0604020202020204" pitchFamily="34" charset="0"/>
                        </a:rPr>
                        <a:t>≥172.5</a:t>
                      </a:r>
                      <a:endParaRPr lang="en-US" altLang="zh-CN" sz="2000" b="1" dirty="0">
                        <a:solidFill>
                          <a:schemeClr val="tx1"/>
                        </a:solidFill>
                        <a:latin typeface="Arial" panose="020B0604020202020204" pitchFamily="34" charset="0"/>
                        <a:cs typeface="Arial" panose="020B0604020202020204" pitchFamily="34" charset="0"/>
                      </a:endParaRPr>
                    </a:p>
                  </a:txBody>
                  <a:tcPr anchor="ctr" anchorCtr="0">
                    <a:noFill/>
                  </a:tcPr>
                </a:tc>
              </a:tr>
              <a:tr h="400050">
                <a:tc rowSpan="2">
                  <a:txBody>
                    <a:bodyPr/>
                    <a:p>
                      <a:pPr algn="ctr">
                        <a:buNone/>
                      </a:pPr>
                      <a:r>
                        <a:rPr lang="en-US" altLang="zh-CN" sz="2000" b="1" dirty="0">
                          <a:solidFill>
                            <a:schemeClr val="tx1"/>
                          </a:solidFill>
                          <a:sym typeface="+mn-ea"/>
                        </a:rPr>
                        <a:t>是否拖欠贷款</a:t>
                      </a:r>
                      <a:endParaRPr lang="zh-CN" altLang="en-US"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Yes</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3</a:t>
                      </a:r>
                      <a:endParaRPr lang="en-US" altLang="zh-CN" sz="2000" b="1" dirty="0">
                        <a:solidFill>
                          <a:schemeClr val="tx1"/>
                        </a:solidFill>
                        <a:sym typeface="+mn-ea"/>
                      </a:endParaRPr>
                    </a:p>
                  </a:txBody>
                  <a:tcPr anchor="ctr" anchorCtr="0">
                    <a:noFill/>
                  </a:tcPr>
                </a:tc>
                <a:tc>
                  <a:txBody>
                    <a:bodyPr/>
                    <a:p>
                      <a:pPr algn="ctr">
                        <a:buNone/>
                      </a:pPr>
                      <a:r>
                        <a:rPr lang="en-US" altLang="zh-CN" sz="2000" b="1">
                          <a:solidFill>
                            <a:schemeClr val="tx1"/>
                          </a:solidFill>
                        </a:rPr>
                        <a:t>0</a:t>
                      </a:r>
                      <a:endParaRPr lang="en-US" altLang="zh-CN" sz="2000" b="1">
                        <a:solidFill>
                          <a:schemeClr val="tx1"/>
                        </a:solidFill>
                      </a:endParaRPr>
                    </a:p>
                  </a:txBody>
                  <a:tcPr anchor="ctr" anchorCtr="0">
                    <a:noFill/>
                  </a:tcPr>
                </a:tc>
              </a:tr>
              <a:tr h="615315">
                <a:tc vMerge="1">
                  <a:tcPr anchor="ctr" anchorCtr="0"/>
                </a:tc>
                <a:tc>
                  <a:txBody>
                    <a:bodyPr/>
                    <a:p>
                      <a:pPr algn="ctr">
                        <a:buClrTx/>
                        <a:buSzTx/>
                        <a:buFontTx/>
                        <a:buNone/>
                      </a:pPr>
                      <a:r>
                        <a:rPr lang="en-US" altLang="zh-CN" sz="2000" b="1" dirty="0">
                          <a:solidFill>
                            <a:schemeClr val="tx1"/>
                          </a:solidFill>
                        </a:rPr>
                        <a:t>No</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rPr>
                        <a:t>6</a:t>
                      </a:r>
                      <a:endParaRPr lang="en-US" altLang="zh-CN" sz="2000" b="1" dirty="0">
                        <a:solidFill>
                          <a:schemeClr val="tx1"/>
                        </a:solidFill>
                      </a:endParaRPr>
                    </a:p>
                  </a:txBody>
                  <a:tcPr anchor="ctr" anchorCtr="0">
                    <a:noFill/>
                  </a:tcPr>
                </a:tc>
                <a:tc>
                  <a:txBody>
                    <a:bodyPr/>
                    <a:p>
                      <a:pPr algn="ctr">
                        <a:buNone/>
                      </a:pPr>
                      <a:r>
                        <a:rPr lang="en-US" altLang="zh-CN" sz="2000" b="1" dirty="0">
                          <a:solidFill>
                            <a:schemeClr val="tx1"/>
                          </a:solidFill>
                          <a:sym typeface="+mn-ea"/>
                        </a:rPr>
                        <a:t>1</a:t>
                      </a:r>
                      <a:endParaRPr lang="en-US" altLang="zh-CN" sz="2000" b="1" dirty="0">
                        <a:solidFill>
                          <a:schemeClr val="tx1"/>
                        </a:solidFill>
                        <a:sym typeface="+mn-ea"/>
                      </a:endParaRPr>
                    </a:p>
                  </a:txBody>
                  <a:tcPr anchor="ctr" anchorCtr="0">
                    <a:noFill/>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graphicFrame>
        <p:nvGraphicFramePr>
          <p:cNvPr id="2" name="表格 1"/>
          <p:cNvGraphicFramePr/>
          <p:nvPr>
            <p:custDataLst>
              <p:tags r:id="rId1"/>
            </p:custDataLst>
          </p:nvPr>
        </p:nvGraphicFramePr>
        <p:xfrm>
          <a:off x="735965" y="1809115"/>
          <a:ext cx="10842625" cy="2707005"/>
        </p:xfrm>
        <a:graphic>
          <a:graphicData uri="http://schemas.openxmlformats.org/drawingml/2006/table">
            <a:tbl>
              <a:tblPr firstRow="1" bandRow="1">
                <a:tableStyleId>{5C22544A-7EE6-4342-B048-85BDC9FD1C3A}</a:tableStyleId>
              </a:tblPr>
              <a:tblGrid>
                <a:gridCol w="991235"/>
                <a:gridCol w="1176655"/>
                <a:gridCol w="1008380"/>
                <a:gridCol w="1167765"/>
                <a:gridCol w="1076325"/>
                <a:gridCol w="1083945"/>
                <a:gridCol w="1084580"/>
                <a:gridCol w="1084580"/>
                <a:gridCol w="1084580"/>
                <a:gridCol w="1084580"/>
              </a:tblGrid>
              <a:tr h="814070">
                <a:tc gridSpan="7">
                  <a:txBody>
                    <a:bodyPr/>
                    <a:p>
                      <a:pPr algn="ctr">
                        <a:buNone/>
                      </a:pPr>
                      <a:r>
                        <a:rPr lang="zh-CN" altLang="en-US" sz="2400" b="1" dirty="0">
                          <a:solidFill>
                            <a:schemeClr val="tx1"/>
                          </a:solidFill>
                          <a:sym typeface="+mn-ea"/>
                        </a:rPr>
                        <a:t>年收入</a:t>
                      </a:r>
                      <a:endParaRPr lang="zh-CN" altLang="en-US" sz="2400" b="1" dirty="0">
                        <a:solidFill>
                          <a:schemeClr val="tx1"/>
                        </a:solidFill>
                        <a:sym typeface="+mn-ea"/>
                      </a:endParaRPr>
                    </a:p>
                  </a:txBody>
                  <a:tcPr anchor="ctr" anchorCtr="0"/>
                </a:tc>
                <a:tc hMerge="1">
                  <a:tcPr anchor="ctr" anchorCtr="0"/>
                </a:tc>
                <a:tc hMerge="1">
                  <a:tcPr anchor="ctr" anchorCtr="0"/>
                </a:tc>
                <a:tc hMerge="1">
                  <a:tcPr anchor="ctr" anchorCtr="0"/>
                </a:tc>
                <a:tc hMerge="1">
                  <a:tcPr anchor="ctr" anchorCtr="0"/>
                </a:tc>
                <a:tc hMerge="1">
                  <a:tcPr anchor="ctr" anchorCtr="0"/>
                </a:tc>
                <a:tc hMerge="1">
                  <a:tcPr anchor="ctr" anchorCtr="0"/>
                </a:tc>
                <a:tc>
                  <a:txBody>
                    <a:bodyPr/>
                    <a:p>
                      <a:pPr algn="ctr">
                        <a:buNone/>
                      </a:pPr>
                      <a:endParaRPr lang="zh-CN" altLang="en-US" sz="2400" b="1" dirty="0">
                        <a:solidFill>
                          <a:schemeClr val="tx1"/>
                        </a:solidFill>
                        <a:sym typeface="+mn-ea"/>
                      </a:endParaRPr>
                    </a:p>
                  </a:txBody>
                  <a:tcPr anchor="ctr" anchorCtr="0"/>
                </a:tc>
                <a:tc>
                  <a:txBody>
                    <a:bodyPr/>
                    <a:p>
                      <a:pPr algn="ctr">
                        <a:buNone/>
                      </a:pPr>
                      <a:endParaRPr lang="zh-CN" altLang="en-US" sz="2400" b="1" dirty="0">
                        <a:solidFill>
                          <a:schemeClr val="tx1"/>
                        </a:solidFill>
                        <a:sym typeface="+mn-ea"/>
                      </a:endParaRPr>
                    </a:p>
                  </a:txBody>
                  <a:tcPr anchor="ctr" anchorCtr="0"/>
                </a:tc>
                <a:tc>
                  <a:txBody>
                    <a:bodyPr/>
                    <a:p>
                      <a:pPr algn="ctr">
                        <a:buNone/>
                      </a:pPr>
                      <a:endParaRPr lang="zh-CN" altLang="en-US" sz="2400" b="1" dirty="0">
                        <a:solidFill>
                          <a:schemeClr val="tx1"/>
                        </a:solidFill>
                        <a:sym typeface="+mn-ea"/>
                      </a:endParaRPr>
                    </a:p>
                  </a:txBody>
                  <a:tcPr anchor="ctr" anchorCtr="0"/>
                </a:tc>
              </a:tr>
              <a:tr h="874395">
                <a:tc>
                  <a:txBody>
                    <a:bodyPr/>
                    <a:p>
                      <a:pPr algn="ctr">
                        <a:buNone/>
                      </a:pPr>
                      <a:endParaRPr lang="zh-CN" altLang="en-US" sz="2000" b="1" dirty="0">
                        <a:solidFill>
                          <a:schemeClr val="tx1"/>
                        </a:solidFill>
                        <a:sym typeface="+mn-ea"/>
                      </a:endParaRPr>
                    </a:p>
                  </a:txBody>
                  <a:tcPr anchor="ctr" anchorCtr="0"/>
                </a:tc>
                <a:tc>
                  <a:txBody>
                    <a:bodyPr/>
                    <a:p>
                      <a:pPr algn="ctr">
                        <a:buNone/>
                      </a:pPr>
                      <a:r>
                        <a:rPr lang="en-US" altLang="zh-CN" sz="2000" b="1">
                          <a:solidFill>
                            <a:schemeClr val="tx1"/>
                          </a:solidFill>
                          <a:cs typeface="+mn-lt"/>
                        </a:rPr>
                        <a:t>65</a:t>
                      </a:r>
                      <a:endParaRPr lang="en-US" altLang="zh-CN" sz="2000" b="1">
                        <a:solidFill>
                          <a:schemeClr val="tx1"/>
                        </a:solidFill>
                        <a:cs typeface="+mn-lt"/>
                      </a:endParaRPr>
                    </a:p>
                  </a:txBody>
                  <a:tcPr anchor="ctr" anchorCtr="0"/>
                </a:tc>
                <a:tc>
                  <a:txBody>
                    <a:bodyPr/>
                    <a:p>
                      <a:pPr algn="ctr">
                        <a:buNone/>
                      </a:pPr>
                      <a:r>
                        <a:rPr lang="en-US" altLang="zh-CN" sz="2000" b="1">
                          <a:solidFill>
                            <a:schemeClr val="tx1"/>
                          </a:solidFill>
                          <a:cs typeface="+mn-lt"/>
                        </a:rPr>
                        <a:t>72.5</a:t>
                      </a:r>
                      <a:endParaRPr lang="en-US" altLang="zh-CN" sz="2000" b="1">
                        <a:solidFill>
                          <a:schemeClr val="tx1"/>
                        </a:solidFill>
                        <a:cs typeface="+mn-lt"/>
                      </a:endParaRPr>
                    </a:p>
                  </a:txBody>
                  <a:tcPr anchor="ctr" anchorCtr="0"/>
                </a:tc>
                <a:tc>
                  <a:txBody>
                    <a:bodyPr/>
                    <a:p>
                      <a:pPr algn="ctr">
                        <a:buNone/>
                      </a:pPr>
                      <a:r>
                        <a:rPr lang="en-US" altLang="zh-CN" sz="2000" b="1">
                          <a:solidFill>
                            <a:schemeClr val="tx1"/>
                          </a:solidFill>
                          <a:cs typeface="+mn-lt"/>
                        </a:rPr>
                        <a:t>80</a:t>
                      </a:r>
                      <a:endParaRPr lang="en-US" altLang="zh-CN" sz="2000" b="1">
                        <a:solidFill>
                          <a:schemeClr val="tx1"/>
                        </a:solidFill>
                        <a:cs typeface="+mn-lt"/>
                      </a:endParaRPr>
                    </a:p>
                  </a:txBody>
                  <a:tcPr anchor="ctr" anchorCtr="0"/>
                </a:tc>
                <a:tc>
                  <a:txBody>
                    <a:bodyPr/>
                    <a:p>
                      <a:pPr algn="ctr">
                        <a:buNone/>
                      </a:pPr>
                      <a:r>
                        <a:rPr lang="en-US" altLang="zh-CN" sz="2000" b="1">
                          <a:solidFill>
                            <a:schemeClr val="tx1"/>
                          </a:solidFill>
                          <a:cs typeface="+mn-lt"/>
                        </a:rPr>
                        <a:t>87.5</a:t>
                      </a:r>
                      <a:endParaRPr lang="en-US" altLang="zh-CN" sz="2000" b="1">
                        <a:solidFill>
                          <a:schemeClr val="tx1"/>
                        </a:solidFill>
                        <a:cs typeface="+mn-lt"/>
                      </a:endParaRPr>
                    </a:p>
                  </a:txBody>
                  <a:tcPr anchor="ctr" anchorCtr="0"/>
                </a:tc>
                <a:tc>
                  <a:txBody>
                    <a:bodyPr/>
                    <a:p>
                      <a:pPr algn="ctr">
                        <a:buNone/>
                      </a:pPr>
                      <a:r>
                        <a:rPr lang="en-US" altLang="zh-CN" sz="2000" b="1">
                          <a:solidFill>
                            <a:schemeClr val="tx1"/>
                          </a:solidFill>
                          <a:cs typeface="+mn-lt"/>
                        </a:rPr>
                        <a:t>92.5</a:t>
                      </a:r>
                      <a:endParaRPr lang="en-US" altLang="zh-CN" sz="2000" b="1">
                        <a:solidFill>
                          <a:schemeClr val="tx1"/>
                        </a:solidFill>
                        <a:cs typeface="+mn-lt"/>
                      </a:endParaRPr>
                    </a:p>
                  </a:txBody>
                  <a:tcPr anchor="ctr" anchorCtr="0"/>
                </a:tc>
                <a:tc>
                  <a:txBody>
                    <a:bodyPr/>
                    <a:p>
                      <a:pPr algn="ctr">
                        <a:buNone/>
                      </a:pPr>
                      <a:r>
                        <a:rPr lang="en-US" altLang="zh-CN" sz="2000" b="1">
                          <a:solidFill>
                            <a:schemeClr val="tx1"/>
                          </a:solidFill>
                          <a:cs typeface="+mn-lt"/>
                        </a:rPr>
                        <a:t>97.5</a:t>
                      </a:r>
                      <a:endParaRPr lang="en-US" altLang="zh-CN" sz="2000" b="1">
                        <a:solidFill>
                          <a:schemeClr val="tx1"/>
                        </a:solidFill>
                        <a:cs typeface="+mn-lt"/>
                      </a:endParaRPr>
                    </a:p>
                  </a:txBody>
                  <a:tcPr anchor="ctr" anchorCtr="0"/>
                </a:tc>
                <a:tc>
                  <a:txBody>
                    <a:bodyPr/>
                    <a:p>
                      <a:pPr algn="ctr">
                        <a:buNone/>
                      </a:pPr>
                      <a:r>
                        <a:rPr lang="en-US" altLang="zh-CN" sz="2000" b="1">
                          <a:solidFill>
                            <a:schemeClr val="tx1"/>
                          </a:solidFill>
                          <a:cs typeface="+mn-lt"/>
                        </a:rPr>
                        <a:t>110</a:t>
                      </a:r>
                      <a:endParaRPr lang="en-US" altLang="zh-CN" sz="2000" b="1">
                        <a:solidFill>
                          <a:schemeClr val="tx1"/>
                        </a:solidFill>
                        <a:cs typeface="+mn-lt"/>
                      </a:endParaRPr>
                    </a:p>
                  </a:txBody>
                  <a:tcPr anchor="ctr" anchorCtr="0"/>
                </a:tc>
                <a:tc>
                  <a:txBody>
                    <a:bodyPr/>
                    <a:p>
                      <a:pPr algn="ctr">
                        <a:buNone/>
                      </a:pPr>
                      <a:r>
                        <a:rPr lang="en-US" altLang="zh-CN" sz="2000" b="1">
                          <a:solidFill>
                            <a:schemeClr val="tx1"/>
                          </a:solidFill>
                          <a:cs typeface="+mn-lt"/>
                        </a:rPr>
                        <a:t>122.5</a:t>
                      </a:r>
                      <a:endParaRPr lang="en-US" altLang="zh-CN" sz="2000" b="1">
                        <a:solidFill>
                          <a:schemeClr val="tx1"/>
                        </a:solidFill>
                        <a:cs typeface="+mn-lt"/>
                      </a:endParaRPr>
                    </a:p>
                  </a:txBody>
                  <a:tcPr anchor="ctr" anchorCtr="0"/>
                </a:tc>
                <a:tc>
                  <a:txBody>
                    <a:bodyPr/>
                    <a:p>
                      <a:pPr algn="ctr">
                        <a:buNone/>
                      </a:pPr>
                      <a:r>
                        <a:rPr lang="en-US" altLang="zh-CN" sz="2000" b="1">
                          <a:solidFill>
                            <a:schemeClr val="tx1"/>
                          </a:solidFill>
                          <a:cs typeface="+mn-lt"/>
                        </a:rPr>
                        <a:t>172.5</a:t>
                      </a:r>
                      <a:endParaRPr lang="en-US" altLang="zh-CN" sz="2000" b="1">
                        <a:solidFill>
                          <a:schemeClr val="tx1"/>
                        </a:solidFill>
                        <a:cs typeface="+mn-lt"/>
                      </a:endParaRPr>
                    </a:p>
                  </a:txBody>
                  <a:tcPr anchor="ctr" anchorCtr="0"/>
                </a:tc>
              </a:tr>
              <a:tr h="1018540">
                <a:tc>
                  <a:txBody>
                    <a:bodyPr/>
                    <a:p>
                      <a:pPr algn="ctr">
                        <a:buNone/>
                      </a:pPr>
                      <a:r>
                        <a:rPr lang="en-US" altLang="zh-CN" sz="2000" b="1" dirty="0">
                          <a:solidFill>
                            <a:schemeClr val="tx1"/>
                          </a:solidFill>
                          <a:sym typeface="+mn-ea"/>
                        </a:rPr>
                        <a:t>Gini</a:t>
                      </a:r>
                      <a:endParaRPr lang="en-US" altLang="zh-CN" sz="2000" b="1" dirty="0">
                        <a:solidFill>
                          <a:schemeClr val="tx1"/>
                        </a:solidFill>
                        <a:sym typeface="+mn-ea"/>
                      </a:endParaRPr>
                    </a:p>
                    <a:p>
                      <a:pPr algn="ctr">
                        <a:buNone/>
                      </a:pPr>
                      <a:r>
                        <a:rPr lang="zh-CN" altLang="en-US" sz="2000" b="1" dirty="0">
                          <a:solidFill>
                            <a:schemeClr val="tx1"/>
                          </a:solidFill>
                          <a:sym typeface="+mn-ea"/>
                        </a:rPr>
                        <a:t>系数</a:t>
                      </a:r>
                      <a:endParaRPr lang="zh-CN" altLang="en-US" sz="2000" b="1"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0.40</a:t>
                      </a:r>
                      <a:endParaRPr lang="en-US" altLang="zh-CN" sz="2000" b="1"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rPr>
                        <a:t>0.375</a:t>
                      </a:r>
                      <a:endParaRPr lang="en-US" altLang="zh-CN" sz="2000" b="1" dirty="0">
                        <a:solidFill>
                          <a:schemeClr val="tx1"/>
                        </a:solidFill>
                      </a:endParaRPr>
                    </a:p>
                  </a:txBody>
                  <a:tcPr anchor="ctr" anchorCtr="0"/>
                </a:tc>
                <a:tc>
                  <a:txBody>
                    <a:bodyPr/>
                    <a:p>
                      <a:pPr algn="ctr">
                        <a:buClrTx/>
                        <a:buSzTx/>
                        <a:buFontTx/>
                        <a:buNone/>
                      </a:pPr>
                      <a:r>
                        <a:rPr lang="en-US" altLang="zh-CN" sz="2000" b="1" dirty="0">
                          <a:solidFill>
                            <a:schemeClr val="tx1"/>
                          </a:solidFill>
                        </a:rPr>
                        <a:t>0.34286</a:t>
                      </a:r>
                      <a:endParaRPr lang="en-US" altLang="zh-CN" sz="2000" b="1" dirty="0">
                        <a:solidFill>
                          <a:schemeClr val="tx1"/>
                        </a:solidFill>
                      </a:endParaRPr>
                    </a:p>
                  </a:txBody>
                  <a:tcPr anchor="ctr" anchorCtr="0"/>
                </a:tc>
                <a:tc>
                  <a:txBody>
                    <a:bodyPr/>
                    <a:p>
                      <a:pPr algn="ctr">
                        <a:buClrTx/>
                        <a:buSzTx/>
                        <a:buFontTx/>
                        <a:buNone/>
                      </a:pPr>
                      <a:r>
                        <a:rPr lang="en-US" altLang="zh-CN" sz="2000" b="1" dirty="0">
                          <a:solidFill>
                            <a:schemeClr val="tx1"/>
                          </a:solidFill>
                          <a:sym typeface="+mn-ea"/>
                        </a:rPr>
                        <a:t>0.4167</a:t>
                      </a:r>
                      <a:endParaRPr lang="en-US" altLang="zh-CN" sz="2000" b="1"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rPr>
                        <a:t>0.40</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sym typeface="+mn-ea"/>
                        </a:rPr>
                        <a:t>0.30</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0.3429</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0.375</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0.40</a:t>
                      </a:r>
                      <a:endParaRPr lang="en-US" altLang="zh-CN" sz="2000" b="1" dirty="0">
                        <a:solidFill>
                          <a:schemeClr val="tx1"/>
                        </a:solidFill>
                        <a:sym typeface="+mn-ea"/>
                      </a:endParaRPr>
                    </a:p>
                  </a:txBody>
                  <a:tcPr anchor="ctr" anchorCtr="0"/>
                </a:tc>
              </a:tr>
            </a:tbl>
          </a:graphicData>
        </a:graphic>
      </p:graphicFrame>
      <p:sp>
        <p:nvSpPr>
          <p:cNvPr id="3" name="文本框 2"/>
          <p:cNvSpPr txBox="1"/>
          <p:nvPr/>
        </p:nvSpPr>
        <p:spPr>
          <a:xfrm>
            <a:off x="1367155" y="4946650"/>
            <a:ext cx="9457690" cy="1198880"/>
          </a:xfrm>
          <a:prstGeom prst="rect">
            <a:avLst/>
          </a:prstGeom>
          <a:noFill/>
        </p:spPr>
        <p:txBody>
          <a:bodyPr wrap="square" rtlCol="0" anchor="t">
            <a:spAutoFit/>
          </a:bodyPr>
          <a:p>
            <a:pPr>
              <a:lnSpc>
                <a:spcPct val="150000"/>
              </a:lnSpc>
            </a:pPr>
            <a:r>
              <a:rPr lang="zh-CN" altLang="en-US" dirty="0">
                <a:sym typeface="+mn-ea"/>
              </a:rPr>
              <a:t>对比计算结果，根据年收入状况属性来划分根节点时取</a:t>
            </a:r>
            <a:r>
              <a:rPr lang="en-US" altLang="zh-CN" dirty="0">
                <a:sym typeface="+mn-ea"/>
              </a:rPr>
              <a:t>Gini</a:t>
            </a:r>
            <a:r>
              <a:rPr lang="zh-CN" altLang="en-US" dirty="0">
                <a:sym typeface="+mn-ea"/>
              </a:rPr>
              <a:t>系数最小的作为划分结果，也就是</a:t>
            </a:r>
            <a:r>
              <a:rPr lang="zh-CN" dirty="0">
                <a:sym typeface="+mn-ea"/>
              </a:rPr>
              <a:t>以</a:t>
            </a:r>
            <a:r>
              <a:rPr lang="en-US" altLang="zh-CN" dirty="0">
                <a:sym typeface="+mn-ea"/>
              </a:rPr>
              <a:t>97.5</a:t>
            </a:r>
            <a:r>
              <a:rPr lang="zh-CN" altLang="en-US" dirty="0">
                <a:sym typeface="+mn-ea"/>
              </a:rPr>
              <a:t>作为分割线。</a:t>
            </a:r>
            <a:endParaRPr lang="zh-CN" altLang="en-US" dirty="0">
              <a:sym typeface="+mn-ea"/>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graphicFrame>
        <p:nvGraphicFramePr>
          <p:cNvPr id="2" name="表格 1"/>
          <p:cNvGraphicFramePr/>
          <p:nvPr>
            <p:custDataLst>
              <p:tags r:id="rId1"/>
            </p:custDataLst>
          </p:nvPr>
        </p:nvGraphicFramePr>
        <p:xfrm>
          <a:off x="280035" y="3150235"/>
          <a:ext cx="7144385" cy="2051685"/>
        </p:xfrm>
        <a:graphic>
          <a:graphicData uri="http://schemas.openxmlformats.org/drawingml/2006/table">
            <a:tbl>
              <a:tblPr firstRow="1" bandRow="1">
                <a:tableStyleId>{5C22544A-7EE6-4342-B048-85BDC9FD1C3A}</a:tableStyleId>
              </a:tblPr>
              <a:tblGrid>
                <a:gridCol w="1257300"/>
                <a:gridCol w="1804670"/>
                <a:gridCol w="2108835"/>
                <a:gridCol w="1973580"/>
              </a:tblGrid>
              <a:tr h="655320">
                <a:tc gridSpan="4">
                  <a:txBody>
                    <a:bodyPr/>
                    <a:p>
                      <a:pPr algn="ctr">
                        <a:buNone/>
                      </a:pPr>
                      <a:r>
                        <a:rPr lang="zh-CN" altLang="en-US" sz="2400" b="1" dirty="0">
                          <a:solidFill>
                            <a:schemeClr val="tx1"/>
                          </a:solidFill>
                          <a:sym typeface="+mn-ea"/>
                        </a:rPr>
                        <a:t>特征</a:t>
                      </a:r>
                      <a:r>
                        <a:rPr lang="en-US" altLang="zh-CN" sz="2400" b="1" dirty="0">
                          <a:solidFill>
                            <a:schemeClr val="tx1"/>
                          </a:solidFill>
                          <a:sym typeface="+mn-ea"/>
                        </a:rPr>
                        <a:t>属性</a:t>
                      </a:r>
                      <a:endParaRPr lang="en-US" altLang="zh-CN" sz="2400" b="1" dirty="0">
                        <a:solidFill>
                          <a:schemeClr val="tx1"/>
                        </a:solidFill>
                        <a:sym typeface="+mn-ea"/>
                      </a:endParaRPr>
                    </a:p>
                  </a:txBody>
                  <a:tcPr anchor="ctr" anchorCtr="0"/>
                </a:tc>
                <a:tc hMerge="1">
                  <a:tcPr anchor="ctr" anchorCtr="0"/>
                </a:tc>
                <a:tc hMerge="1">
                  <a:tcPr anchor="ctr" anchorCtr="0"/>
                </a:tc>
                <a:tc hMerge="1">
                  <a:tcPr anchor="ctr" anchorCtr="0"/>
                </a:tc>
              </a:tr>
              <a:tr h="465455">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zh-CN" altLang="en-US" sz="2000" b="1" dirty="0">
                          <a:solidFill>
                            <a:schemeClr val="tx1"/>
                          </a:solidFill>
                          <a:sym typeface="+mn-ea"/>
                        </a:rPr>
                        <a:t>是否有房</a:t>
                      </a:r>
                      <a:endParaRPr lang="zh-CN" altLang="en-US" sz="2000" b="1" dirty="0">
                        <a:solidFill>
                          <a:schemeClr val="tx1"/>
                        </a:solidFill>
                        <a:sym typeface="+mn-ea"/>
                      </a:endParaRPr>
                    </a:p>
                  </a:txBody>
                  <a:tcPr anchor="ctr" anchorCtr="0"/>
                </a:tc>
                <a:tc>
                  <a:txBody>
                    <a:bodyPr/>
                    <a:p>
                      <a:pPr algn="ctr">
                        <a:buNone/>
                      </a:pPr>
                      <a:r>
                        <a:rPr lang="zh-CN" altLang="en-US" sz="2000" b="1" dirty="0">
                          <a:solidFill>
                            <a:schemeClr val="tx1"/>
                          </a:solidFill>
                        </a:rPr>
                        <a:t>婚姻状况属性</a:t>
                      </a:r>
                      <a:endParaRPr lang="zh-CN" altLang="en-US" sz="2000" b="1" dirty="0">
                        <a:solidFill>
                          <a:schemeClr val="tx1"/>
                        </a:solidFill>
                      </a:endParaRPr>
                    </a:p>
                  </a:txBody>
                  <a:tcPr anchor="ctr" anchorCtr="0"/>
                </a:tc>
                <a:tc>
                  <a:txBody>
                    <a:bodyPr/>
                    <a:p>
                      <a:pPr algn="ctr">
                        <a:buNone/>
                      </a:pPr>
                      <a:r>
                        <a:rPr lang="zh-CN" altLang="en-US" sz="2000" b="1" dirty="0">
                          <a:solidFill>
                            <a:schemeClr val="tx1"/>
                          </a:solidFill>
                        </a:rPr>
                        <a:t>年收入</a:t>
                      </a:r>
                      <a:endParaRPr lang="zh-CN" altLang="en-US" sz="2000" b="1" dirty="0">
                        <a:solidFill>
                          <a:schemeClr val="tx1"/>
                        </a:solidFill>
                      </a:endParaRPr>
                    </a:p>
                  </a:txBody>
                  <a:tcPr anchor="ctr" anchorCtr="0"/>
                </a:tc>
              </a:tr>
              <a:tr h="930910">
                <a:tc>
                  <a:txBody>
                    <a:bodyPr/>
                    <a:p>
                      <a:pPr algn="ctr">
                        <a:buClrTx/>
                        <a:buSzTx/>
                        <a:buFontTx/>
                        <a:buNone/>
                      </a:pPr>
                      <a:r>
                        <a:rPr lang="en-US" altLang="zh-CN" sz="2000" b="1" dirty="0">
                          <a:solidFill>
                            <a:schemeClr val="tx1"/>
                          </a:solidFill>
                          <a:sym typeface="+mn-ea"/>
                        </a:rPr>
                        <a:t>Gini</a:t>
                      </a:r>
                      <a:r>
                        <a:rPr lang="zh-CN" altLang="en-US" sz="2000" b="1" dirty="0">
                          <a:solidFill>
                            <a:schemeClr val="tx1"/>
                          </a:solidFill>
                          <a:sym typeface="+mn-ea"/>
                        </a:rPr>
                        <a:t>系数</a:t>
                      </a:r>
                      <a:endParaRPr lang="zh-CN" altLang="en-US"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0.3429</a:t>
                      </a:r>
                      <a:endParaRPr lang="en-US" altLang="zh-CN" sz="2000" b="1" dirty="0">
                        <a:solidFill>
                          <a:schemeClr val="tx1"/>
                        </a:solidFill>
                        <a:sym typeface="+mn-ea"/>
                      </a:endParaRPr>
                    </a:p>
                  </a:txBody>
                  <a:tcPr anchor="ctr" anchorCtr="0"/>
                </a:tc>
                <a:tc>
                  <a:txBody>
                    <a:bodyPr/>
                    <a:p>
                      <a:pPr algn="ctr">
                        <a:buNone/>
                      </a:pPr>
                      <a:r>
                        <a:rPr lang="en-US" altLang="zh-CN" sz="2000" b="1">
                          <a:solidFill>
                            <a:schemeClr val="tx1"/>
                          </a:solidFill>
                        </a:rPr>
                        <a:t>0.30</a:t>
                      </a:r>
                      <a:endParaRPr lang="en-US" altLang="zh-CN" sz="2000" b="1">
                        <a:solidFill>
                          <a:schemeClr val="tx1"/>
                        </a:solidFill>
                      </a:endParaRPr>
                    </a:p>
                  </a:txBody>
                  <a:tcPr anchor="ctr" anchorCtr="0"/>
                </a:tc>
                <a:tc>
                  <a:txBody>
                    <a:bodyPr/>
                    <a:p>
                      <a:pPr algn="ctr">
                        <a:buNone/>
                      </a:pPr>
                      <a:r>
                        <a:rPr lang="en-US" altLang="zh-CN" sz="2000" b="1">
                          <a:solidFill>
                            <a:schemeClr val="tx1"/>
                          </a:solidFill>
                        </a:rPr>
                        <a:t>0.30</a:t>
                      </a:r>
                      <a:endParaRPr lang="en-US" altLang="zh-CN" sz="2000" b="1">
                        <a:solidFill>
                          <a:schemeClr val="tx1"/>
                        </a:solidFill>
                      </a:endParaRPr>
                    </a:p>
                  </a:txBody>
                  <a:tcPr anchor="ctr" anchorCtr="0"/>
                </a:tc>
              </a:tr>
            </a:tbl>
          </a:graphicData>
        </a:graphic>
      </p:graphicFrame>
      <p:sp>
        <p:nvSpPr>
          <p:cNvPr id="3" name="文本框 2"/>
          <p:cNvSpPr txBox="1"/>
          <p:nvPr/>
        </p:nvSpPr>
        <p:spPr>
          <a:xfrm>
            <a:off x="886460" y="1432560"/>
            <a:ext cx="10775950" cy="1198880"/>
          </a:xfrm>
          <a:prstGeom prst="rect">
            <a:avLst/>
          </a:prstGeom>
          <a:noFill/>
        </p:spPr>
        <p:txBody>
          <a:bodyPr wrap="square" rtlCol="0" anchor="t">
            <a:spAutoFit/>
          </a:bodyPr>
          <a:p>
            <a:pPr>
              <a:lnSpc>
                <a:spcPct val="150000"/>
              </a:lnSpc>
            </a:pPr>
            <a:r>
              <a:rPr lang="zh-CN" altLang="en-US" dirty="0">
                <a:sym typeface="+mn-ea"/>
              </a:rPr>
              <a:t>根据对比计算结果可知，三个属性划分根节点的</a:t>
            </a:r>
            <a:r>
              <a:rPr lang="en-US" altLang="zh-CN" dirty="0">
                <a:sym typeface="+mn-ea"/>
              </a:rPr>
              <a:t>Gini</a:t>
            </a:r>
            <a:r>
              <a:rPr lang="zh-CN" altLang="en-US" dirty="0">
                <a:sym typeface="+mn-ea"/>
              </a:rPr>
              <a:t>系数最小的有两个：婚姻状况属性和年收入，此时选取首次出现的属性作为第一次划分。</a:t>
            </a:r>
            <a:endParaRPr lang="zh-CN" altLang="en-US" dirty="0">
              <a:sym typeface="+mn-ea"/>
            </a:endParaRPr>
          </a:p>
        </p:txBody>
      </p:sp>
      <p:pic>
        <p:nvPicPr>
          <p:cNvPr id="4" name="图片 3"/>
          <p:cNvPicPr>
            <a:picLocks noChangeAspect="1"/>
          </p:cNvPicPr>
          <p:nvPr/>
        </p:nvPicPr>
        <p:blipFill>
          <a:blip r:embed="rId2"/>
          <a:stretch>
            <a:fillRect/>
          </a:stretch>
        </p:blipFill>
        <p:spPr>
          <a:xfrm>
            <a:off x="7418070" y="3249295"/>
            <a:ext cx="4748530" cy="1852930"/>
          </a:xfrm>
          <a:prstGeom prst="rect">
            <a:avLst/>
          </a:prstGeom>
        </p:spPr>
      </p:pic>
      <p:sp>
        <p:nvSpPr>
          <p:cNvPr id="5" name="文本框 4"/>
          <p:cNvSpPr txBox="1"/>
          <p:nvPr/>
        </p:nvSpPr>
        <p:spPr>
          <a:xfrm>
            <a:off x="9871710" y="4686300"/>
            <a:ext cx="1760855" cy="460375"/>
          </a:xfrm>
          <a:prstGeom prst="rect">
            <a:avLst/>
          </a:prstGeom>
          <a:solidFill>
            <a:schemeClr val="bg1"/>
          </a:solidFill>
        </p:spPr>
        <p:txBody>
          <a:bodyPr wrap="square" rtlCol="0">
            <a:spAutoFit/>
          </a:bodyPr>
          <a:p>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pic>
        <p:nvPicPr>
          <p:cNvPr id="4" name="图片 3"/>
          <p:cNvPicPr>
            <a:picLocks noChangeAspect="1"/>
          </p:cNvPicPr>
          <p:nvPr/>
        </p:nvPicPr>
        <p:blipFill>
          <a:blip r:embed="rId1"/>
          <a:stretch>
            <a:fillRect/>
          </a:stretch>
        </p:blipFill>
        <p:spPr>
          <a:xfrm>
            <a:off x="460375" y="1590675"/>
            <a:ext cx="6120130" cy="4648200"/>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6947458" y="1396231"/>
                <a:ext cx="4921634" cy="3956685"/>
              </a:xfrm>
              <a:prstGeom prst="rect">
                <a:avLst/>
              </a:prstGeom>
              <a:noFill/>
            </p:spPr>
            <p:txBody>
              <a:bodyPr wrap="square">
                <a:spAutoFit/>
              </a:bodyPr>
              <a:p>
                <a:pPr>
                  <a:lnSpc>
                    <a:spcPct val="150000"/>
                  </a:lnSpc>
                </a:pPr>
                <a:r>
                  <a:rPr lang="zh-CN" altLang="en-US" dirty="0"/>
                  <a:t>具体流程:</a:t>
                </a:r>
                <a:endParaRPr lang="zh-CN" altLang="en-US" dirty="0"/>
              </a:p>
              <a:p>
                <a:pPr algn="just">
                  <a:lnSpc>
                    <a:spcPct val="150000"/>
                  </a:lnSpc>
                </a:pPr>
                <a:r>
                  <a:rPr lang="zh-CN" altLang="en-US" dirty="0"/>
                  <a:t>采用同样的方法，计算剩下的属性，根节点的</a:t>
                </a:r>
                <a:r>
                  <a:rPr lang="en-US" altLang="zh-CN" dirty="0"/>
                  <a:t>Gini</a:t>
                </a:r>
                <a:r>
                  <a:rPr lang="zh-CN" altLang="en-US" dirty="0"/>
                  <a:t>系数计算过程为</a:t>
                </a:r>
                <a:endParaRPr lang="zh-CN" altLang="en-US" dirty="0"/>
              </a:p>
              <a:p>
                <a:pPr algn="just">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是否拖欠贷款</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5</m:t>
                      </m:r>
                    </m:oMath>
                  </m:oMathPara>
                </a14:m>
                <a:endParaRPr lang="zh-CN" altLang="en-US" dirty="0">
                  <a:ea typeface="微软雅黑" panose="020B0503020204020204" pitchFamily="34" charset="-122"/>
                </a:endParaRPr>
              </a:p>
              <a:p>
                <a:pPr algn="just">
                  <a:lnSpc>
                    <a:spcPct val="150000"/>
                  </a:lnSpc>
                </a:pPr>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6947458" y="1396231"/>
                <a:ext cx="4921634" cy="3956685"/>
              </a:xfrm>
              <a:prstGeom prst="rect">
                <a:avLst/>
              </a:prstGeom>
              <a:blipFill rotWithShape="1">
                <a:blip r:embed="rId2"/>
                <a:stretch>
                  <a:fillRect l="-11" t="-13" r="6" b="13"/>
                </a:stretch>
              </a:blipFill>
            </p:spPr>
            <p:txBody>
              <a:bodyPr/>
              <a:lstStyle/>
              <a:p>
                <a:r>
                  <a:rPr lang="zh-CN" altLang="en-US">
                    <a:noFill/>
                  </a:rPr>
                  <a:t> </a:t>
                </a:r>
              </a:p>
            </p:txBody>
          </p:sp>
        </mc:Fallback>
      </mc:AlternateContent>
      <p:cxnSp>
        <p:nvCxnSpPr>
          <p:cNvPr id="5" name="直接连接符 4"/>
          <p:cNvCxnSpPr/>
          <p:nvPr/>
        </p:nvCxnSpPr>
        <p:spPr>
          <a:xfrm>
            <a:off x="621030" y="2641600"/>
            <a:ext cx="558482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6" name="直接连接符 5"/>
          <p:cNvCxnSpPr/>
          <p:nvPr/>
        </p:nvCxnSpPr>
        <p:spPr>
          <a:xfrm>
            <a:off x="779780" y="3483610"/>
            <a:ext cx="558482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9" name="直接连接符 8"/>
          <p:cNvCxnSpPr/>
          <p:nvPr/>
        </p:nvCxnSpPr>
        <p:spPr>
          <a:xfrm>
            <a:off x="779780" y="4325620"/>
            <a:ext cx="558482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a:off x="779780" y="5581650"/>
            <a:ext cx="558482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sp>
        <p:nvSpPr>
          <p:cNvPr id="7" name="文本框 6"/>
          <p:cNvSpPr txBox="1"/>
          <p:nvPr/>
        </p:nvSpPr>
        <p:spPr>
          <a:xfrm>
            <a:off x="6947458" y="1396231"/>
            <a:ext cx="4921634" cy="1753235"/>
          </a:xfrm>
          <a:prstGeom prst="rect">
            <a:avLst/>
          </a:prstGeom>
          <a:noFill/>
        </p:spPr>
        <p:txBody>
          <a:bodyPr wrap="square">
            <a:spAutoFit/>
          </a:bodyPr>
          <a:p>
            <a:pPr>
              <a:lnSpc>
                <a:spcPct val="150000"/>
              </a:lnSpc>
            </a:pPr>
            <a:r>
              <a:rPr lang="zh-CN" altLang="en-US" dirty="0"/>
              <a:t>具体流程:</a:t>
            </a:r>
            <a:endParaRPr lang="zh-CN" altLang="en-US" dirty="0"/>
          </a:p>
          <a:p>
            <a:pPr algn="just">
              <a:lnSpc>
                <a:spcPct val="150000"/>
              </a:lnSpc>
            </a:pPr>
            <a:r>
              <a:rPr lang="zh-CN" altLang="en-US" dirty="0"/>
              <a:t>当根据是否有房来进行划分时，</a:t>
            </a:r>
            <a:r>
              <a:rPr lang="en-US" altLang="zh-CN" dirty="0"/>
              <a:t>Gini</a:t>
            </a:r>
            <a:r>
              <a:rPr lang="zh-CN" altLang="en-US" dirty="0"/>
              <a:t>系数计算过程为</a:t>
            </a:r>
            <a:endParaRPr lang="zh-CN" altLang="en-US" dirty="0"/>
          </a:p>
        </p:txBody>
      </p:sp>
      <p:pic>
        <p:nvPicPr>
          <p:cNvPr id="5" name="图片 4"/>
          <p:cNvPicPr>
            <a:picLocks noChangeAspect="1"/>
          </p:cNvPicPr>
          <p:nvPr/>
        </p:nvPicPr>
        <p:blipFill>
          <a:blip r:embed="rId1"/>
          <a:stretch>
            <a:fillRect/>
          </a:stretch>
        </p:blipFill>
        <p:spPr>
          <a:xfrm>
            <a:off x="460375" y="1590675"/>
            <a:ext cx="6120130" cy="4648200"/>
          </a:xfrm>
          <a:prstGeom prst="rect">
            <a:avLst/>
          </a:prstGeom>
        </p:spPr>
      </p:pic>
      <p:cxnSp>
        <p:nvCxnSpPr>
          <p:cNvPr id="6" name="直接连接符 5"/>
          <p:cNvCxnSpPr/>
          <p:nvPr/>
        </p:nvCxnSpPr>
        <p:spPr>
          <a:xfrm>
            <a:off x="621030" y="2641600"/>
            <a:ext cx="558482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9" name="直接连接符 8"/>
          <p:cNvCxnSpPr/>
          <p:nvPr/>
        </p:nvCxnSpPr>
        <p:spPr>
          <a:xfrm>
            <a:off x="779780" y="3483610"/>
            <a:ext cx="558482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a:off x="779780" y="4325620"/>
            <a:ext cx="558482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1" name="直接连接符 10"/>
          <p:cNvCxnSpPr/>
          <p:nvPr/>
        </p:nvCxnSpPr>
        <p:spPr>
          <a:xfrm>
            <a:off x="779780" y="5581650"/>
            <a:ext cx="558482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graphicFrame>
        <p:nvGraphicFramePr>
          <p:cNvPr id="12" name="表格 11"/>
          <p:cNvGraphicFramePr/>
          <p:nvPr>
            <p:custDataLst>
              <p:tags r:id="rId2"/>
            </p:custDataLst>
          </p:nvPr>
        </p:nvGraphicFramePr>
        <p:xfrm>
          <a:off x="7073900" y="3747770"/>
          <a:ext cx="4431030" cy="1995170"/>
        </p:xfrm>
        <a:graphic>
          <a:graphicData uri="http://schemas.openxmlformats.org/drawingml/2006/table">
            <a:tbl>
              <a:tblPr firstRow="1" bandRow="1">
                <a:tableStyleId>{5C22544A-7EE6-4342-B048-85BDC9FD1C3A}</a:tableStyleId>
              </a:tblPr>
              <a:tblGrid>
                <a:gridCol w="1108710"/>
                <a:gridCol w="1012190"/>
                <a:gridCol w="1202690"/>
                <a:gridCol w="1107440"/>
              </a:tblGrid>
              <a:tr h="478155">
                <a:tc gridSpan="4">
                  <a:txBody>
                    <a:bodyPr/>
                    <a:p>
                      <a:pPr algn="ctr">
                        <a:buNone/>
                      </a:pPr>
                      <a:r>
                        <a:rPr lang="zh-CN" altLang="en-US" sz="2400" b="1" dirty="0">
                          <a:solidFill>
                            <a:schemeClr val="tx1"/>
                          </a:solidFill>
                          <a:sym typeface="+mn-ea"/>
                        </a:rPr>
                        <a:t>是否有房</a:t>
                      </a:r>
                      <a:endParaRPr lang="zh-CN" altLang="en-US" sz="2400" b="1" dirty="0">
                        <a:solidFill>
                          <a:schemeClr val="tx1"/>
                        </a:solidFill>
                        <a:sym typeface="+mn-ea"/>
                      </a:endParaRPr>
                    </a:p>
                  </a:txBody>
                  <a:tcPr anchor="ctr" anchorCtr="0"/>
                </a:tc>
                <a:tc hMerge="1">
                  <a:tcPr/>
                </a:tc>
                <a:tc hMerge="1">
                  <a:tcPr anchor="ctr" anchorCtr="0"/>
                </a:tc>
                <a:tc hMerge="1">
                  <a:tcPr anchor="ctr" anchorCtr="0"/>
                </a:tc>
              </a:tr>
              <a:tr h="489585">
                <a:tc>
                  <a:txBody>
                    <a:bodyPr/>
                    <a:p>
                      <a:pPr algn="ctr">
                        <a:buNone/>
                      </a:pPr>
                      <a:endParaRPr lang="en-US" altLang="zh-CN" sz="2000" dirty="0">
                        <a:solidFill>
                          <a:schemeClr val="tx1"/>
                        </a:solidFill>
                        <a:sym typeface="+mn-ea"/>
                      </a:endParaRPr>
                    </a:p>
                  </a:txBody>
                  <a:tcPr anchor="ctr" anchorCtr="0"/>
                </a:tc>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zh-CN" altLang="en-US" sz="2000" b="1" dirty="0">
                          <a:solidFill>
                            <a:schemeClr val="tx1"/>
                          </a:solidFill>
                          <a:sym typeface="+mn-ea"/>
                        </a:rPr>
                        <a:t>是</a:t>
                      </a:r>
                      <a:endParaRPr lang="zh-CN" altLang="en-US" sz="2000" b="1" dirty="0">
                        <a:solidFill>
                          <a:schemeClr val="tx1"/>
                        </a:solidFill>
                        <a:sym typeface="+mn-ea"/>
                      </a:endParaRPr>
                    </a:p>
                  </a:txBody>
                  <a:tcPr anchor="ctr" anchorCtr="0">
                    <a:noFill/>
                  </a:tcPr>
                </a:tc>
                <a:tc>
                  <a:txBody>
                    <a:bodyPr/>
                    <a:p>
                      <a:pPr algn="ctr">
                        <a:buClrTx/>
                        <a:buSzTx/>
                        <a:buFontTx/>
                        <a:buNone/>
                      </a:pPr>
                      <a:r>
                        <a:rPr lang="zh-CN" altLang="en-US" sz="2000" b="1" dirty="0">
                          <a:solidFill>
                            <a:schemeClr val="tx1"/>
                          </a:solidFill>
                          <a:latin typeface="Arial" panose="020B0604020202020204" pitchFamily="34" charset="0"/>
                          <a:cs typeface="Arial" panose="020B0604020202020204" pitchFamily="34" charset="0"/>
                        </a:rPr>
                        <a:t>否</a:t>
                      </a:r>
                      <a:endParaRPr lang="zh-CN" altLang="en-US" sz="2000" b="1" dirty="0">
                        <a:solidFill>
                          <a:schemeClr val="tx1"/>
                        </a:solidFill>
                        <a:latin typeface="Arial" panose="020B0604020202020204" pitchFamily="34" charset="0"/>
                        <a:cs typeface="Arial" panose="020B0604020202020204" pitchFamily="34" charset="0"/>
                      </a:endParaRPr>
                    </a:p>
                  </a:txBody>
                  <a:tcPr anchor="ctr" anchorCtr="0">
                    <a:noFill/>
                  </a:tcPr>
                </a:tc>
              </a:tr>
              <a:tr h="414655">
                <a:tc rowSpan="2">
                  <a:txBody>
                    <a:bodyPr/>
                    <a:p>
                      <a:pPr algn="ctr">
                        <a:buNone/>
                      </a:pPr>
                      <a:r>
                        <a:rPr lang="en-US" altLang="zh-CN" sz="2000" b="1" dirty="0">
                          <a:solidFill>
                            <a:schemeClr val="tx1"/>
                          </a:solidFill>
                          <a:sym typeface="+mn-ea"/>
                        </a:rPr>
                        <a:t>是否拖欠贷款</a:t>
                      </a:r>
                      <a:endParaRPr lang="zh-CN" altLang="en-US"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Yes</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0</a:t>
                      </a:r>
                      <a:endParaRPr lang="en-US" altLang="zh-CN" sz="2000" b="1" dirty="0">
                        <a:solidFill>
                          <a:schemeClr val="tx1"/>
                        </a:solidFill>
                        <a:sym typeface="+mn-ea"/>
                      </a:endParaRPr>
                    </a:p>
                  </a:txBody>
                  <a:tcPr anchor="ctr" anchorCtr="0">
                    <a:noFill/>
                  </a:tcPr>
                </a:tc>
                <a:tc>
                  <a:txBody>
                    <a:bodyPr/>
                    <a:p>
                      <a:pPr algn="ctr">
                        <a:buNone/>
                      </a:pPr>
                      <a:r>
                        <a:rPr lang="en-US" altLang="zh-CN" sz="2000" b="1">
                          <a:solidFill>
                            <a:schemeClr val="tx1"/>
                          </a:solidFill>
                        </a:rPr>
                        <a:t>3</a:t>
                      </a:r>
                      <a:endParaRPr lang="en-US" altLang="zh-CN" sz="2000" b="1">
                        <a:solidFill>
                          <a:schemeClr val="tx1"/>
                        </a:solidFill>
                      </a:endParaRPr>
                    </a:p>
                  </a:txBody>
                  <a:tcPr anchor="ctr" anchorCtr="0">
                    <a:noFill/>
                  </a:tcPr>
                </a:tc>
              </a:tr>
              <a:tr h="612775">
                <a:tc vMerge="1">
                  <a:tcPr anchor="ctr" anchorCtr="0"/>
                </a:tc>
                <a:tc>
                  <a:txBody>
                    <a:bodyPr/>
                    <a:p>
                      <a:pPr algn="ctr">
                        <a:buClrTx/>
                        <a:buSzTx/>
                        <a:buFontTx/>
                        <a:buNone/>
                      </a:pPr>
                      <a:r>
                        <a:rPr lang="en-US" altLang="zh-CN" sz="2000" b="1" dirty="0">
                          <a:solidFill>
                            <a:schemeClr val="tx1"/>
                          </a:solidFill>
                        </a:rPr>
                        <a:t>No</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rPr>
                        <a:t>2</a:t>
                      </a:r>
                      <a:endParaRPr lang="en-US" altLang="zh-CN" sz="2000" b="1" dirty="0">
                        <a:solidFill>
                          <a:schemeClr val="tx1"/>
                        </a:solidFill>
                      </a:endParaRPr>
                    </a:p>
                  </a:txBody>
                  <a:tcPr anchor="ctr" anchorCtr="0">
                    <a:noFill/>
                  </a:tcPr>
                </a:tc>
                <a:tc>
                  <a:txBody>
                    <a:bodyPr/>
                    <a:p>
                      <a:pPr algn="ctr">
                        <a:buNone/>
                      </a:pPr>
                      <a:r>
                        <a:rPr lang="en-US" altLang="zh-CN" sz="2000" b="1" dirty="0">
                          <a:solidFill>
                            <a:schemeClr val="tx1"/>
                          </a:solidFill>
                          <a:sym typeface="+mn-ea"/>
                        </a:rPr>
                        <a:t>1</a:t>
                      </a:r>
                      <a:endParaRPr lang="en-US" altLang="zh-CN" sz="2000" b="1" dirty="0">
                        <a:solidFill>
                          <a:schemeClr val="tx1"/>
                        </a:solidFill>
                        <a:sym typeface="+mn-ea"/>
                      </a:endParaRPr>
                    </a:p>
                  </a:txBody>
                  <a:tcPr anchor="ctr" anchorCtr="0">
                    <a:noFill/>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5" name="文本框 4"/>
              <p:cNvSpPr txBox="1"/>
              <p:nvPr/>
            </p:nvSpPr>
            <p:spPr>
              <a:xfrm>
                <a:off x="2686050" y="2276475"/>
                <a:ext cx="10191750" cy="3180715"/>
              </a:xfrm>
              <a:prstGeom prst="rect">
                <a:avLst/>
              </a:prstGeom>
              <a:noFill/>
            </p:spPr>
            <p:txBody>
              <a:bodyPr wrap="square" rtlCol="0" anchor="t">
                <a:spAutoFit/>
              </a:bodyPr>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左子节点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右子节点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375</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是否拖欠贷款，是否有房</m:t>
                          </m:r>
                        </m:e>
                      </m:d>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375</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25</m:t>
                      </m:r>
                    </m:oMath>
                  </m:oMathPara>
                </a14:m>
                <a:endParaRPr lang="zh-CN" altLang="en-US" dirty="0">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2686050" y="2276475"/>
                <a:ext cx="10191750" cy="3180715"/>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12" name="表格 11"/>
          <p:cNvGraphicFramePr/>
          <p:nvPr>
            <p:custDataLst>
              <p:tags r:id="rId2"/>
            </p:custDataLst>
          </p:nvPr>
        </p:nvGraphicFramePr>
        <p:xfrm>
          <a:off x="266065" y="2029460"/>
          <a:ext cx="4431030" cy="2374900"/>
        </p:xfrm>
        <a:graphic>
          <a:graphicData uri="http://schemas.openxmlformats.org/drawingml/2006/table">
            <a:tbl>
              <a:tblPr firstRow="1" bandRow="1">
                <a:tableStyleId>{5C22544A-7EE6-4342-B048-85BDC9FD1C3A}</a:tableStyleId>
              </a:tblPr>
              <a:tblGrid>
                <a:gridCol w="1108710"/>
                <a:gridCol w="1012190"/>
                <a:gridCol w="1202690"/>
                <a:gridCol w="1107440"/>
              </a:tblGrid>
              <a:tr h="632460">
                <a:tc gridSpan="4">
                  <a:txBody>
                    <a:bodyPr/>
                    <a:p>
                      <a:pPr algn="ctr">
                        <a:buNone/>
                      </a:pPr>
                      <a:r>
                        <a:rPr lang="zh-CN" altLang="en-US" sz="2400" b="1" dirty="0">
                          <a:solidFill>
                            <a:schemeClr val="tx1"/>
                          </a:solidFill>
                          <a:sym typeface="+mn-ea"/>
                        </a:rPr>
                        <a:t>是否有房</a:t>
                      </a:r>
                      <a:endParaRPr lang="zh-CN" altLang="en-US" sz="2400" b="1" dirty="0">
                        <a:solidFill>
                          <a:schemeClr val="tx1"/>
                        </a:solidFill>
                        <a:sym typeface="+mn-ea"/>
                      </a:endParaRPr>
                    </a:p>
                  </a:txBody>
                  <a:tcPr anchor="ctr" anchorCtr="0"/>
                </a:tc>
                <a:tc hMerge="1">
                  <a:tcPr/>
                </a:tc>
                <a:tc hMerge="1">
                  <a:tcPr anchor="ctr" anchorCtr="0"/>
                </a:tc>
                <a:tc hMerge="1">
                  <a:tcPr anchor="ctr" anchorCtr="0"/>
                </a:tc>
              </a:tr>
              <a:tr h="562610">
                <a:tc>
                  <a:txBody>
                    <a:bodyPr/>
                    <a:p>
                      <a:pPr algn="ctr">
                        <a:buNone/>
                      </a:pPr>
                      <a:endParaRPr lang="en-US" altLang="zh-CN" sz="2000" dirty="0">
                        <a:solidFill>
                          <a:schemeClr val="tx1"/>
                        </a:solidFill>
                        <a:sym typeface="+mn-ea"/>
                      </a:endParaRPr>
                    </a:p>
                  </a:txBody>
                  <a:tcPr anchor="ctr" anchorCtr="0"/>
                </a:tc>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zh-CN" altLang="en-US" sz="2000" b="1" dirty="0">
                          <a:solidFill>
                            <a:schemeClr val="tx1"/>
                          </a:solidFill>
                          <a:sym typeface="+mn-ea"/>
                        </a:rPr>
                        <a:t>是</a:t>
                      </a:r>
                      <a:endParaRPr lang="zh-CN" altLang="en-US" sz="2000" b="1" dirty="0">
                        <a:solidFill>
                          <a:schemeClr val="tx1"/>
                        </a:solidFill>
                        <a:sym typeface="+mn-ea"/>
                      </a:endParaRPr>
                    </a:p>
                  </a:txBody>
                  <a:tcPr anchor="ctr" anchorCtr="0">
                    <a:noFill/>
                  </a:tcPr>
                </a:tc>
                <a:tc>
                  <a:txBody>
                    <a:bodyPr/>
                    <a:p>
                      <a:pPr algn="ctr">
                        <a:buClrTx/>
                        <a:buSzTx/>
                        <a:buFontTx/>
                        <a:buNone/>
                      </a:pPr>
                      <a:r>
                        <a:rPr lang="zh-CN" altLang="en-US" sz="2000" b="1" dirty="0">
                          <a:solidFill>
                            <a:schemeClr val="tx1"/>
                          </a:solidFill>
                          <a:latin typeface="Arial" panose="020B0604020202020204" pitchFamily="34" charset="0"/>
                          <a:cs typeface="Arial" panose="020B0604020202020204" pitchFamily="34" charset="0"/>
                        </a:rPr>
                        <a:t>否</a:t>
                      </a:r>
                      <a:endParaRPr lang="zh-CN" altLang="en-US" sz="2000" b="1" dirty="0">
                        <a:solidFill>
                          <a:schemeClr val="tx1"/>
                        </a:solidFill>
                        <a:latin typeface="Arial" panose="020B0604020202020204" pitchFamily="34" charset="0"/>
                        <a:cs typeface="Arial" panose="020B0604020202020204" pitchFamily="34" charset="0"/>
                      </a:endParaRPr>
                    </a:p>
                  </a:txBody>
                  <a:tcPr anchor="ctr" anchorCtr="0">
                    <a:noFill/>
                  </a:tcPr>
                </a:tc>
              </a:tr>
              <a:tr h="476250">
                <a:tc rowSpan="2">
                  <a:txBody>
                    <a:bodyPr/>
                    <a:p>
                      <a:pPr algn="ctr">
                        <a:buNone/>
                      </a:pPr>
                      <a:r>
                        <a:rPr lang="en-US" altLang="zh-CN" sz="2000" b="1" dirty="0">
                          <a:solidFill>
                            <a:schemeClr val="tx1"/>
                          </a:solidFill>
                          <a:sym typeface="+mn-ea"/>
                        </a:rPr>
                        <a:t>是否拖欠贷款</a:t>
                      </a:r>
                      <a:endParaRPr lang="zh-CN" altLang="en-US"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Yes</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0</a:t>
                      </a:r>
                      <a:endParaRPr lang="en-US" altLang="zh-CN" sz="2000" b="1" dirty="0">
                        <a:solidFill>
                          <a:schemeClr val="tx1"/>
                        </a:solidFill>
                        <a:sym typeface="+mn-ea"/>
                      </a:endParaRPr>
                    </a:p>
                  </a:txBody>
                  <a:tcPr anchor="ctr" anchorCtr="0">
                    <a:noFill/>
                  </a:tcPr>
                </a:tc>
                <a:tc>
                  <a:txBody>
                    <a:bodyPr/>
                    <a:p>
                      <a:pPr algn="ctr">
                        <a:buNone/>
                      </a:pPr>
                      <a:r>
                        <a:rPr lang="en-US" altLang="zh-CN" sz="2000" b="1">
                          <a:solidFill>
                            <a:schemeClr val="tx1"/>
                          </a:solidFill>
                        </a:rPr>
                        <a:t>3</a:t>
                      </a:r>
                      <a:endParaRPr lang="en-US" altLang="zh-CN" sz="2000" b="1">
                        <a:solidFill>
                          <a:schemeClr val="tx1"/>
                        </a:solidFill>
                      </a:endParaRPr>
                    </a:p>
                  </a:txBody>
                  <a:tcPr anchor="ctr" anchorCtr="0">
                    <a:noFill/>
                  </a:tcPr>
                </a:tc>
              </a:tr>
              <a:tr h="703580">
                <a:tc vMerge="1">
                  <a:tcPr anchor="ctr" anchorCtr="0"/>
                </a:tc>
                <a:tc>
                  <a:txBody>
                    <a:bodyPr/>
                    <a:p>
                      <a:pPr algn="ctr">
                        <a:buClrTx/>
                        <a:buSzTx/>
                        <a:buFontTx/>
                        <a:buNone/>
                      </a:pPr>
                      <a:r>
                        <a:rPr lang="en-US" altLang="zh-CN" sz="2000" b="1" dirty="0">
                          <a:solidFill>
                            <a:schemeClr val="tx1"/>
                          </a:solidFill>
                        </a:rPr>
                        <a:t>No</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rPr>
                        <a:t>2</a:t>
                      </a:r>
                      <a:endParaRPr lang="en-US" altLang="zh-CN" sz="2000" b="1" dirty="0">
                        <a:solidFill>
                          <a:schemeClr val="tx1"/>
                        </a:solidFill>
                      </a:endParaRPr>
                    </a:p>
                  </a:txBody>
                  <a:tcPr anchor="ctr" anchorCtr="0">
                    <a:noFill/>
                  </a:tcPr>
                </a:tc>
                <a:tc>
                  <a:txBody>
                    <a:bodyPr/>
                    <a:p>
                      <a:pPr algn="ctr">
                        <a:buNone/>
                      </a:pPr>
                      <a:r>
                        <a:rPr lang="en-US" altLang="zh-CN" sz="2000" b="1" dirty="0">
                          <a:solidFill>
                            <a:schemeClr val="tx1"/>
                          </a:solidFill>
                          <a:sym typeface="+mn-ea"/>
                        </a:rPr>
                        <a:t>1</a:t>
                      </a:r>
                      <a:endParaRPr lang="en-US" altLang="zh-CN" sz="2000" b="1" dirty="0">
                        <a:solidFill>
                          <a:schemeClr val="tx1"/>
                        </a:solidFill>
                        <a:sym typeface="+mn-ea"/>
                      </a:endParaRPr>
                    </a:p>
                  </a:txBody>
                  <a:tcPr anchor="ctr" anchorCtr="0">
                    <a:noFill/>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sp>
        <p:nvSpPr>
          <p:cNvPr id="7" name="文本框 6"/>
          <p:cNvSpPr txBox="1"/>
          <p:nvPr/>
        </p:nvSpPr>
        <p:spPr>
          <a:xfrm>
            <a:off x="6947458" y="1396231"/>
            <a:ext cx="4921634" cy="1753235"/>
          </a:xfrm>
          <a:prstGeom prst="rect">
            <a:avLst/>
          </a:prstGeom>
          <a:noFill/>
        </p:spPr>
        <p:txBody>
          <a:bodyPr wrap="square">
            <a:spAutoFit/>
          </a:bodyPr>
          <a:p>
            <a:pPr>
              <a:lnSpc>
                <a:spcPct val="150000"/>
              </a:lnSpc>
            </a:pPr>
            <a:r>
              <a:rPr lang="zh-CN" altLang="en-US" dirty="0"/>
              <a:t>具体流程:</a:t>
            </a:r>
            <a:endParaRPr lang="zh-CN" altLang="en-US" dirty="0"/>
          </a:p>
          <a:p>
            <a:pPr algn="just">
              <a:lnSpc>
                <a:spcPct val="150000"/>
              </a:lnSpc>
            </a:pPr>
            <a:r>
              <a:rPr lang="zh-CN" altLang="en-US" dirty="0"/>
              <a:t>当根据年收入来进行划分时，</a:t>
            </a:r>
            <a:r>
              <a:rPr lang="en-US" altLang="zh-CN" dirty="0"/>
              <a:t>Gini</a:t>
            </a:r>
            <a:r>
              <a:rPr lang="zh-CN" altLang="en-US" dirty="0"/>
              <a:t>系数计算过程为</a:t>
            </a:r>
            <a:endParaRPr lang="zh-CN" altLang="en-US" dirty="0"/>
          </a:p>
        </p:txBody>
      </p:sp>
      <p:pic>
        <p:nvPicPr>
          <p:cNvPr id="5" name="图片 4"/>
          <p:cNvPicPr>
            <a:picLocks noChangeAspect="1"/>
          </p:cNvPicPr>
          <p:nvPr/>
        </p:nvPicPr>
        <p:blipFill>
          <a:blip r:embed="rId1"/>
          <a:stretch>
            <a:fillRect/>
          </a:stretch>
        </p:blipFill>
        <p:spPr>
          <a:xfrm>
            <a:off x="155575" y="1546225"/>
            <a:ext cx="6120130" cy="4709795"/>
          </a:xfrm>
          <a:prstGeom prst="rect">
            <a:avLst/>
          </a:prstGeom>
        </p:spPr>
      </p:pic>
      <p:cxnSp>
        <p:nvCxnSpPr>
          <p:cNvPr id="6" name="直接连接符 5"/>
          <p:cNvCxnSpPr/>
          <p:nvPr/>
        </p:nvCxnSpPr>
        <p:spPr>
          <a:xfrm>
            <a:off x="316230" y="2629535"/>
            <a:ext cx="558482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9" name="直接连接符 8"/>
          <p:cNvCxnSpPr/>
          <p:nvPr/>
        </p:nvCxnSpPr>
        <p:spPr>
          <a:xfrm>
            <a:off x="474980" y="3471545"/>
            <a:ext cx="558482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a:off x="474980" y="4313555"/>
            <a:ext cx="558482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1" name="直接连接符 10"/>
          <p:cNvCxnSpPr/>
          <p:nvPr/>
        </p:nvCxnSpPr>
        <p:spPr>
          <a:xfrm>
            <a:off x="474980" y="5569585"/>
            <a:ext cx="558482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graphicFrame>
        <p:nvGraphicFramePr>
          <p:cNvPr id="2" name="表格 1"/>
          <p:cNvGraphicFramePr/>
          <p:nvPr>
            <p:custDataLst>
              <p:tags r:id="rId2"/>
            </p:custDataLst>
          </p:nvPr>
        </p:nvGraphicFramePr>
        <p:xfrm>
          <a:off x="6396990" y="3730625"/>
          <a:ext cx="5689600" cy="1894840"/>
        </p:xfrm>
        <a:graphic>
          <a:graphicData uri="http://schemas.openxmlformats.org/drawingml/2006/table">
            <a:tbl>
              <a:tblPr firstRow="1" bandRow="1">
                <a:tableStyleId>{5C22544A-7EE6-4342-B048-85BDC9FD1C3A}</a:tableStyleId>
              </a:tblPr>
              <a:tblGrid>
                <a:gridCol w="1573530"/>
                <a:gridCol w="533400"/>
                <a:gridCol w="643255"/>
                <a:gridCol w="816610"/>
                <a:gridCol w="705485"/>
                <a:gridCol w="608330"/>
                <a:gridCol w="808990"/>
              </a:tblGrid>
              <a:tr h="883920">
                <a:tc>
                  <a:txBody>
                    <a:bodyPr/>
                    <a:p>
                      <a:pPr algn="ctr">
                        <a:buNone/>
                      </a:pPr>
                      <a:r>
                        <a:rPr lang="zh-CN" altLang="en-US" b="1">
                          <a:solidFill>
                            <a:schemeClr val="tx1"/>
                          </a:solidFill>
                        </a:rPr>
                        <a:t>是否拖欠贷款</a:t>
                      </a:r>
                      <a:endParaRPr lang="zh-CN" altLang="en-US" b="1">
                        <a:solidFill>
                          <a:schemeClr val="tx1"/>
                        </a:solidFill>
                      </a:endParaRPr>
                    </a:p>
                  </a:txBody>
                  <a:tcPr anchor="ctr" anchorCtr="0"/>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nchor="ctr" anchorCtr="0"/>
                </a:tc>
                <a:tc>
                  <a:txBody>
                    <a:bodyPr/>
                    <a:p>
                      <a:pPr algn="ctr">
                        <a:buNone/>
                      </a:pPr>
                      <a:r>
                        <a:rPr lang="en-US" altLang="zh-CN" b="1">
                          <a:solidFill>
                            <a:schemeClr val="tx1"/>
                          </a:solidFill>
                          <a:cs typeface="+mn-lt"/>
                        </a:rPr>
                        <a:t>Yes</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nchor="ctr" anchorCtr="0"/>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nchor="ctr" anchorCtr="0"/>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nchor="ctr" anchorCtr="0"/>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nchor="ctr" anchorCtr="0"/>
                </a:tc>
              </a:tr>
              <a:tr h="505460">
                <a:tc>
                  <a:txBody>
                    <a:bodyPr/>
                    <a:p>
                      <a:pPr algn="ctr">
                        <a:buNone/>
                      </a:pPr>
                      <a:r>
                        <a:rPr lang="zh-CN" altLang="en-US" b="1">
                          <a:solidFill>
                            <a:schemeClr val="tx1"/>
                          </a:solidFill>
                        </a:rPr>
                        <a:t>年收入</a:t>
                      </a:r>
                      <a:endParaRPr lang="zh-CN" altLang="en-US" b="1">
                        <a:solidFill>
                          <a:schemeClr val="tx1"/>
                        </a:solidFill>
                      </a:endParaRPr>
                    </a:p>
                  </a:txBody>
                  <a:tcPr anchor="ctr" anchorCtr="0"/>
                </a:tc>
                <a:tc>
                  <a:txBody>
                    <a:bodyPr/>
                    <a:p>
                      <a:pPr algn="ctr">
                        <a:buNone/>
                      </a:pPr>
                      <a:r>
                        <a:rPr lang="en-US" altLang="zh-CN" b="1">
                          <a:solidFill>
                            <a:schemeClr val="tx1"/>
                          </a:solidFill>
                          <a:cs typeface="+mn-lt"/>
                        </a:rPr>
                        <a:t>70</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85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90</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95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125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220</a:t>
                      </a:r>
                      <a:endParaRPr lang="en-US" altLang="zh-CN" b="1">
                        <a:solidFill>
                          <a:schemeClr val="tx1"/>
                        </a:solidFill>
                        <a:cs typeface="+mn-lt"/>
                      </a:endParaRPr>
                    </a:p>
                  </a:txBody>
                  <a:tcPr anchor="ctr" anchorCtr="0"/>
                </a:tc>
              </a:tr>
              <a:tr h="505460">
                <a:tc>
                  <a:txBody>
                    <a:bodyPr/>
                    <a:p>
                      <a:pPr algn="ctr">
                        <a:buNone/>
                      </a:pPr>
                      <a:r>
                        <a:rPr lang="zh-CN" altLang="en-US" b="1">
                          <a:solidFill>
                            <a:schemeClr val="tx1"/>
                          </a:solidFill>
                        </a:rPr>
                        <a:t>相邻值中点</a:t>
                      </a:r>
                      <a:endParaRPr lang="zh-CN" altLang="en-US" b="1">
                        <a:solidFill>
                          <a:schemeClr val="tx1"/>
                        </a:solidFill>
                      </a:endParaRPr>
                    </a:p>
                  </a:txBody>
                  <a:tcPr anchor="ctr" anchorCtr="0"/>
                </a:tc>
                <a:tc>
                  <a:txBody>
                    <a:bodyPr/>
                    <a:p>
                      <a:pPr algn="ctr">
                        <a:buNone/>
                      </a:pPr>
                      <a:endParaRPr lang="en-US" altLang="zh-CN" b="1">
                        <a:solidFill>
                          <a:schemeClr val="tx1"/>
                        </a:solidFill>
                        <a:cs typeface="+mn-lt"/>
                      </a:endParaRPr>
                    </a:p>
                  </a:txBody>
                  <a:tcPr anchor="ctr" anchorCtr="0"/>
                </a:tc>
                <a:tc>
                  <a:txBody>
                    <a:bodyPr/>
                    <a:p>
                      <a:pPr algn="ctr">
                        <a:buNone/>
                      </a:pPr>
                      <a:r>
                        <a:rPr lang="en-US" altLang="zh-CN" sz="1800" b="1">
                          <a:solidFill>
                            <a:schemeClr val="tx1"/>
                          </a:solidFill>
                          <a:cs typeface="+mn-lt"/>
                          <a:sym typeface="+mn-ea"/>
                        </a:rPr>
                        <a:t>77.5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87.5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92.5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110</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172.5</a:t>
                      </a:r>
                      <a:endParaRPr lang="en-US" altLang="zh-CN" b="1">
                        <a:solidFill>
                          <a:schemeClr val="tx1"/>
                        </a:solidFill>
                        <a:cs typeface="+mn-lt"/>
                      </a:endParaRPr>
                    </a:p>
                  </a:txBody>
                  <a:tcPr anchor="ctr" anchorCtr="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组合 2"/>
          <p:cNvGrpSpPr/>
          <p:nvPr/>
        </p:nvGrpSpPr>
        <p:grpSpPr>
          <a:xfrm>
            <a:off x="1419225" y="1502728"/>
            <a:ext cx="8553450" cy="4940300"/>
            <a:chOff x="107950" y="1601788"/>
            <a:chExt cx="8853488" cy="5030787"/>
          </a:xfrm>
        </p:grpSpPr>
        <p:grpSp>
          <p:nvGrpSpPr>
            <p:cNvPr id="58372" name="Group 2"/>
            <p:cNvGrpSpPr/>
            <p:nvPr/>
          </p:nvGrpSpPr>
          <p:grpSpPr>
            <a:xfrm>
              <a:off x="2255838" y="2886075"/>
              <a:ext cx="608012" cy="608013"/>
              <a:chOff x="1488" y="1920"/>
              <a:chExt cx="383" cy="383"/>
            </a:xfrm>
          </p:grpSpPr>
          <p:sp>
            <p:nvSpPr>
              <p:cNvPr id="207" name="Oval 3"/>
              <p:cNvSpPr>
                <a:spLocks noChangeArrowheads="1"/>
              </p:cNvSpPr>
              <p:nvPr/>
            </p:nvSpPr>
            <p:spPr bwMode="auto">
              <a:xfrm>
                <a:off x="1606" y="1920"/>
                <a:ext cx="148" cy="101"/>
              </a:xfrm>
              <a:prstGeom prst="ellipse">
                <a:avLst/>
              </a:prstGeom>
              <a:solidFill>
                <a:srgbClr val="666699"/>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08" name="AutoShape 4"/>
              <p:cNvSpPr>
                <a:spLocks noChangeArrowheads="1"/>
              </p:cNvSpPr>
              <p:nvPr/>
            </p:nvSpPr>
            <p:spPr bwMode="auto">
              <a:xfrm>
                <a:off x="1606" y="2020"/>
                <a:ext cx="148" cy="143"/>
              </a:xfrm>
              <a:prstGeom prst="roundRect">
                <a:avLst>
                  <a:gd name="adj" fmla="val 704"/>
                </a:avLst>
              </a:prstGeom>
              <a:solidFill>
                <a:srgbClr val="FF0000"/>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09" name="Line 5"/>
              <p:cNvSpPr>
                <a:spLocks noChangeShapeType="1"/>
              </p:cNvSpPr>
              <p:nvPr/>
            </p:nvSpPr>
            <p:spPr bwMode="auto">
              <a:xfrm flipV="1">
                <a:off x="1488" y="2040"/>
                <a:ext cx="118" cy="84"/>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10" name="Line 6"/>
              <p:cNvSpPr>
                <a:spLocks noChangeShapeType="1"/>
              </p:cNvSpPr>
              <p:nvPr/>
            </p:nvSpPr>
            <p:spPr bwMode="auto">
              <a:xfrm flipH="1" flipV="1">
                <a:off x="1753" y="2040"/>
                <a:ext cx="120" cy="84"/>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11" name="Line 7"/>
              <p:cNvSpPr>
                <a:spLocks noChangeShapeType="1"/>
              </p:cNvSpPr>
              <p:nvPr/>
            </p:nvSpPr>
            <p:spPr bwMode="auto">
              <a:xfrm flipV="1">
                <a:off x="1606" y="2161"/>
                <a:ext cx="59" cy="145"/>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12" name="Line 8"/>
              <p:cNvSpPr>
                <a:spLocks noChangeShapeType="1"/>
              </p:cNvSpPr>
              <p:nvPr/>
            </p:nvSpPr>
            <p:spPr bwMode="auto">
              <a:xfrm flipH="1" flipV="1">
                <a:off x="1724" y="2161"/>
                <a:ext cx="31" cy="145"/>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8373" name="Group 9"/>
            <p:cNvGrpSpPr/>
            <p:nvPr/>
          </p:nvGrpSpPr>
          <p:grpSpPr>
            <a:xfrm>
              <a:off x="7437438" y="2809875"/>
              <a:ext cx="608012" cy="608013"/>
              <a:chOff x="4752" y="1872"/>
              <a:chExt cx="383" cy="383"/>
            </a:xfrm>
          </p:grpSpPr>
          <p:sp>
            <p:nvSpPr>
              <p:cNvPr id="201" name="Oval 10"/>
              <p:cNvSpPr>
                <a:spLocks noChangeArrowheads="1"/>
              </p:cNvSpPr>
              <p:nvPr/>
            </p:nvSpPr>
            <p:spPr bwMode="auto">
              <a:xfrm>
                <a:off x="4870" y="1872"/>
                <a:ext cx="148" cy="101"/>
              </a:xfrm>
              <a:prstGeom prst="ellipse">
                <a:avLst/>
              </a:prstGeom>
              <a:solidFill>
                <a:srgbClr val="FFCC00"/>
              </a:solidFill>
              <a:ln w="9398">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02" name="AutoShape 11"/>
              <p:cNvSpPr>
                <a:spLocks noChangeArrowheads="1"/>
              </p:cNvSpPr>
              <p:nvPr/>
            </p:nvSpPr>
            <p:spPr bwMode="auto">
              <a:xfrm>
                <a:off x="4870" y="1972"/>
                <a:ext cx="148" cy="143"/>
              </a:xfrm>
              <a:prstGeom prst="roundRect">
                <a:avLst>
                  <a:gd name="adj" fmla="val 704"/>
                </a:avLst>
              </a:prstGeom>
              <a:solidFill>
                <a:srgbClr val="0000FF"/>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03" name="Line 12"/>
              <p:cNvSpPr>
                <a:spLocks noChangeShapeType="1"/>
              </p:cNvSpPr>
              <p:nvPr/>
            </p:nvSpPr>
            <p:spPr bwMode="auto">
              <a:xfrm flipV="1">
                <a:off x="4752" y="1992"/>
                <a:ext cx="118"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04" name="Line 13"/>
              <p:cNvSpPr>
                <a:spLocks noChangeShapeType="1"/>
              </p:cNvSpPr>
              <p:nvPr/>
            </p:nvSpPr>
            <p:spPr bwMode="auto">
              <a:xfrm flipH="1" flipV="1">
                <a:off x="5017" y="1992"/>
                <a:ext cx="120"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05" name="Line 14"/>
              <p:cNvSpPr>
                <a:spLocks noChangeShapeType="1"/>
              </p:cNvSpPr>
              <p:nvPr/>
            </p:nvSpPr>
            <p:spPr bwMode="auto">
              <a:xfrm flipV="1">
                <a:off x="4870" y="2113"/>
                <a:ext cx="59"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06" name="Line 15"/>
              <p:cNvSpPr>
                <a:spLocks noChangeShapeType="1"/>
              </p:cNvSpPr>
              <p:nvPr/>
            </p:nvSpPr>
            <p:spPr bwMode="auto">
              <a:xfrm flipH="1" flipV="1">
                <a:off x="4988" y="2113"/>
                <a:ext cx="31"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58374" name="AutoShape 16"/>
            <p:cNvSpPr/>
            <p:nvPr/>
          </p:nvSpPr>
          <p:spPr>
            <a:xfrm>
              <a:off x="2273300" y="2581276"/>
              <a:ext cx="593725"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Yes</a:t>
              </a:r>
              <a:endParaRPr lang="en-GB" altLang="zh-CN" sz="1800" dirty="0">
                <a:solidFill>
                  <a:srgbClr val="FF3300"/>
                </a:solidFill>
                <a:latin typeface="Tahoma" panose="020B0604030504040204" pitchFamily="34" charset="0"/>
                <a:ea typeface="宋体" panose="02010600030101010101" pitchFamily="2" charset="-122"/>
              </a:endParaRPr>
            </a:p>
          </p:txBody>
        </p:sp>
        <p:sp>
          <p:nvSpPr>
            <p:cNvPr id="58375" name="AutoShape 17"/>
            <p:cNvSpPr/>
            <p:nvPr/>
          </p:nvSpPr>
          <p:spPr>
            <a:xfrm>
              <a:off x="7545388" y="2443163"/>
              <a:ext cx="501650"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No</a:t>
              </a:r>
              <a:endParaRPr lang="en-GB" altLang="zh-CN" sz="1800" dirty="0">
                <a:solidFill>
                  <a:srgbClr val="FF3300"/>
                </a:solidFill>
                <a:latin typeface="Tahoma" panose="020B0604030504040204" pitchFamily="34" charset="0"/>
                <a:ea typeface="宋体" panose="02010600030101010101" pitchFamily="2" charset="-122"/>
              </a:endParaRPr>
            </a:p>
          </p:txBody>
        </p:sp>
        <p:sp>
          <p:nvSpPr>
            <p:cNvPr id="58376" name="AutoShape 18"/>
            <p:cNvSpPr/>
            <p:nvPr/>
          </p:nvSpPr>
          <p:spPr>
            <a:xfrm>
              <a:off x="1112838" y="2581276"/>
              <a:ext cx="593725"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Yes</a:t>
              </a:r>
              <a:endParaRPr lang="en-GB" altLang="zh-CN" sz="1800" dirty="0">
                <a:solidFill>
                  <a:srgbClr val="FF3300"/>
                </a:solidFill>
                <a:latin typeface="Tahoma" panose="020B0604030504040204" pitchFamily="34" charset="0"/>
                <a:ea typeface="宋体" panose="02010600030101010101" pitchFamily="2" charset="-122"/>
              </a:endParaRPr>
            </a:p>
          </p:txBody>
        </p:sp>
        <p:sp>
          <p:nvSpPr>
            <p:cNvPr id="58377" name="AutoShape 19"/>
            <p:cNvSpPr/>
            <p:nvPr/>
          </p:nvSpPr>
          <p:spPr>
            <a:xfrm>
              <a:off x="2255838" y="3495676"/>
              <a:ext cx="593725"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Yes</a:t>
              </a:r>
              <a:endParaRPr lang="en-GB" altLang="zh-CN" sz="1800" dirty="0">
                <a:solidFill>
                  <a:srgbClr val="FF3300"/>
                </a:solidFill>
                <a:latin typeface="Tahoma" panose="020B0604030504040204" pitchFamily="34" charset="0"/>
                <a:ea typeface="宋体" panose="02010600030101010101" pitchFamily="2" charset="-122"/>
              </a:endParaRPr>
            </a:p>
          </p:txBody>
        </p:sp>
        <p:grpSp>
          <p:nvGrpSpPr>
            <p:cNvPr id="58378" name="Group 20"/>
            <p:cNvGrpSpPr/>
            <p:nvPr/>
          </p:nvGrpSpPr>
          <p:grpSpPr>
            <a:xfrm>
              <a:off x="2179638" y="3800475"/>
              <a:ext cx="608012" cy="608013"/>
              <a:chOff x="1440" y="2496"/>
              <a:chExt cx="383" cy="383"/>
            </a:xfrm>
          </p:grpSpPr>
          <p:sp>
            <p:nvSpPr>
              <p:cNvPr id="195" name="Oval 21"/>
              <p:cNvSpPr>
                <a:spLocks noChangeArrowheads="1"/>
              </p:cNvSpPr>
              <p:nvPr/>
            </p:nvSpPr>
            <p:spPr bwMode="auto">
              <a:xfrm>
                <a:off x="1558" y="2496"/>
                <a:ext cx="148" cy="101"/>
              </a:xfrm>
              <a:prstGeom prst="ellipse">
                <a:avLst/>
              </a:prstGeom>
              <a:solidFill>
                <a:srgbClr val="666699"/>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96" name="AutoShape 22"/>
              <p:cNvSpPr>
                <a:spLocks noChangeArrowheads="1"/>
              </p:cNvSpPr>
              <p:nvPr/>
            </p:nvSpPr>
            <p:spPr bwMode="auto">
              <a:xfrm>
                <a:off x="1558" y="2597"/>
                <a:ext cx="148" cy="143"/>
              </a:xfrm>
              <a:prstGeom prst="roundRect">
                <a:avLst>
                  <a:gd name="adj" fmla="val 704"/>
                </a:avLst>
              </a:prstGeom>
              <a:solidFill>
                <a:srgbClr val="FF0000"/>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97" name="Line 23"/>
              <p:cNvSpPr>
                <a:spLocks noChangeShapeType="1"/>
              </p:cNvSpPr>
              <p:nvPr/>
            </p:nvSpPr>
            <p:spPr bwMode="auto">
              <a:xfrm flipV="1">
                <a:off x="1440" y="2616"/>
                <a:ext cx="118"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98" name="Line 24"/>
              <p:cNvSpPr>
                <a:spLocks noChangeShapeType="1"/>
              </p:cNvSpPr>
              <p:nvPr/>
            </p:nvSpPr>
            <p:spPr bwMode="auto">
              <a:xfrm flipH="1" flipV="1">
                <a:off x="1705" y="2616"/>
                <a:ext cx="120"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99" name="Line 25"/>
              <p:cNvSpPr>
                <a:spLocks noChangeShapeType="1"/>
              </p:cNvSpPr>
              <p:nvPr/>
            </p:nvSpPr>
            <p:spPr bwMode="auto">
              <a:xfrm flipV="1">
                <a:off x="1558" y="2737"/>
                <a:ext cx="59"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00" name="Line 26"/>
              <p:cNvSpPr>
                <a:spLocks noChangeShapeType="1"/>
              </p:cNvSpPr>
              <p:nvPr/>
            </p:nvSpPr>
            <p:spPr bwMode="auto">
              <a:xfrm flipH="1" flipV="1">
                <a:off x="1676" y="2737"/>
                <a:ext cx="31"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8379" name="Group 27"/>
            <p:cNvGrpSpPr/>
            <p:nvPr/>
          </p:nvGrpSpPr>
          <p:grpSpPr>
            <a:xfrm>
              <a:off x="3241675" y="2906713"/>
              <a:ext cx="608013" cy="608012"/>
              <a:chOff x="2109" y="1933"/>
              <a:chExt cx="383" cy="383"/>
            </a:xfrm>
          </p:grpSpPr>
          <p:sp>
            <p:nvSpPr>
              <p:cNvPr id="189" name="Oval 28"/>
              <p:cNvSpPr>
                <a:spLocks noChangeArrowheads="1"/>
              </p:cNvSpPr>
              <p:nvPr/>
            </p:nvSpPr>
            <p:spPr bwMode="auto">
              <a:xfrm>
                <a:off x="2227" y="1933"/>
                <a:ext cx="148" cy="101"/>
              </a:xfrm>
              <a:prstGeom prst="ellipse">
                <a:avLst/>
              </a:prstGeom>
              <a:solidFill>
                <a:srgbClr val="666699"/>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90" name="AutoShape 29"/>
              <p:cNvSpPr>
                <a:spLocks noChangeArrowheads="1"/>
              </p:cNvSpPr>
              <p:nvPr/>
            </p:nvSpPr>
            <p:spPr bwMode="auto">
              <a:xfrm>
                <a:off x="2227" y="2034"/>
                <a:ext cx="148" cy="143"/>
              </a:xfrm>
              <a:prstGeom prst="roundRect">
                <a:avLst>
                  <a:gd name="adj" fmla="val 704"/>
                </a:avLst>
              </a:prstGeom>
              <a:solidFill>
                <a:srgbClr val="FF0000"/>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91" name="Line 30"/>
              <p:cNvSpPr>
                <a:spLocks noChangeShapeType="1"/>
              </p:cNvSpPr>
              <p:nvPr/>
            </p:nvSpPr>
            <p:spPr bwMode="auto">
              <a:xfrm flipV="1">
                <a:off x="2109" y="2053"/>
                <a:ext cx="118"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92" name="Line 31"/>
              <p:cNvSpPr>
                <a:spLocks noChangeShapeType="1"/>
              </p:cNvSpPr>
              <p:nvPr/>
            </p:nvSpPr>
            <p:spPr bwMode="auto">
              <a:xfrm flipH="1" flipV="1">
                <a:off x="2374" y="2053"/>
                <a:ext cx="120"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93" name="Line 32"/>
              <p:cNvSpPr>
                <a:spLocks noChangeShapeType="1"/>
              </p:cNvSpPr>
              <p:nvPr/>
            </p:nvSpPr>
            <p:spPr bwMode="auto">
              <a:xfrm flipV="1">
                <a:off x="2227" y="2174"/>
                <a:ext cx="59"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94" name="Line 33"/>
              <p:cNvSpPr>
                <a:spLocks noChangeShapeType="1"/>
              </p:cNvSpPr>
              <p:nvPr/>
            </p:nvSpPr>
            <p:spPr bwMode="auto">
              <a:xfrm flipH="1" flipV="1">
                <a:off x="2345" y="2174"/>
                <a:ext cx="31"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58380" name="AutoShape 34"/>
            <p:cNvSpPr/>
            <p:nvPr/>
          </p:nvSpPr>
          <p:spPr>
            <a:xfrm>
              <a:off x="3241675" y="2587626"/>
              <a:ext cx="593725"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Yes</a:t>
              </a:r>
              <a:endParaRPr lang="en-GB" altLang="zh-CN" sz="1800" dirty="0">
                <a:solidFill>
                  <a:srgbClr val="FF3300"/>
                </a:solidFill>
                <a:latin typeface="Tahoma" panose="020B0604030504040204" pitchFamily="34" charset="0"/>
                <a:ea typeface="宋体" panose="02010600030101010101" pitchFamily="2" charset="-122"/>
              </a:endParaRPr>
            </a:p>
          </p:txBody>
        </p:sp>
        <p:sp>
          <p:nvSpPr>
            <p:cNvPr id="58381" name="AutoShape 35"/>
            <p:cNvSpPr/>
            <p:nvPr/>
          </p:nvSpPr>
          <p:spPr>
            <a:xfrm>
              <a:off x="3313113" y="3490913"/>
              <a:ext cx="501650"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No</a:t>
              </a:r>
              <a:endParaRPr lang="en-GB" altLang="zh-CN" sz="1800" dirty="0">
                <a:solidFill>
                  <a:srgbClr val="FF3300"/>
                </a:solidFill>
                <a:latin typeface="Tahoma" panose="020B0604030504040204" pitchFamily="34" charset="0"/>
                <a:ea typeface="宋体" panose="02010600030101010101" pitchFamily="2" charset="-122"/>
              </a:endParaRPr>
            </a:p>
          </p:txBody>
        </p:sp>
        <p:grpSp>
          <p:nvGrpSpPr>
            <p:cNvPr id="58382" name="Group 36"/>
            <p:cNvGrpSpPr/>
            <p:nvPr/>
          </p:nvGrpSpPr>
          <p:grpSpPr>
            <a:xfrm>
              <a:off x="6446838" y="3876675"/>
              <a:ext cx="608012" cy="608013"/>
              <a:chOff x="4128" y="2544"/>
              <a:chExt cx="383" cy="383"/>
            </a:xfrm>
          </p:grpSpPr>
          <p:sp>
            <p:nvSpPr>
              <p:cNvPr id="183" name="Oval 37"/>
              <p:cNvSpPr>
                <a:spLocks noChangeArrowheads="1"/>
              </p:cNvSpPr>
              <p:nvPr/>
            </p:nvSpPr>
            <p:spPr bwMode="auto">
              <a:xfrm>
                <a:off x="4246" y="2544"/>
                <a:ext cx="148" cy="101"/>
              </a:xfrm>
              <a:prstGeom prst="ellipse">
                <a:avLst/>
              </a:prstGeom>
              <a:solidFill>
                <a:srgbClr val="FFCC00"/>
              </a:solidFill>
              <a:ln w="9398">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84" name="AutoShape 38"/>
              <p:cNvSpPr>
                <a:spLocks noChangeArrowheads="1"/>
              </p:cNvSpPr>
              <p:nvPr/>
            </p:nvSpPr>
            <p:spPr bwMode="auto">
              <a:xfrm>
                <a:off x="4246" y="2645"/>
                <a:ext cx="148" cy="143"/>
              </a:xfrm>
              <a:prstGeom prst="roundRect">
                <a:avLst>
                  <a:gd name="adj" fmla="val 704"/>
                </a:avLst>
              </a:prstGeom>
              <a:solidFill>
                <a:srgbClr val="0000FF"/>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85" name="Line 39"/>
              <p:cNvSpPr>
                <a:spLocks noChangeShapeType="1"/>
              </p:cNvSpPr>
              <p:nvPr/>
            </p:nvSpPr>
            <p:spPr bwMode="auto">
              <a:xfrm flipV="1">
                <a:off x="4128" y="2664"/>
                <a:ext cx="118"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86" name="Line 40"/>
              <p:cNvSpPr>
                <a:spLocks noChangeShapeType="1"/>
              </p:cNvSpPr>
              <p:nvPr/>
            </p:nvSpPr>
            <p:spPr bwMode="auto">
              <a:xfrm flipH="1" flipV="1">
                <a:off x="4393" y="2664"/>
                <a:ext cx="120"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87" name="Line 41"/>
              <p:cNvSpPr>
                <a:spLocks noChangeShapeType="1"/>
              </p:cNvSpPr>
              <p:nvPr/>
            </p:nvSpPr>
            <p:spPr bwMode="auto">
              <a:xfrm flipV="1">
                <a:off x="4246" y="2785"/>
                <a:ext cx="59"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88" name="Line 42"/>
              <p:cNvSpPr>
                <a:spLocks noChangeShapeType="1"/>
              </p:cNvSpPr>
              <p:nvPr/>
            </p:nvSpPr>
            <p:spPr bwMode="auto">
              <a:xfrm flipH="1" flipV="1">
                <a:off x="4364" y="2785"/>
                <a:ext cx="31"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58383" name="AutoShape 43"/>
            <p:cNvSpPr/>
            <p:nvPr/>
          </p:nvSpPr>
          <p:spPr>
            <a:xfrm>
              <a:off x="6675438" y="3495676"/>
              <a:ext cx="501650"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No</a:t>
              </a:r>
              <a:endParaRPr lang="en-GB" altLang="zh-CN" sz="1800" dirty="0">
                <a:solidFill>
                  <a:srgbClr val="FF3300"/>
                </a:solidFill>
                <a:latin typeface="Tahoma" panose="020B0604030504040204" pitchFamily="34" charset="0"/>
                <a:ea typeface="宋体" panose="02010600030101010101" pitchFamily="2" charset="-122"/>
              </a:endParaRPr>
            </a:p>
          </p:txBody>
        </p:sp>
        <p:grpSp>
          <p:nvGrpSpPr>
            <p:cNvPr id="58384" name="Group 44"/>
            <p:cNvGrpSpPr/>
            <p:nvPr/>
          </p:nvGrpSpPr>
          <p:grpSpPr>
            <a:xfrm>
              <a:off x="5456238" y="3800475"/>
              <a:ext cx="608012" cy="608013"/>
              <a:chOff x="3504" y="2496"/>
              <a:chExt cx="383" cy="383"/>
            </a:xfrm>
          </p:grpSpPr>
          <p:sp>
            <p:nvSpPr>
              <p:cNvPr id="177" name="Oval 45"/>
              <p:cNvSpPr>
                <a:spLocks noChangeArrowheads="1"/>
              </p:cNvSpPr>
              <p:nvPr/>
            </p:nvSpPr>
            <p:spPr bwMode="auto">
              <a:xfrm>
                <a:off x="3622" y="2496"/>
                <a:ext cx="148" cy="101"/>
              </a:xfrm>
              <a:prstGeom prst="ellipse">
                <a:avLst/>
              </a:prstGeom>
              <a:solidFill>
                <a:srgbClr val="008000"/>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8" name="AutoShape 46"/>
              <p:cNvSpPr>
                <a:spLocks noChangeArrowheads="1"/>
              </p:cNvSpPr>
              <p:nvPr/>
            </p:nvSpPr>
            <p:spPr bwMode="auto">
              <a:xfrm>
                <a:off x="3622" y="2597"/>
                <a:ext cx="148" cy="143"/>
              </a:xfrm>
              <a:prstGeom prst="roundRect">
                <a:avLst>
                  <a:gd name="adj" fmla="val 704"/>
                </a:avLst>
              </a:prstGeom>
              <a:solidFill>
                <a:srgbClr val="0000FF"/>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9" name="Line 47"/>
              <p:cNvSpPr>
                <a:spLocks noChangeShapeType="1"/>
              </p:cNvSpPr>
              <p:nvPr/>
            </p:nvSpPr>
            <p:spPr bwMode="auto">
              <a:xfrm flipV="1">
                <a:off x="3504" y="2616"/>
                <a:ext cx="118"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80" name="Line 48"/>
              <p:cNvSpPr>
                <a:spLocks noChangeShapeType="1"/>
              </p:cNvSpPr>
              <p:nvPr/>
            </p:nvSpPr>
            <p:spPr bwMode="auto">
              <a:xfrm flipH="1" flipV="1">
                <a:off x="3769" y="2616"/>
                <a:ext cx="120"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81" name="Line 49"/>
              <p:cNvSpPr>
                <a:spLocks noChangeShapeType="1"/>
              </p:cNvSpPr>
              <p:nvPr/>
            </p:nvSpPr>
            <p:spPr bwMode="auto">
              <a:xfrm flipV="1">
                <a:off x="3622" y="2737"/>
                <a:ext cx="59"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82" name="Line 50"/>
              <p:cNvSpPr>
                <a:spLocks noChangeShapeType="1"/>
              </p:cNvSpPr>
              <p:nvPr/>
            </p:nvSpPr>
            <p:spPr bwMode="auto">
              <a:xfrm flipH="1" flipV="1">
                <a:off x="3740" y="2737"/>
                <a:ext cx="31"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58385" name="AutoShape 51"/>
            <p:cNvSpPr/>
            <p:nvPr/>
          </p:nvSpPr>
          <p:spPr>
            <a:xfrm>
              <a:off x="5473700" y="3433763"/>
              <a:ext cx="593725"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Yes</a:t>
              </a:r>
              <a:endParaRPr lang="en-GB" altLang="zh-CN" sz="1800" dirty="0">
                <a:solidFill>
                  <a:srgbClr val="FF3300"/>
                </a:solidFill>
                <a:latin typeface="Tahoma" panose="020B0604030504040204" pitchFamily="34" charset="0"/>
                <a:ea typeface="宋体" panose="02010600030101010101" pitchFamily="2" charset="-122"/>
              </a:endParaRPr>
            </a:p>
          </p:txBody>
        </p:sp>
        <p:grpSp>
          <p:nvGrpSpPr>
            <p:cNvPr id="58386" name="Group 52"/>
            <p:cNvGrpSpPr/>
            <p:nvPr/>
          </p:nvGrpSpPr>
          <p:grpSpPr>
            <a:xfrm>
              <a:off x="6446838" y="2809875"/>
              <a:ext cx="608012" cy="608013"/>
              <a:chOff x="4128" y="1872"/>
              <a:chExt cx="383" cy="383"/>
            </a:xfrm>
          </p:grpSpPr>
          <p:sp>
            <p:nvSpPr>
              <p:cNvPr id="171" name="Oval 53"/>
              <p:cNvSpPr>
                <a:spLocks noChangeArrowheads="1"/>
              </p:cNvSpPr>
              <p:nvPr/>
            </p:nvSpPr>
            <p:spPr bwMode="auto">
              <a:xfrm>
                <a:off x="4246" y="1872"/>
                <a:ext cx="148" cy="101"/>
              </a:xfrm>
              <a:prstGeom prst="ellipse">
                <a:avLst/>
              </a:prstGeom>
              <a:solidFill>
                <a:srgbClr val="FFCC00"/>
              </a:solidFill>
              <a:ln w="9398">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2" name="AutoShape 54"/>
              <p:cNvSpPr>
                <a:spLocks noChangeArrowheads="1"/>
              </p:cNvSpPr>
              <p:nvPr/>
            </p:nvSpPr>
            <p:spPr bwMode="auto">
              <a:xfrm>
                <a:off x="4246" y="1972"/>
                <a:ext cx="148" cy="143"/>
              </a:xfrm>
              <a:prstGeom prst="roundRect">
                <a:avLst>
                  <a:gd name="adj" fmla="val 704"/>
                </a:avLst>
              </a:prstGeom>
              <a:solidFill>
                <a:srgbClr val="0000FF"/>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3" name="Line 55"/>
              <p:cNvSpPr>
                <a:spLocks noChangeShapeType="1"/>
              </p:cNvSpPr>
              <p:nvPr/>
            </p:nvSpPr>
            <p:spPr bwMode="auto">
              <a:xfrm flipV="1">
                <a:off x="4128" y="1992"/>
                <a:ext cx="118"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74" name="Line 56"/>
              <p:cNvSpPr>
                <a:spLocks noChangeShapeType="1"/>
              </p:cNvSpPr>
              <p:nvPr/>
            </p:nvSpPr>
            <p:spPr bwMode="auto">
              <a:xfrm flipH="1" flipV="1">
                <a:off x="4393" y="1992"/>
                <a:ext cx="120"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75" name="Line 57"/>
              <p:cNvSpPr>
                <a:spLocks noChangeShapeType="1"/>
              </p:cNvSpPr>
              <p:nvPr/>
            </p:nvSpPr>
            <p:spPr bwMode="auto">
              <a:xfrm flipV="1">
                <a:off x="4246" y="2113"/>
                <a:ext cx="59"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76" name="Line 58"/>
              <p:cNvSpPr>
                <a:spLocks noChangeShapeType="1"/>
              </p:cNvSpPr>
              <p:nvPr/>
            </p:nvSpPr>
            <p:spPr bwMode="auto">
              <a:xfrm flipH="1" flipV="1">
                <a:off x="4364" y="2113"/>
                <a:ext cx="31"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58387" name="AutoShape 59"/>
            <p:cNvSpPr/>
            <p:nvPr/>
          </p:nvSpPr>
          <p:spPr>
            <a:xfrm>
              <a:off x="6675438" y="2428876"/>
              <a:ext cx="501650"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No</a:t>
              </a:r>
              <a:endParaRPr lang="en-GB" altLang="zh-CN" sz="1800" dirty="0">
                <a:solidFill>
                  <a:srgbClr val="FF3300"/>
                </a:solidFill>
                <a:latin typeface="Tahoma" panose="020B0604030504040204" pitchFamily="34" charset="0"/>
                <a:ea typeface="宋体" panose="02010600030101010101" pitchFamily="2" charset="-122"/>
              </a:endParaRPr>
            </a:p>
          </p:txBody>
        </p:sp>
        <p:grpSp>
          <p:nvGrpSpPr>
            <p:cNvPr id="58388" name="Group 60"/>
            <p:cNvGrpSpPr/>
            <p:nvPr/>
          </p:nvGrpSpPr>
          <p:grpSpPr>
            <a:xfrm>
              <a:off x="5380038" y="2809875"/>
              <a:ext cx="608012" cy="608013"/>
              <a:chOff x="3456" y="1872"/>
              <a:chExt cx="383" cy="383"/>
            </a:xfrm>
          </p:grpSpPr>
          <p:sp>
            <p:nvSpPr>
              <p:cNvPr id="165" name="Oval 61"/>
              <p:cNvSpPr>
                <a:spLocks noChangeArrowheads="1"/>
              </p:cNvSpPr>
              <p:nvPr/>
            </p:nvSpPr>
            <p:spPr bwMode="auto">
              <a:xfrm>
                <a:off x="3574" y="1872"/>
                <a:ext cx="148" cy="101"/>
              </a:xfrm>
              <a:prstGeom prst="ellipse">
                <a:avLst/>
              </a:prstGeom>
              <a:solidFill>
                <a:srgbClr val="008000"/>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66" name="AutoShape 62"/>
              <p:cNvSpPr>
                <a:spLocks noChangeArrowheads="1"/>
              </p:cNvSpPr>
              <p:nvPr/>
            </p:nvSpPr>
            <p:spPr bwMode="auto">
              <a:xfrm>
                <a:off x="3574" y="1972"/>
                <a:ext cx="148" cy="143"/>
              </a:xfrm>
              <a:prstGeom prst="roundRect">
                <a:avLst>
                  <a:gd name="adj" fmla="val 704"/>
                </a:avLst>
              </a:prstGeom>
              <a:solidFill>
                <a:srgbClr val="0000FF"/>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67" name="Line 63"/>
              <p:cNvSpPr>
                <a:spLocks noChangeShapeType="1"/>
              </p:cNvSpPr>
              <p:nvPr/>
            </p:nvSpPr>
            <p:spPr bwMode="auto">
              <a:xfrm flipV="1">
                <a:off x="3456" y="1992"/>
                <a:ext cx="118"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68" name="Line 64"/>
              <p:cNvSpPr>
                <a:spLocks noChangeShapeType="1"/>
              </p:cNvSpPr>
              <p:nvPr/>
            </p:nvSpPr>
            <p:spPr bwMode="auto">
              <a:xfrm flipH="1" flipV="1">
                <a:off x="3721" y="1992"/>
                <a:ext cx="120"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69" name="Line 65"/>
              <p:cNvSpPr>
                <a:spLocks noChangeShapeType="1"/>
              </p:cNvSpPr>
              <p:nvPr/>
            </p:nvSpPr>
            <p:spPr bwMode="auto">
              <a:xfrm flipV="1">
                <a:off x="3574" y="2113"/>
                <a:ext cx="59"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70" name="Line 66"/>
              <p:cNvSpPr>
                <a:spLocks noChangeShapeType="1"/>
              </p:cNvSpPr>
              <p:nvPr/>
            </p:nvSpPr>
            <p:spPr bwMode="auto">
              <a:xfrm flipH="1" flipV="1">
                <a:off x="3692" y="2113"/>
                <a:ext cx="31"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58389" name="AutoShape 67"/>
            <p:cNvSpPr/>
            <p:nvPr/>
          </p:nvSpPr>
          <p:spPr>
            <a:xfrm>
              <a:off x="5456238" y="2505076"/>
              <a:ext cx="593725"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Yes</a:t>
              </a:r>
              <a:endParaRPr lang="en-GB" altLang="zh-CN" sz="1800" dirty="0">
                <a:solidFill>
                  <a:srgbClr val="FF3300"/>
                </a:solidFill>
                <a:latin typeface="Tahoma" panose="020B0604030504040204" pitchFamily="34" charset="0"/>
                <a:ea typeface="宋体" panose="02010600030101010101" pitchFamily="2" charset="-122"/>
              </a:endParaRPr>
            </a:p>
          </p:txBody>
        </p:sp>
        <p:sp>
          <p:nvSpPr>
            <p:cNvPr id="58390" name="AutoShape 75"/>
            <p:cNvSpPr/>
            <p:nvPr/>
          </p:nvSpPr>
          <p:spPr>
            <a:xfrm>
              <a:off x="7561263" y="3482976"/>
              <a:ext cx="501650"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No</a:t>
              </a:r>
              <a:endParaRPr lang="en-GB" altLang="zh-CN" sz="1800" dirty="0">
                <a:solidFill>
                  <a:srgbClr val="FF3300"/>
                </a:solidFill>
                <a:latin typeface="Tahoma" panose="020B0604030504040204" pitchFamily="34" charset="0"/>
                <a:ea typeface="宋体" panose="02010600030101010101" pitchFamily="2" charset="-122"/>
              </a:endParaRPr>
            </a:p>
          </p:txBody>
        </p:sp>
        <p:sp>
          <p:nvSpPr>
            <p:cNvPr id="58391" name="AutoShape 76"/>
            <p:cNvSpPr/>
            <p:nvPr/>
          </p:nvSpPr>
          <p:spPr>
            <a:xfrm>
              <a:off x="1054100" y="3509963"/>
              <a:ext cx="593725"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Yes</a:t>
              </a:r>
              <a:endParaRPr lang="en-GB" altLang="zh-CN" sz="1800" dirty="0">
                <a:solidFill>
                  <a:srgbClr val="FF3300"/>
                </a:solidFill>
                <a:latin typeface="Tahoma" panose="020B0604030504040204" pitchFamily="34" charset="0"/>
                <a:ea typeface="宋体" panose="02010600030101010101" pitchFamily="2" charset="-122"/>
              </a:endParaRPr>
            </a:p>
          </p:txBody>
        </p:sp>
        <p:sp>
          <p:nvSpPr>
            <p:cNvPr id="24" name="AutoShape 81"/>
            <p:cNvSpPr>
              <a:spLocks noChangeArrowheads="1"/>
            </p:cNvSpPr>
            <p:nvPr/>
          </p:nvSpPr>
          <p:spPr bwMode="auto">
            <a:xfrm>
              <a:off x="273912" y="2023714"/>
              <a:ext cx="8459123" cy="533470"/>
            </a:xfrm>
            <a:prstGeom prst="roundRect">
              <a:avLst>
                <a:gd name="adj" fmla="val 296"/>
              </a:avLst>
            </a:prstGeom>
            <a:noFill/>
            <a:ln>
              <a:noFill/>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5" name="AutoShape 83"/>
            <p:cNvSpPr>
              <a:spLocks noChangeArrowheads="1"/>
            </p:cNvSpPr>
            <p:nvPr/>
          </p:nvSpPr>
          <p:spPr bwMode="auto">
            <a:xfrm>
              <a:off x="3082117" y="2199921"/>
              <a:ext cx="644129" cy="371813"/>
            </a:xfrm>
            <a:prstGeom prst="roundRect">
              <a:avLst>
                <a:gd name="adj" fmla="val 431"/>
              </a:avLst>
            </a:prstGeom>
            <a:noFill/>
            <a:ln w="9525">
              <a:noFill/>
              <a:round/>
            </a:ln>
          </p:spPr>
          <p:txBody>
            <a:bodyPr wrap="none" lIns="89980" tIns="46789" rIns="89980" bIns="46789">
              <a:spAutoFit/>
            </a:bodyPr>
            <a:lstStyle/>
            <a:p>
              <a:pPr marL="0" marR="0" lvl="0" indent="0" algn="l" defTabSz="914400" rtl="0" eaLnBrk="1" fontAlgn="auto" latinLnBrk="0" hangingPunct="1">
                <a:lnSpc>
                  <a:spcPct val="100000"/>
                </a:lnSpc>
                <a:spcBef>
                  <a:spcPts val="0"/>
                </a:spcBef>
                <a:spcAft>
                  <a:spcPts val="0"/>
                </a:spcAft>
                <a:buClr>
                  <a:srgbClr val="FF0066"/>
                </a:buClr>
                <a:buSzPct val="100000"/>
                <a:buFontTx/>
                <a:buNone/>
                <a:tabLst>
                  <a:tab pos="0" algn="l"/>
                  <a:tab pos="913765" algn="l"/>
                  <a:tab pos="1828165" algn="l"/>
                  <a:tab pos="2741930" algn="l"/>
                  <a:tab pos="3656330" algn="l"/>
                  <a:tab pos="4570095" algn="l"/>
                  <a:tab pos="5484495" algn="l"/>
                  <a:tab pos="6398895" algn="l"/>
                  <a:tab pos="7313295" algn="l"/>
                  <a:tab pos="8227695" algn="l"/>
                  <a:tab pos="9141460" algn="l"/>
                  <a:tab pos="10055860" algn="l"/>
                </a:tabLst>
                <a:defRPr/>
              </a:pPr>
              <a:r>
                <a:rPr kumimoji="0" lang="zh-CN" altLang="en-US" sz="2400" b="0" i="0" u="none" strike="noStrike" kern="0" cap="none" spc="0" normalizeH="0" baseline="0" noProof="0" dirty="0">
                  <a:ln>
                    <a:noFill/>
                  </a:ln>
                  <a:solidFill>
                    <a:srgbClr val="FF33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Arial" panose="020B0604020202020204" pitchFamily="34" charset="0"/>
                </a:rPr>
                <a:t>红色</a:t>
              </a:r>
              <a:endParaRPr kumimoji="0" lang="en-GB" altLang="zh-CN" sz="2400" b="0" i="0" u="none" strike="noStrike" kern="0" cap="none" spc="0" normalizeH="0" baseline="0" noProof="0" dirty="0">
                <a:ln>
                  <a:noFill/>
                </a:ln>
                <a:solidFill>
                  <a:srgbClr val="FF33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6" name="AutoShape 84"/>
            <p:cNvSpPr>
              <a:spLocks noChangeArrowheads="1"/>
            </p:cNvSpPr>
            <p:nvPr/>
          </p:nvSpPr>
          <p:spPr bwMode="auto">
            <a:xfrm>
              <a:off x="5591263" y="2186989"/>
              <a:ext cx="642485" cy="371813"/>
            </a:xfrm>
            <a:prstGeom prst="roundRect">
              <a:avLst>
                <a:gd name="adj" fmla="val 431"/>
              </a:avLst>
            </a:prstGeom>
            <a:noFill/>
            <a:ln w="9525">
              <a:noFill/>
              <a:round/>
            </a:ln>
          </p:spPr>
          <p:txBody>
            <a:bodyPr wrap="none" lIns="89980" tIns="46789" rIns="89980" bIns="46789">
              <a:spAutoFit/>
            </a:bodyPr>
            <a:lstStyle/>
            <a:p>
              <a:pPr marL="0" marR="0" lvl="0" indent="0" algn="l" defTabSz="914400" rtl="0" eaLnBrk="1" fontAlgn="auto" latinLnBrk="0" hangingPunct="1">
                <a:lnSpc>
                  <a:spcPct val="100000"/>
                </a:lnSpc>
                <a:spcBef>
                  <a:spcPts val="0"/>
                </a:spcBef>
                <a:spcAft>
                  <a:spcPts val="0"/>
                </a:spcAft>
                <a:buClr>
                  <a:srgbClr val="000000"/>
                </a:buClr>
                <a:buSzPct val="100000"/>
                <a:buFontTx/>
                <a:buNone/>
                <a:tabLst>
                  <a:tab pos="0" algn="l"/>
                  <a:tab pos="913765" algn="l"/>
                  <a:tab pos="1828165" algn="l"/>
                  <a:tab pos="2741930" algn="l"/>
                  <a:tab pos="3656330" algn="l"/>
                  <a:tab pos="4570095" algn="l"/>
                  <a:tab pos="5484495" algn="l"/>
                  <a:tab pos="6398895" algn="l"/>
                  <a:tab pos="7313295" algn="l"/>
                  <a:tab pos="8227695" algn="l"/>
                  <a:tab pos="9141460" algn="l"/>
                  <a:tab pos="10055860" algn="l"/>
                </a:tabLst>
                <a:defRPr/>
              </a:pPr>
              <a:r>
                <a:rPr kumimoji="0" lang="zh-CN" altLang="en-US" sz="2400" b="0" i="0" u="none" strike="noStrike" kern="0" cap="none" spc="0" normalizeH="0" baseline="0" noProof="0" dirty="0">
                  <a:ln>
                    <a:noFill/>
                  </a:ln>
                  <a:solidFill>
                    <a:srgbClr val="0000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Arial" panose="020B0604020202020204" pitchFamily="34" charset="0"/>
                </a:rPr>
                <a:t>蓝色</a:t>
              </a:r>
              <a:endParaRPr kumimoji="0" lang="zh-CN" altLang="en-US" sz="2400" b="0" i="0" u="none" strike="noStrike" kern="0" cap="none" spc="0" normalizeH="0" baseline="0" noProof="0" dirty="0">
                <a:ln>
                  <a:noFill/>
                </a:ln>
                <a:solidFill>
                  <a:srgbClr val="0000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58395" name="AutoShape 85"/>
            <p:cNvSpPr/>
            <p:nvPr/>
          </p:nvSpPr>
          <p:spPr>
            <a:xfrm>
              <a:off x="4357688" y="1601788"/>
              <a:ext cx="642937"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dirty="0">
                  <a:solidFill>
                    <a:srgbClr val="FF3300"/>
                  </a:solidFill>
                  <a:latin typeface="微软雅黑" panose="020B0503020204020204" pitchFamily="34" charset="-122"/>
                  <a:ea typeface="微软雅黑" panose="020B0503020204020204" pitchFamily="34" charset="-122"/>
                </a:rPr>
                <a:t>躯干</a:t>
              </a:r>
              <a:endParaRPr lang="en-GB" altLang="zh-CN" sz="1800" dirty="0">
                <a:solidFill>
                  <a:srgbClr val="FF3300"/>
                </a:solidFill>
                <a:latin typeface="微软雅黑" panose="020B0503020204020204" pitchFamily="34" charset="-122"/>
                <a:ea typeface="微软雅黑" panose="020B0503020204020204" pitchFamily="34" charset="-122"/>
              </a:endParaRPr>
            </a:p>
          </p:txBody>
        </p:sp>
        <p:sp>
          <p:nvSpPr>
            <p:cNvPr id="28" name="Line 86"/>
            <p:cNvSpPr>
              <a:spLocks noChangeShapeType="1"/>
            </p:cNvSpPr>
            <p:nvPr/>
          </p:nvSpPr>
          <p:spPr bwMode="auto">
            <a:xfrm flipH="1">
              <a:off x="3586576" y="1959051"/>
              <a:ext cx="535679" cy="227938"/>
            </a:xfrm>
            <a:prstGeom prst="line">
              <a:avLst/>
            </a:prstGeom>
            <a:noFill/>
            <a:ln w="57240">
              <a:solidFill>
                <a:srgbClr val="000000"/>
              </a:solidFill>
              <a:round/>
              <a:tailEnd type="triangle" w="med" len="med"/>
            </a:ln>
          </p:spPr>
          <p:txBody>
            <a:bodyPr lIns="91419" tIns="45710" rIns="91419" bIns="4571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9" name="Line 87"/>
            <p:cNvSpPr>
              <a:spLocks noChangeShapeType="1"/>
            </p:cNvSpPr>
            <p:nvPr/>
          </p:nvSpPr>
          <p:spPr bwMode="auto">
            <a:xfrm>
              <a:off x="5162391" y="1907321"/>
              <a:ext cx="456806" cy="227938"/>
            </a:xfrm>
            <a:prstGeom prst="line">
              <a:avLst/>
            </a:prstGeom>
            <a:noFill/>
            <a:ln w="57240">
              <a:solidFill>
                <a:srgbClr val="000000"/>
              </a:solidFill>
              <a:round/>
              <a:tailEnd type="triangle" w="med" len="med"/>
            </a:ln>
          </p:spPr>
          <p:txBody>
            <a:bodyPr lIns="91419" tIns="45710" rIns="91419" bIns="4571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0" name="Line 88"/>
            <p:cNvSpPr>
              <a:spLocks noChangeShapeType="1"/>
            </p:cNvSpPr>
            <p:nvPr/>
          </p:nvSpPr>
          <p:spPr bwMode="auto">
            <a:xfrm flipH="1">
              <a:off x="5226476" y="5019231"/>
              <a:ext cx="841311" cy="305533"/>
            </a:xfrm>
            <a:prstGeom prst="line">
              <a:avLst/>
            </a:prstGeom>
            <a:noFill/>
            <a:ln w="57240">
              <a:solidFill>
                <a:srgbClr val="000000"/>
              </a:solidFill>
              <a:round/>
              <a:tailEnd type="triangle" w="med" len="med"/>
            </a:ln>
          </p:spPr>
          <p:txBody>
            <a:bodyPr lIns="91419" tIns="45710" rIns="91419" bIns="4571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8399" name="AutoShape 89"/>
            <p:cNvSpPr/>
            <p:nvPr/>
          </p:nvSpPr>
          <p:spPr>
            <a:xfrm>
              <a:off x="4841875" y="5324475"/>
              <a:ext cx="642938"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dirty="0">
                  <a:solidFill>
                    <a:srgbClr val="00B050"/>
                  </a:solidFill>
                  <a:latin typeface="微软雅黑" panose="020B0503020204020204" pitchFamily="34" charset="-122"/>
                  <a:ea typeface="微软雅黑" panose="020B0503020204020204" pitchFamily="34" charset="-122"/>
                </a:rPr>
                <a:t>绿色</a:t>
              </a:r>
              <a:endParaRPr lang="zh-CN" altLang="en-US" sz="1800" dirty="0">
                <a:solidFill>
                  <a:srgbClr val="00B050"/>
                </a:solidFill>
                <a:latin typeface="微软雅黑" panose="020B0503020204020204" pitchFamily="34" charset="-122"/>
                <a:ea typeface="微软雅黑" panose="020B0503020204020204" pitchFamily="34" charset="-122"/>
              </a:endParaRPr>
            </a:p>
          </p:txBody>
        </p:sp>
        <p:grpSp>
          <p:nvGrpSpPr>
            <p:cNvPr id="58400" name="Group 90"/>
            <p:cNvGrpSpPr/>
            <p:nvPr/>
          </p:nvGrpSpPr>
          <p:grpSpPr>
            <a:xfrm>
              <a:off x="5151438" y="5972175"/>
              <a:ext cx="608012" cy="608013"/>
              <a:chOff x="3312" y="3840"/>
              <a:chExt cx="383" cy="383"/>
            </a:xfrm>
          </p:grpSpPr>
          <p:sp>
            <p:nvSpPr>
              <p:cNvPr id="159" name="Oval 91"/>
              <p:cNvSpPr>
                <a:spLocks noChangeArrowheads="1"/>
              </p:cNvSpPr>
              <p:nvPr/>
            </p:nvSpPr>
            <p:spPr bwMode="auto">
              <a:xfrm>
                <a:off x="3430" y="3840"/>
                <a:ext cx="148" cy="101"/>
              </a:xfrm>
              <a:prstGeom prst="ellipse">
                <a:avLst/>
              </a:prstGeom>
              <a:solidFill>
                <a:srgbClr val="008000"/>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60" name="AutoShape 92"/>
              <p:cNvSpPr>
                <a:spLocks noChangeArrowheads="1"/>
              </p:cNvSpPr>
              <p:nvPr/>
            </p:nvSpPr>
            <p:spPr bwMode="auto">
              <a:xfrm>
                <a:off x="3430" y="3940"/>
                <a:ext cx="148" cy="143"/>
              </a:xfrm>
              <a:prstGeom prst="roundRect">
                <a:avLst>
                  <a:gd name="adj" fmla="val 704"/>
                </a:avLst>
              </a:prstGeom>
              <a:solidFill>
                <a:srgbClr val="0000FF"/>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61" name="Line 93"/>
              <p:cNvSpPr>
                <a:spLocks noChangeShapeType="1"/>
              </p:cNvSpPr>
              <p:nvPr/>
            </p:nvSpPr>
            <p:spPr bwMode="auto">
              <a:xfrm flipV="1">
                <a:off x="3312" y="3960"/>
                <a:ext cx="118" cy="84"/>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62" name="Line 94"/>
              <p:cNvSpPr>
                <a:spLocks noChangeShapeType="1"/>
              </p:cNvSpPr>
              <p:nvPr/>
            </p:nvSpPr>
            <p:spPr bwMode="auto">
              <a:xfrm flipH="1" flipV="1">
                <a:off x="3577" y="3960"/>
                <a:ext cx="120" cy="84"/>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63" name="Line 95"/>
              <p:cNvSpPr>
                <a:spLocks noChangeShapeType="1"/>
              </p:cNvSpPr>
              <p:nvPr/>
            </p:nvSpPr>
            <p:spPr bwMode="auto">
              <a:xfrm flipV="1">
                <a:off x="3430" y="4081"/>
                <a:ext cx="59" cy="145"/>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64" name="Line 96"/>
              <p:cNvSpPr>
                <a:spLocks noChangeShapeType="1"/>
              </p:cNvSpPr>
              <p:nvPr/>
            </p:nvSpPr>
            <p:spPr bwMode="auto">
              <a:xfrm flipH="1" flipV="1">
                <a:off x="3548" y="4081"/>
                <a:ext cx="31" cy="145"/>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58401" name="AutoShape 97"/>
            <p:cNvSpPr/>
            <p:nvPr/>
          </p:nvSpPr>
          <p:spPr>
            <a:xfrm>
              <a:off x="5113338" y="5637212"/>
              <a:ext cx="593725"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Yes</a:t>
              </a:r>
              <a:endParaRPr lang="en-GB" altLang="zh-CN" sz="1800" dirty="0">
                <a:solidFill>
                  <a:srgbClr val="FF3300"/>
                </a:solidFill>
                <a:latin typeface="Tahoma" panose="020B0604030504040204" pitchFamily="34" charset="0"/>
                <a:ea typeface="宋体" panose="02010600030101010101" pitchFamily="2" charset="-122"/>
              </a:endParaRPr>
            </a:p>
          </p:txBody>
        </p:sp>
        <p:grpSp>
          <p:nvGrpSpPr>
            <p:cNvPr id="58402" name="Group 98"/>
            <p:cNvGrpSpPr/>
            <p:nvPr/>
          </p:nvGrpSpPr>
          <p:grpSpPr>
            <a:xfrm>
              <a:off x="4465638" y="5972175"/>
              <a:ext cx="608012" cy="608013"/>
              <a:chOff x="2880" y="3840"/>
              <a:chExt cx="383" cy="383"/>
            </a:xfrm>
          </p:grpSpPr>
          <p:sp>
            <p:nvSpPr>
              <p:cNvPr id="153" name="Oval 99"/>
              <p:cNvSpPr>
                <a:spLocks noChangeArrowheads="1"/>
              </p:cNvSpPr>
              <p:nvPr/>
            </p:nvSpPr>
            <p:spPr bwMode="auto">
              <a:xfrm>
                <a:off x="2998" y="3840"/>
                <a:ext cx="148" cy="101"/>
              </a:xfrm>
              <a:prstGeom prst="ellipse">
                <a:avLst/>
              </a:prstGeom>
              <a:solidFill>
                <a:srgbClr val="008000"/>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54" name="AutoShape 100"/>
              <p:cNvSpPr>
                <a:spLocks noChangeArrowheads="1"/>
              </p:cNvSpPr>
              <p:nvPr/>
            </p:nvSpPr>
            <p:spPr bwMode="auto">
              <a:xfrm>
                <a:off x="2998" y="3940"/>
                <a:ext cx="148" cy="143"/>
              </a:xfrm>
              <a:prstGeom prst="roundRect">
                <a:avLst>
                  <a:gd name="adj" fmla="val 704"/>
                </a:avLst>
              </a:prstGeom>
              <a:solidFill>
                <a:srgbClr val="0000FF"/>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55" name="Line 101"/>
              <p:cNvSpPr>
                <a:spLocks noChangeShapeType="1"/>
              </p:cNvSpPr>
              <p:nvPr/>
            </p:nvSpPr>
            <p:spPr bwMode="auto">
              <a:xfrm flipV="1">
                <a:off x="2880" y="3960"/>
                <a:ext cx="118" cy="84"/>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56" name="Line 102"/>
              <p:cNvSpPr>
                <a:spLocks noChangeShapeType="1"/>
              </p:cNvSpPr>
              <p:nvPr/>
            </p:nvSpPr>
            <p:spPr bwMode="auto">
              <a:xfrm flipH="1" flipV="1">
                <a:off x="3145" y="3960"/>
                <a:ext cx="120" cy="84"/>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57" name="Line 103"/>
              <p:cNvSpPr>
                <a:spLocks noChangeShapeType="1"/>
              </p:cNvSpPr>
              <p:nvPr/>
            </p:nvSpPr>
            <p:spPr bwMode="auto">
              <a:xfrm flipV="1">
                <a:off x="2998" y="4081"/>
                <a:ext cx="59" cy="145"/>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58" name="Line 104"/>
              <p:cNvSpPr>
                <a:spLocks noChangeShapeType="1"/>
              </p:cNvSpPr>
              <p:nvPr/>
            </p:nvSpPr>
            <p:spPr bwMode="auto">
              <a:xfrm flipH="1" flipV="1">
                <a:off x="3116" y="4081"/>
                <a:ext cx="31" cy="145"/>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58403" name="AutoShape 105"/>
            <p:cNvSpPr/>
            <p:nvPr/>
          </p:nvSpPr>
          <p:spPr>
            <a:xfrm>
              <a:off x="4394200" y="5637212"/>
              <a:ext cx="593725"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Yes</a:t>
              </a:r>
              <a:endParaRPr lang="en-GB" altLang="zh-CN" sz="1800" dirty="0">
                <a:solidFill>
                  <a:srgbClr val="FF3300"/>
                </a:solidFill>
                <a:latin typeface="Tahoma" panose="020B0604030504040204" pitchFamily="34" charset="0"/>
                <a:ea typeface="宋体" panose="02010600030101010101" pitchFamily="2" charset="-122"/>
              </a:endParaRPr>
            </a:p>
          </p:txBody>
        </p:sp>
        <p:grpSp>
          <p:nvGrpSpPr>
            <p:cNvPr id="58404" name="Group 106"/>
            <p:cNvGrpSpPr/>
            <p:nvPr/>
          </p:nvGrpSpPr>
          <p:grpSpPr>
            <a:xfrm>
              <a:off x="8353425" y="5972175"/>
              <a:ext cx="608013" cy="608013"/>
              <a:chOff x="5320" y="3831"/>
              <a:chExt cx="383" cy="383"/>
            </a:xfrm>
          </p:grpSpPr>
          <p:sp>
            <p:nvSpPr>
              <p:cNvPr id="147" name="Oval 107"/>
              <p:cNvSpPr>
                <a:spLocks noChangeArrowheads="1"/>
              </p:cNvSpPr>
              <p:nvPr/>
            </p:nvSpPr>
            <p:spPr bwMode="auto">
              <a:xfrm>
                <a:off x="5438" y="3831"/>
                <a:ext cx="148" cy="101"/>
              </a:xfrm>
              <a:prstGeom prst="ellipse">
                <a:avLst/>
              </a:prstGeom>
              <a:solidFill>
                <a:srgbClr val="FFCC00"/>
              </a:solidFill>
              <a:ln w="9398">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48" name="AutoShape 108"/>
              <p:cNvSpPr>
                <a:spLocks noChangeArrowheads="1"/>
              </p:cNvSpPr>
              <p:nvPr/>
            </p:nvSpPr>
            <p:spPr bwMode="auto">
              <a:xfrm>
                <a:off x="5438" y="3931"/>
                <a:ext cx="148" cy="143"/>
              </a:xfrm>
              <a:prstGeom prst="roundRect">
                <a:avLst>
                  <a:gd name="adj" fmla="val 704"/>
                </a:avLst>
              </a:prstGeom>
              <a:solidFill>
                <a:srgbClr val="0000FF"/>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49" name="Line 109"/>
              <p:cNvSpPr>
                <a:spLocks noChangeShapeType="1"/>
              </p:cNvSpPr>
              <p:nvPr/>
            </p:nvSpPr>
            <p:spPr bwMode="auto">
              <a:xfrm flipV="1">
                <a:off x="5320" y="3951"/>
                <a:ext cx="118" cy="84"/>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50" name="Line 110"/>
              <p:cNvSpPr>
                <a:spLocks noChangeShapeType="1"/>
              </p:cNvSpPr>
              <p:nvPr/>
            </p:nvSpPr>
            <p:spPr bwMode="auto">
              <a:xfrm flipH="1" flipV="1">
                <a:off x="5585" y="3951"/>
                <a:ext cx="120" cy="84"/>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51" name="Line 111"/>
              <p:cNvSpPr>
                <a:spLocks noChangeShapeType="1"/>
              </p:cNvSpPr>
              <p:nvPr/>
            </p:nvSpPr>
            <p:spPr bwMode="auto">
              <a:xfrm flipV="1">
                <a:off x="5438" y="4072"/>
                <a:ext cx="59" cy="145"/>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52" name="Line 112"/>
              <p:cNvSpPr>
                <a:spLocks noChangeShapeType="1"/>
              </p:cNvSpPr>
              <p:nvPr/>
            </p:nvSpPr>
            <p:spPr bwMode="auto">
              <a:xfrm flipH="1" flipV="1">
                <a:off x="5556" y="4072"/>
                <a:ext cx="31" cy="145"/>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58405" name="AutoShape 113"/>
            <p:cNvSpPr/>
            <p:nvPr/>
          </p:nvSpPr>
          <p:spPr>
            <a:xfrm>
              <a:off x="8353425" y="5572125"/>
              <a:ext cx="501650"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No</a:t>
              </a:r>
              <a:endParaRPr lang="en-GB" altLang="zh-CN" sz="1800" dirty="0">
                <a:solidFill>
                  <a:srgbClr val="FF3300"/>
                </a:solidFill>
                <a:latin typeface="Tahoma" panose="020B0604030504040204" pitchFamily="34" charset="0"/>
                <a:ea typeface="宋体" panose="02010600030101010101" pitchFamily="2" charset="-122"/>
              </a:endParaRPr>
            </a:p>
          </p:txBody>
        </p:sp>
        <p:sp>
          <p:nvSpPr>
            <p:cNvPr id="58406" name="AutoShape 121"/>
            <p:cNvSpPr/>
            <p:nvPr/>
          </p:nvSpPr>
          <p:spPr>
            <a:xfrm>
              <a:off x="6919913" y="5629275"/>
              <a:ext cx="501650"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No</a:t>
              </a:r>
              <a:endParaRPr lang="en-GB" altLang="zh-CN" sz="1800" dirty="0">
                <a:solidFill>
                  <a:srgbClr val="FF3300"/>
                </a:solidFill>
                <a:latin typeface="Tahoma" panose="020B0604030504040204" pitchFamily="34" charset="0"/>
                <a:ea typeface="宋体" panose="02010600030101010101" pitchFamily="2" charset="-122"/>
              </a:endParaRPr>
            </a:p>
          </p:txBody>
        </p:sp>
        <p:sp>
          <p:nvSpPr>
            <p:cNvPr id="58407" name="AutoShape 136"/>
            <p:cNvSpPr/>
            <p:nvPr/>
          </p:nvSpPr>
          <p:spPr>
            <a:xfrm>
              <a:off x="7710488" y="5614987"/>
              <a:ext cx="501650"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No</a:t>
              </a:r>
              <a:endParaRPr lang="en-GB" altLang="zh-CN" sz="1800" dirty="0">
                <a:solidFill>
                  <a:srgbClr val="FF3300"/>
                </a:solidFill>
                <a:latin typeface="Tahoma" panose="020B0604030504040204" pitchFamily="34" charset="0"/>
                <a:ea typeface="宋体" panose="02010600030101010101" pitchFamily="2" charset="-122"/>
              </a:endParaRPr>
            </a:p>
          </p:txBody>
        </p:sp>
        <p:sp>
          <p:nvSpPr>
            <p:cNvPr id="58408" name="AutoShape 137"/>
            <p:cNvSpPr/>
            <p:nvPr/>
          </p:nvSpPr>
          <p:spPr>
            <a:xfrm>
              <a:off x="6218238" y="5629275"/>
              <a:ext cx="501650"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No</a:t>
              </a:r>
              <a:endParaRPr lang="en-GB" altLang="zh-CN" sz="1800" dirty="0">
                <a:solidFill>
                  <a:srgbClr val="FF3300"/>
                </a:solidFill>
                <a:latin typeface="Tahoma" panose="020B0604030504040204" pitchFamily="34" charset="0"/>
                <a:ea typeface="宋体" panose="02010600030101010101" pitchFamily="2" charset="-122"/>
              </a:endParaRPr>
            </a:p>
          </p:txBody>
        </p:sp>
        <p:sp>
          <p:nvSpPr>
            <p:cNvPr id="41" name="Line 138"/>
            <p:cNvSpPr>
              <a:spLocks noChangeShapeType="1"/>
            </p:cNvSpPr>
            <p:nvPr/>
          </p:nvSpPr>
          <p:spPr bwMode="auto">
            <a:xfrm>
              <a:off x="6927173" y="4996599"/>
              <a:ext cx="609623" cy="303916"/>
            </a:xfrm>
            <a:prstGeom prst="line">
              <a:avLst/>
            </a:prstGeom>
            <a:noFill/>
            <a:ln w="57240">
              <a:solidFill>
                <a:srgbClr val="000000"/>
              </a:solidFill>
              <a:round/>
              <a:tailEnd type="triangle" w="med" len="med"/>
            </a:ln>
          </p:spPr>
          <p:txBody>
            <a:bodyPr lIns="91419" tIns="45710" rIns="91419" bIns="4571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8410" name="AutoShape 139"/>
            <p:cNvSpPr/>
            <p:nvPr/>
          </p:nvSpPr>
          <p:spPr>
            <a:xfrm>
              <a:off x="7269163" y="5356225"/>
              <a:ext cx="642937"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dirty="0">
                  <a:solidFill>
                    <a:srgbClr val="FFCC00"/>
                  </a:solidFill>
                  <a:latin typeface="微软雅黑" panose="020B0503020204020204" pitchFamily="34" charset="-122"/>
                  <a:ea typeface="微软雅黑" panose="020B0503020204020204" pitchFamily="34" charset="-122"/>
                </a:rPr>
                <a:t>黄色</a:t>
              </a:r>
              <a:endParaRPr lang="zh-CN" altLang="en-US" sz="1800" dirty="0">
                <a:solidFill>
                  <a:srgbClr val="FFCC00"/>
                </a:solidFill>
                <a:latin typeface="微软雅黑" panose="020B0503020204020204" pitchFamily="34" charset="-122"/>
                <a:ea typeface="微软雅黑" panose="020B0503020204020204" pitchFamily="34" charset="-122"/>
              </a:endParaRPr>
            </a:p>
          </p:txBody>
        </p:sp>
        <p:sp>
          <p:nvSpPr>
            <p:cNvPr id="58411" name="AutoShape 140"/>
            <p:cNvSpPr/>
            <p:nvPr/>
          </p:nvSpPr>
          <p:spPr>
            <a:xfrm>
              <a:off x="6294438" y="4649787"/>
              <a:ext cx="412750"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dirty="0">
                  <a:solidFill>
                    <a:srgbClr val="FF3300"/>
                  </a:solidFill>
                  <a:latin typeface="微软雅黑" panose="020B0503020204020204" pitchFamily="34" charset="-122"/>
                  <a:ea typeface="微软雅黑" panose="020B0503020204020204" pitchFamily="34" charset="-122"/>
                </a:rPr>
                <a:t>头</a:t>
              </a:r>
              <a:endParaRPr lang="en-GB" altLang="zh-CN" sz="1800" dirty="0">
                <a:solidFill>
                  <a:srgbClr val="FF3300"/>
                </a:solidFill>
                <a:latin typeface="微软雅黑" panose="020B0503020204020204" pitchFamily="34" charset="-122"/>
                <a:ea typeface="微软雅黑" panose="020B0503020204020204" pitchFamily="34" charset="-122"/>
              </a:endParaRPr>
            </a:p>
          </p:txBody>
        </p:sp>
        <p:sp>
          <p:nvSpPr>
            <p:cNvPr id="44" name="Line 141"/>
            <p:cNvSpPr>
              <a:spLocks noChangeShapeType="1"/>
            </p:cNvSpPr>
            <p:nvPr/>
          </p:nvSpPr>
          <p:spPr bwMode="auto">
            <a:xfrm>
              <a:off x="2378834" y="4996599"/>
              <a:ext cx="862673" cy="334631"/>
            </a:xfrm>
            <a:prstGeom prst="line">
              <a:avLst/>
            </a:prstGeom>
            <a:noFill/>
            <a:ln w="57240">
              <a:solidFill>
                <a:srgbClr val="000000"/>
              </a:solidFill>
              <a:round/>
              <a:tailEnd type="triangle" w="med" len="med"/>
            </a:ln>
          </p:spPr>
          <p:txBody>
            <a:bodyPr lIns="91419" tIns="45710" rIns="91419" bIns="4571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8413" name="AutoShape 142"/>
            <p:cNvSpPr/>
            <p:nvPr/>
          </p:nvSpPr>
          <p:spPr>
            <a:xfrm>
              <a:off x="3321050" y="5368925"/>
              <a:ext cx="873125"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dirty="0">
                  <a:solidFill>
                    <a:srgbClr val="FF33CC"/>
                  </a:solidFill>
                  <a:latin typeface="微软雅黑" panose="020B0503020204020204" pitchFamily="34" charset="-122"/>
                  <a:ea typeface="微软雅黑" panose="020B0503020204020204" pitchFamily="34" charset="-122"/>
                </a:rPr>
                <a:t>粉红色</a:t>
              </a:r>
              <a:endParaRPr lang="zh-CN" altLang="en-US" sz="1800" dirty="0">
                <a:solidFill>
                  <a:srgbClr val="FF33CC"/>
                </a:solidFill>
                <a:latin typeface="微软雅黑" panose="020B0503020204020204" pitchFamily="34" charset="-122"/>
                <a:ea typeface="微软雅黑" panose="020B0503020204020204" pitchFamily="34" charset="-122"/>
              </a:endParaRPr>
            </a:p>
          </p:txBody>
        </p:sp>
        <p:sp>
          <p:nvSpPr>
            <p:cNvPr id="46" name="Line 143"/>
            <p:cNvSpPr>
              <a:spLocks noChangeShapeType="1"/>
            </p:cNvSpPr>
            <p:nvPr/>
          </p:nvSpPr>
          <p:spPr bwMode="auto">
            <a:xfrm flipH="1">
              <a:off x="1463579" y="4996599"/>
              <a:ext cx="340139" cy="284518"/>
            </a:xfrm>
            <a:prstGeom prst="line">
              <a:avLst/>
            </a:prstGeom>
            <a:noFill/>
            <a:ln w="57240">
              <a:solidFill>
                <a:srgbClr val="000000"/>
              </a:solidFill>
              <a:round/>
              <a:tailEnd type="triangle" w="med" len="med"/>
            </a:ln>
          </p:spPr>
          <p:txBody>
            <a:bodyPr lIns="91419" tIns="45710" rIns="91419" bIns="4571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8415" name="AutoShape 144"/>
            <p:cNvSpPr/>
            <p:nvPr/>
          </p:nvSpPr>
          <p:spPr>
            <a:xfrm>
              <a:off x="936625" y="5354637"/>
              <a:ext cx="808038"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FFFF"/>
                  </a:solidFill>
                  <a:latin typeface="Tahoma" panose="020B0604030504040204" pitchFamily="34" charset="0"/>
                  <a:ea typeface="宋体" panose="02010600030101010101" pitchFamily="2" charset="-122"/>
                </a:rPr>
                <a:t>Black</a:t>
              </a:r>
              <a:endParaRPr lang="en-GB" altLang="zh-CN" sz="1800" dirty="0">
                <a:solidFill>
                  <a:srgbClr val="FFFFFF"/>
                </a:solidFill>
                <a:latin typeface="Tahoma" panose="020B0604030504040204" pitchFamily="34" charset="0"/>
                <a:ea typeface="宋体" panose="02010600030101010101" pitchFamily="2" charset="-122"/>
              </a:endParaRPr>
            </a:p>
          </p:txBody>
        </p:sp>
        <p:sp>
          <p:nvSpPr>
            <p:cNvPr id="58416" name="AutoShape 145"/>
            <p:cNvSpPr/>
            <p:nvPr/>
          </p:nvSpPr>
          <p:spPr>
            <a:xfrm>
              <a:off x="1776413" y="4573587"/>
              <a:ext cx="642937"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dirty="0">
                  <a:solidFill>
                    <a:srgbClr val="FF3300"/>
                  </a:solidFill>
                  <a:latin typeface="微软雅黑" panose="020B0503020204020204" pitchFamily="34" charset="-122"/>
                  <a:ea typeface="微软雅黑" panose="020B0503020204020204" pitchFamily="34" charset="-122"/>
                </a:rPr>
                <a:t>四肢</a:t>
              </a:r>
              <a:endParaRPr lang="en-GB" altLang="zh-CN" sz="1800" dirty="0">
                <a:solidFill>
                  <a:srgbClr val="FF3300"/>
                </a:solidFill>
                <a:latin typeface="微软雅黑" panose="020B0503020204020204" pitchFamily="34" charset="-122"/>
                <a:ea typeface="微软雅黑" panose="020B0503020204020204" pitchFamily="34" charset="-122"/>
              </a:endParaRPr>
            </a:p>
          </p:txBody>
        </p:sp>
        <p:grpSp>
          <p:nvGrpSpPr>
            <p:cNvPr id="58417" name="Group 146"/>
            <p:cNvGrpSpPr/>
            <p:nvPr/>
          </p:nvGrpSpPr>
          <p:grpSpPr>
            <a:xfrm>
              <a:off x="1801813" y="6024563"/>
              <a:ext cx="608012" cy="608012"/>
              <a:chOff x="1202" y="3897"/>
              <a:chExt cx="383" cy="383"/>
            </a:xfrm>
          </p:grpSpPr>
          <p:sp>
            <p:nvSpPr>
              <p:cNvPr id="141" name="Oval 147"/>
              <p:cNvSpPr>
                <a:spLocks noChangeArrowheads="1"/>
              </p:cNvSpPr>
              <p:nvPr/>
            </p:nvSpPr>
            <p:spPr bwMode="auto">
              <a:xfrm>
                <a:off x="1320" y="3897"/>
                <a:ext cx="148" cy="101"/>
              </a:xfrm>
              <a:prstGeom prst="ellipse">
                <a:avLst/>
              </a:prstGeom>
              <a:solidFill>
                <a:srgbClr val="666699"/>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42" name="AutoShape 148"/>
              <p:cNvSpPr>
                <a:spLocks noChangeArrowheads="1"/>
              </p:cNvSpPr>
              <p:nvPr/>
            </p:nvSpPr>
            <p:spPr bwMode="auto">
              <a:xfrm>
                <a:off x="1320" y="3998"/>
                <a:ext cx="148" cy="143"/>
              </a:xfrm>
              <a:prstGeom prst="roundRect">
                <a:avLst>
                  <a:gd name="adj" fmla="val 704"/>
                </a:avLst>
              </a:prstGeom>
              <a:solidFill>
                <a:srgbClr val="FF0000"/>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43" name="Line 149"/>
              <p:cNvSpPr>
                <a:spLocks noChangeShapeType="1"/>
              </p:cNvSpPr>
              <p:nvPr/>
            </p:nvSpPr>
            <p:spPr bwMode="auto">
              <a:xfrm flipV="1">
                <a:off x="1202" y="4017"/>
                <a:ext cx="118"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44" name="Line 150"/>
              <p:cNvSpPr>
                <a:spLocks noChangeShapeType="1"/>
              </p:cNvSpPr>
              <p:nvPr/>
            </p:nvSpPr>
            <p:spPr bwMode="auto">
              <a:xfrm flipH="1" flipV="1">
                <a:off x="1467" y="4017"/>
                <a:ext cx="120"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45" name="Line 151"/>
              <p:cNvSpPr>
                <a:spLocks noChangeShapeType="1"/>
              </p:cNvSpPr>
              <p:nvPr/>
            </p:nvSpPr>
            <p:spPr bwMode="auto">
              <a:xfrm flipV="1">
                <a:off x="1320" y="4138"/>
                <a:ext cx="59"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46" name="Line 152"/>
              <p:cNvSpPr>
                <a:spLocks noChangeShapeType="1"/>
              </p:cNvSpPr>
              <p:nvPr/>
            </p:nvSpPr>
            <p:spPr bwMode="auto">
              <a:xfrm flipH="1" flipV="1">
                <a:off x="1438" y="4138"/>
                <a:ext cx="31"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58418" name="AutoShape 153"/>
            <p:cNvSpPr/>
            <p:nvPr/>
          </p:nvSpPr>
          <p:spPr>
            <a:xfrm>
              <a:off x="1743075" y="5705475"/>
              <a:ext cx="593725"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Yes</a:t>
              </a:r>
              <a:endParaRPr lang="en-GB" altLang="zh-CN" sz="1800" dirty="0">
                <a:solidFill>
                  <a:srgbClr val="FF3300"/>
                </a:solidFill>
                <a:latin typeface="Tahoma" panose="020B0604030504040204" pitchFamily="34" charset="0"/>
                <a:ea typeface="宋体" panose="02010600030101010101" pitchFamily="2" charset="-122"/>
              </a:endParaRPr>
            </a:p>
          </p:txBody>
        </p:sp>
        <p:sp>
          <p:nvSpPr>
            <p:cNvPr id="58419" name="AutoShape 154"/>
            <p:cNvSpPr/>
            <p:nvPr/>
          </p:nvSpPr>
          <p:spPr>
            <a:xfrm>
              <a:off x="1116013" y="5705475"/>
              <a:ext cx="593725"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Yes</a:t>
              </a:r>
              <a:endParaRPr lang="en-GB" altLang="zh-CN" sz="1800" dirty="0">
                <a:solidFill>
                  <a:srgbClr val="FF3300"/>
                </a:solidFill>
                <a:latin typeface="Tahoma" panose="020B0604030504040204" pitchFamily="34" charset="0"/>
                <a:ea typeface="宋体" panose="02010600030101010101" pitchFamily="2" charset="-122"/>
              </a:endParaRPr>
            </a:p>
          </p:txBody>
        </p:sp>
        <p:grpSp>
          <p:nvGrpSpPr>
            <p:cNvPr id="58420" name="Group 155"/>
            <p:cNvGrpSpPr/>
            <p:nvPr/>
          </p:nvGrpSpPr>
          <p:grpSpPr>
            <a:xfrm>
              <a:off x="1192213" y="6010275"/>
              <a:ext cx="608012" cy="608013"/>
              <a:chOff x="818" y="3888"/>
              <a:chExt cx="383" cy="383"/>
            </a:xfrm>
          </p:grpSpPr>
          <p:sp>
            <p:nvSpPr>
              <p:cNvPr id="135" name="Oval 156"/>
              <p:cNvSpPr>
                <a:spLocks noChangeArrowheads="1"/>
              </p:cNvSpPr>
              <p:nvPr/>
            </p:nvSpPr>
            <p:spPr bwMode="auto">
              <a:xfrm>
                <a:off x="936" y="3888"/>
                <a:ext cx="148" cy="101"/>
              </a:xfrm>
              <a:prstGeom prst="ellipse">
                <a:avLst/>
              </a:prstGeom>
              <a:solidFill>
                <a:srgbClr val="666699"/>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6" name="AutoShape 157"/>
              <p:cNvSpPr>
                <a:spLocks noChangeArrowheads="1"/>
              </p:cNvSpPr>
              <p:nvPr/>
            </p:nvSpPr>
            <p:spPr bwMode="auto">
              <a:xfrm>
                <a:off x="936" y="3989"/>
                <a:ext cx="148" cy="143"/>
              </a:xfrm>
              <a:prstGeom prst="roundRect">
                <a:avLst>
                  <a:gd name="adj" fmla="val 704"/>
                </a:avLst>
              </a:prstGeom>
              <a:solidFill>
                <a:srgbClr val="FF0000"/>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7" name="Line 158"/>
              <p:cNvSpPr>
                <a:spLocks noChangeShapeType="1"/>
              </p:cNvSpPr>
              <p:nvPr/>
            </p:nvSpPr>
            <p:spPr bwMode="auto">
              <a:xfrm flipV="1">
                <a:off x="818" y="4008"/>
                <a:ext cx="118"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38" name="Line 159"/>
              <p:cNvSpPr>
                <a:spLocks noChangeShapeType="1"/>
              </p:cNvSpPr>
              <p:nvPr/>
            </p:nvSpPr>
            <p:spPr bwMode="auto">
              <a:xfrm flipH="1" flipV="1">
                <a:off x="1083" y="4008"/>
                <a:ext cx="120"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39" name="Line 160"/>
              <p:cNvSpPr>
                <a:spLocks noChangeShapeType="1"/>
              </p:cNvSpPr>
              <p:nvPr/>
            </p:nvSpPr>
            <p:spPr bwMode="auto">
              <a:xfrm flipV="1">
                <a:off x="936" y="4129"/>
                <a:ext cx="59"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40" name="Line 161"/>
              <p:cNvSpPr>
                <a:spLocks noChangeShapeType="1"/>
              </p:cNvSpPr>
              <p:nvPr/>
            </p:nvSpPr>
            <p:spPr bwMode="auto">
              <a:xfrm flipH="1" flipV="1">
                <a:off x="1054" y="4129"/>
                <a:ext cx="31"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8421" name="Group 162"/>
            <p:cNvGrpSpPr/>
            <p:nvPr/>
          </p:nvGrpSpPr>
          <p:grpSpPr>
            <a:xfrm>
              <a:off x="2487613" y="6010275"/>
              <a:ext cx="608012" cy="608013"/>
              <a:chOff x="1634" y="3888"/>
              <a:chExt cx="383" cy="383"/>
            </a:xfrm>
          </p:grpSpPr>
          <p:sp>
            <p:nvSpPr>
              <p:cNvPr id="129" name="Oval 163"/>
              <p:cNvSpPr>
                <a:spLocks noChangeArrowheads="1"/>
              </p:cNvSpPr>
              <p:nvPr/>
            </p:nvSpPr>
            <p:spPr bwMode="auto">
              <a:xfrm>
                <a:off x="1752" y="3888"/>
                <a:ext cx="148" cy="101"/>
              </a:xfrm>
              <a:prstGeom prst="ellipse">
                <a:avLst/>
              </a:prstGeom>
              <a:solidFill>
                <a:srgbClr val="666699"/>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0" name="AutoShape 164"/>
              <p:cNvSpPr>
                <a:spLocks noChangeArrowheads="1"/>
              </p:cNvSpPr>
              <p:nvPr/>
            </p:nvSpPr>
            <p:spPr bwMode="auto">
              <a:xfrm>
                <a:off x="1752" y="3989"/>
                <a:ext cx="148" cy="143"/>
              </a:xfrm>
              <a:prstGeom prst="roundRect">
                <a:avLst>
                  <a:gd name="adj" fmla="val 704"/>
                </a:avLst>
              </a:prstGeom>
              <a:solidFill>
                <a:srgbClr val="FF0000"/>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1" name="Line 165"/>
              <p:cNvSpPr>
                <a:spLocks noChangeShapeType="1"/>
              </p:cNvSpPr>
              <p:nvPr/>
            </p:nvSpPr>
            <p:spPr bwMode="auto">
              <a:xfrm flipV="1">
                <a:off x="1634" y="4008"/>
                <a:ext cx="118"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32" name="Line 166"/>
              <p:cNvSpPr>
                <a:spLocks noChangeShapeType="1"/>
              </p:cNvSpPr>
              <p:nvPr/>
            </p:nvSpPr>
            <p:spPr bwMode="auto">
              <a:xfrm flipH="1" flipV="1">
                <a:off x="1899" y="4008"/>
                <a:ext cx="120"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33" name="Line 167"/>
              <p:cNvSpPr>
                <a:spLocks noChangeShapeType="1"/>
              </p:cNvSpPr>
              <p:nvPr/>
            </p:nvSpPr>
            <p:spPr bwMode="auto">
              <a:xfrm flipV="1">
                <a:off x="1752" y="4129"/>
                <a:ext cx="59"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34" name="Line 168"/>
              <p:cNvSpPr>
                <a:spLocks noChangeShapeType="1"/>
              </p:cNvSpPr>
              <p:nvPr/>
            </p:nvSpPr>
            <p:spPr bwMode="auto">
              <a:xfrm flipH="1" flipV="1">
                <a:off x="1870" y="4129"/>
                <a:ext cx="31"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58422" name="AutoShape 169"/>
            <p:cNvSpPr/>
            <p:nvPr/>
          </p:nvSpPr>
          <p:spPr>
            <a:xfrm>
              <a:off x="2505075" y="5705475"/>
              <a:ext cx="593725"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Yes</a:t>
              </a:r>
              <a:endParaRPr lang="en-GB" altLang="zh-CN" sz="1800" dirty="0">
                <a:solidFill>
                  <a:srgbClr val="FF3300"/>
                </a:solidFill>
                <a:latin typeface="Tahoma" panose="020B0604030504040204" pitchFamily="34" charset="0"/>
                <a:ea typeface="宋体" panose="02010600030101010101" pitchFamily="2" charset="-122"/>
              </a:endParaRPr>
            </a:p>
          </p:txBody>
        </p:sp>
        <p:grpSp>
          <p:nvGrpSpPr>
            <p:cNvPr id="58423" name="Group 170"/>
            <p:cNvGrpSpPr/>
            <p:nvPr/>
          </p:nvGrpSpPr>
          <p:grpSpPr>
            <a:xfrm>
              <a:off x="1036638" y="2886075"/>
              <a:ext cx="608012" cy="608013"/>
              <a:chOff x="720" y="1920"/>
              <a:chExt cx="383" cy="383"/>
            </a:xfrm>
          </p:grpSpPr>
          <p:sp>
            <p:nvSpPr>
              <p:cNvPr id="123" name="Oval 171"/>
              <p:cNvSpPr>
                <a:spLocks noChangeArrowheads="1"/>
              </p:cNvSpPr>
              <p:nvPr/>
            </p:nvSpPr>
            <p:spPr bwMode="auto">
              <a:xfrm>
                <a:off x="838" y="1920"/>
                <a:ext cx="148" cy="101"/>
              </a:xfrm>
              <a:prstGeom prst="ellipse">
                <a:avLst/>
              </a:prstGeom>
              <a:solidFill>
                <a:srgbClr val="666699"/>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24" name="AutoShape 172"/>
              <p:cNvSpPr>
                <a:spLocks noChangeArrowheads="1"/>
              </p:cNvSpPr>
              <p:nvPr/>
            </p:nvSpPr>
            <p:spPr bwMode="auto">
              <a:xfrm>
                <a:off x="838" y="2020"/>
                <a:ext cx="148" cy="143"/>
              </a:xfrm>
              <a:prstGeom prst="roundRect">
                <a:avLst>
                  <a:gd name="adj" fmla="val 704"/>
                </a:avLst>
              </a:prstGeom>
              <a:solidFill>
                <a:srgbClr val="FF0000"/>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25" name="Line 173"/>
              <p:cNvSpPr>
                <a:spLocks noChangeShapeType="1"/>
              </p:cNvSpPr>
              <p:nvPr/>
            </p:nvSpPr>
            <p:spPr bwMode="auto">
              <a:xfrm flipV="1">
                <a:off x="720" y="2040"/>
                <a:ext cx="118" cy="84"/>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26" name="Line 174"/>
              <p:cNvSpPr>
                <a:spLocks noChangeShapeType="1"/>
              </p:cNvSpPr>
              <p:nvPr/>
            </p:nvSpPr>
            <p:spPr bwMode="auto">
              <a:xfrm flipH="1" flipV="1">
                <a:off x="985" y="2040"/>
                <a:ext cx="120" cy="84"/>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27" name="Line 175"/>
              <p:cNvSpPr>
                <a:spLocks noChangeShapeType="1"/>
              </p:cNvSpPr>
              <p:nvPr/>
            </p:nvSpPr>
            <p:spPr bwMode="auto">
              <a:xfrm flipV="1">
                <a:off x="838" y="2161"/>
                <a:ext cx="59" cy="145"/>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28" name="Line 176"/>
              <p:cNvSpPr>
                <a:spLocks noChangeShapeType="1"/>
              </p:cNvSpPr>
              <p:nvPr/>
            </p:nvSpPr>
            <p:spPr bwMode="auto">
              <a:xfrm flipH="1" flipV="1">
                <a:off x="956" y="2161"/>
                <a:ext cx="31" cy="145"/>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8424" name="Group 177"/>
            <p:cNvGrpSpPr/>
            <p:nvPr/>
          </p:nvGrpSpPr>
          <p:grpSpPr>
            <a:xfrm>
              <a:off x="1036638" y="3800475"/>
              <a:ext cx="608012" cy="608013"/>
              <a:chOff x="720" y="2496"/>
              <a:chExt cx="383" cy="383"/>
            </a:xfrm>
          </p:grpSpPr>
          <p:sp>
            <p:nvSpPr>
              <p:cNvPr id="117" name="Oval 178"/>
              <p:cNvSpPr>
                <a:spLocks noChangeArrowheads="1"/>
              </p:cNvSpPr>
              <p:nvPr/>
            </p:nvSpPr>
            <p:spPr bwMode="auto">
              <a:xfrm>
                <a:off x="838" y="2496"/>
                <a:ext cx="148" cy="101"/>
              </a:xfrm>
              <a:prstGeom prst="ellipse">
                <a:avLst/>
              </a:prstGeom>
              <a:solidFill>
                <a:srgbClr val="666699"/>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8" name="AutoShape 179"/>
              <p:cNvSpPr>
                <a:spLocks noChangeArrowheads="1"/>
              </p:cNvSpPr>
              <p:nvPr/>
            </p:nvSpPr>
            <p:spPr bwMode="auto">
              <a:xfrm>
                <a:off x="838" y="2597"/>
                <a:ext cx="148" cy="143"/>
              </a:xfrm>
              <a:prstGeom prst="roundRect">
                <a:avLst>
                  <a:gd name="adj" fmla="val 704"/>
                </a:avLst>
              </a:prstGeom>
              <a:solidFill>
                <a:srgbClr val="FF0000"/>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9" name="Line 180"/>
              <p:cNvSpPr>
                <a:spLocks noChangeShapeType="1"/>
              </p:cNvSpPr>
              <p:nvPr/>
            </p:nvSpPr>
            <p:spPr bwMode="auto">
              <a:xfrm flipV="1">
                <a:off x="720" y="2616"/>
                <a:ext cx="118"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20" name="Line 181"/>
              <p:cNvSpPr>
                <a:spLocks noChangeShapeType="1"/>
              </p:cNvSpPr>
              <p:nvPr/>
            </p:nvSpPr>
            <p:spPr bwMode="auto">
              <a:xfrm flipH="1" flipV="1">
                <a:off x="985" y="2616"/>
                <a:ext cx="120"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21" name="Line 182"/>
              <p:cNvSpPr>
                <a:spLocks noChangeShapeType="1"/>
              </p:cNvSpPr>
              <p:nvPr/>
            </p:nvSpPr>
            <p:spPr bwMode="auto">
              <a:xfrm flipV="1">
                <a:off x="838" y="2737"/>
                <a:ext cx="59"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22" name="Line 183"/>
              <p:cNvSpPr>
                <a:spLocks noChangeShapeType="1"/>
              </p:cNvSpPr>
              <p:nvPr/>
            </p:nvSpPr>
            <p:spPr bwMode="auto">
              <a:xfrm flipH="1" flipV="1">
                <a:off x="956" y="2737"/>
                <a:ext cx="31"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8425" name="Group 184"/>
            <p:cNvGrpSpPr/>
            <p:nvPr/>
          </p:nvGrpSpPr>
          <p:grpSpPr>
            <a:xfrm>
              <a:off x="3281363" y="3805238"/>
              <a:ext cx="630237" cy="595312"/>
              <a:chOff x="2134" y="2499"/>
              <a:chExt cx="397" cy="375"/>
            </a:xfrm>
          </p:grpSpPr>
          <p:sp>
            <p:nvSpPr>
              <p:cNvPr id="111" name="Oval 185"/>
              <p:cNvSpPr>
                <a:spLocks noChangeArrowheads="1"/>
              </p:cNvSpPr>
              <p:nvPr/>
            </p:nvSpPr>
            <p:spPr bwMode="auto">
              <a:xfrm>
                <a:off x="2256" y="2499"/>
                <a:ext cx="153" cy="99"/>
              </a:xfrm>
              <a:prstGeom prst="ellipse">
                <a:avLst/>
              </a:prstGeom>
              <a:solidFill>
                <a:srgbClr val="666699"/>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2" name="AutoShape 186"/>
              <p:cNvSpPr>
                <a:spLocks noChangeArrowheads="1"/>
              </p:cNvSpPr>
              <p:nvPr/>
            </p:nvSpPr>
            <p:spPr bwMode="auto">
              <a:xfrm>
                <a:off x="2256" y="2598"/>
                <a:ext cx="153" cy="140"/>
              </a:xfrm>
              <a:prstGeom prst="roundRect">
                <a:avLst>
                  <a:gd name="adj" fmla="val 722"/>
                </a:avLst>
              </a:prstGeom>
              <a:solidFill>
                <a:srgbClr val="FF0000"/>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3" name="Line 187"/>
              <p:cNvSpPr>
                <a:spLocks noChangeShapeType="1"/>
              </p:cNvSpPr>
              <p:nvPr/>
            </p:nvSpPr>
            <p:spPr bwMode="auto">
              <a:xfrm flipV="1">
                <a:off x="2134" y="2617"/>
                <a:ext cx="122" cy="80"/>
              </a:xfrm>
              <a:prstGeom prst="line">
                <a:avLst/>
              </a:prstGeom>
              <a:noFill/>
              <a:ln w="57240">
                <a:solidFill>
                  <a:srgbClr val="FF99CC"/>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14" name="Line 188"/>
              <p:cNvSpPr>
                <a:spLocks noChangeShapeType="1"/>
              </p:cNvSpPr>
              <p:nvPr/>
            </p:nvSpPr>
            <p:spPr bwMode="auto">
              <a:xfrm flipH="1" flipV="1">
                <a:off x="2409" y="2617"/>
                <a:ext cx="124" cy="80"/>
              </a:xfrm>
              <a:prstGeom prst="line">
                <a:avLst/>
              </a:prstGeom>
              <a:noFill/>
              <a:ln w="57240">
                <a:solidFill>
                  <a:srgbClr val="FF99CC"/>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15" name="Line 189"/>
              <p:cNvSpPr>
                <a:spLocks noChangeShapeType="1"/>
              </p:cNvSpPr>
              <p:nvPr/>
            </p:nvSpPr>
            <p:spPr bwMode="auto">
              <a:xfrm flipV="1">
                <a:off x="2256" y="2735"/>
                <a:ext cx="61" cy="141"/>
              </a:xfrm>
              <a:prstGeom prst="line">
                <a:avLst/>
              </a:prstGeom>
              <a:noFill/>
              <a:ln w="57240">
                <a:solidFill>
                  <a:srgbClr val="FF99CC"/>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16" name="Line 190"/>
              <p:cNvSpPr>
                <a:spLocks noChangeShapeType="1"/>
              </p:cNvSpPr>
              <p:nvPr/>
            </p:nvSpPr>
            <p:spPr bwMode="auto">
              <a:xfrm flipH="1" flipV="1">
                <a:off x="2377" y="2735"/>
                <a:ext cx="33" cy="141"/>
              </a:xfrm>
              <a:prstGeom prst="line">
                <a:avLst/>
              </a:prstGeom>
              <a:noFill/>
              <a:ln w="57240">
                <a:solidFill>
                  <a:srgbClr val="FF99CC"/>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58426" name="AutoShape 191"/>
            <p:cNvSpPr/>
            <p:nvPr/>
          </p:nvSpPr>
          <p:spPr>
            <a:xfrm>
              <a:off x="3459163" y="5715000"/>
              <a:ext cx="501650"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No</a:t>
              </a:r>
              <a:endParaRPr lang="en-GB" altLang="zh-CN" sz="1800" dirty="0">
                <a:solidFill>
                  <a:srgbClr val="FF3300"/>
                </a:solidFill>
                <a:latin typeface="Tahoma" panose="020B0604030504040204" pitchFamily="34" charset="0"/>
                <a:ea typeface="宋体" panose="02010600030101010101" pitchFamily="2" charset="-122"/>
              </a:endParaRPr>
            </a:p>
          </p:txBody>
        </p:sp>
        <p:grpSp>
          <p:nvGrpSpPr>
            <p:cNvPr id="58427" name="Group 192"/>
            <p:cNvGrpSpPr/>
            <p:nvPr/>
          </p:nvGrpSpPr>
          <p:grpSpPr>
            <a:xfrm>
              <a:off x="3386138" y="6075363"/>
              <a:ext cx="608012" cy="531812"/>
              <a:chOff x="2200" y="3929"/>
              <a:chExt cx="383" cy="335"/>
            </a:xfrm>
          </p:grpSpPr>
          <p:sp>
            <p:nvSpPr>
              <p:cNvPr id="105" name="Oval 193"/>
              <p:cNvSpPr>
                <a:spLocks noChangeArrowheads="1"/>
              </p:cNvSpPr>
              <p:nvPr/>
            </p:nvSpPr>
            <p:spPr bwMode="auto">
              <a:xfrm>
                <a:off x="2318" y="3929"/>
                <a:ext cx="148" cy="89"/>
              </a:xfrm>
              <a:prstGeom prst="ellipse">
                <a:avLst/>
              </a:prstGeom>
              <a:solidFill>
                <a:srgbClr val="666699"/>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6" name="AutoShape 194"/>
              <p:cNvSpPr>
                <a:spLocks noChangeArrowheads="1"/>
              </p:cNvSpPr>
              <p:nvPr/>
            </p:nvSpPr>
            <p:spPr bwMode="auto">
              <a:xfrm>
                <a:off x="2318" y="4016"/>
                <a:ext cx="148" cy="124"/>
              </a:xfrm>
              <a:prstGeom prst="roundRect">
                <a:avLst>
                  <a:gd name="adj" fmla="val 806"/>
                </a:avLst>
              </a:prstGeom>
              <a:solidFill>
                <a:srgbClr val="FF0000"/>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7" name="Line 195"/>
              <p:cNvSpPr>
                <a:spLocks noChangeShapeType="1"/>
              </p:cNvSpPr>
              <p:nvPr/>
            </p:nvSpPr>
            <p:spPr bwMode="auto">
              <a:xfrm flipV="1">
                <a:off x="2200" y="4034"/>
                <a:ext cx="118" cy="73"/>
              </a:xfrm>
              <a:prstGeom prst="line">
                <a:avLst/>
              </a:prstGeom>
              <a:noFill/>
              <a:ln w="57240">
                <a:solidFill>
                  <a:srgbClr val="FF99CC"/>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08" name="Line 196"/>
              <p:cNvSpPr>
                <a:spLocks noChangeShapeType="1"/>
              </p:cNvSpPr>
              <p:nvPr/>
            </p:nvSpPr>
            <p:spPr bwMode="auto">
              <a:xfrm flipH="1" flipV="1">
                <a:off x="2465" y="4034"/>
                <a:ext cx="120" cy="73"/>
              </a:xfrm>
              <a:prstGeom prst="line">
                <a:avLst/>
              </a:prstGeom>
              <a:noFill/>
              <a:ln w="57240">
                <a:solidFill>
                  <a:srgbClr val="FF99CC"/>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09" name="Line 197"/>
              <p:cNvSpPr>
                <a:spLocks noChangeShapeType="1"/>
              </p:cNvSpPr>
              <p:nvPr/>
            </p:nvSpPr>
            <p:spPr bwMode="auto">
              <a:xfrm flipV="1">
                <a:off x="2318" y="4139"/>
                <a:ext cx="59" cy="126"/>
              </a:xfrm>
              <a:prstGeom prst="line">
                <a:avLst/>
              </a:prstGeom>
              <a:noFill/>
              <a:ln w="57240">
                <a:solidFill>
                  <a:srgbClr val="FF99CC"/>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10" name="Line 198"/>
              <p:cNvSpPr>
                <a:spLocks noChangeShapeType="1"/>
              </p:cNvSpPr>
              <p:nvPr/>
            </p:nvSpPr>
            <p:spPr bwMode="auto">
              <a:xfrm flipH="1" flipV="1">
                <a:off x="2436" y="4139"/>
                <a:ext cx="31" cy="126"/>
              </a:xfrm>
              <a:prstGeom prst="line">
                <a:avLst/>
              </a:prstGeom>
              <a:noFill/>
              <a:ln w="57240">
                <a:solidFill>
                  <a:srgbClr val="FF99CC"/>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58428" name="Text Box 199"/>
            <p:cNvSpPr txBox="1"/>
            <p:nvPr/>
          </p:nvSpPr>
          <p:spPr>
            <a:xfrm>
              <a:off x="600075" y="5705475"/>
              <a:ext cx="592138" cy="371475"/>
            </a:xfrm>
            <a:prstGeom prst="rect">
              <a:avLst/>
            </a:prstGeom>
            <a:noFill/>
            <a:ln w="9525">
              <a:noFill/>
            </a:ln>
          </p:spPr>
          <p:txBody>
            <a:bodyPr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Yes</a:t>
              </a:r>
              <a:endParaRPr lang="en-GB" altLang="zh-CN" sz="1800" dirty="0">
                <a:solidFill>
                  <a:srgbClr val="FF3300"/>
                </a:solidFill>
                <a:latin typeface="Tahoma" panose="020B0604030504040204" pitchFamily="34" charset="0"/>
                <a:ea typeface="宋体" panose="02010600030101010101" pitchFamily="2" charset="-122"/>
              </a:endParaRPr>
            </a:p>
          </p:txBody>
        </p:sp>
        <p:grpSp>
          <p:nvGrpSpPr>
            <p:cNvPr id="58429" name="Group 200"/>
            <p:cNvGrpSpPr/>
            <p:nvPr/>
          </p:nvGrpSpPr>
          <p:grpSpPr>
            <a:xfrm>
              <a:off x="676275" y="6010275"/>
              <a:ext cx="608013" cy="608013"/>
              <a:chOff x="493" y="3888"/>
              <a:chExt cx="383" cy="383"/>
            </a:xfrm>
          </p:grpSpPr>
          <p:sp>
            <p:nvSpPr>
              <p:cNvPr id="99" name="Oval 201"/>
              <p:cNvSpPr>
                <a:spLocks noChangeArrowheads="1"/>
              </p:cNvSpPr>
              <p:nvPr/>
            </p:nvSpPr>
            <p:spPr bwMode="auto">
              <a:xfrm>
                <a:off x="611" y="3888"/>
                <a:ext cx="148" cy="101"/>
              </a:xfrm>
              <a:prstGeom prst="ellipse">
                <a:avLst/>
              </a:prstGeom>
              <a:solidFill>
                <a:srgbClr val="666699"/>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 name="AutoShape 202"/>
              <p:cNvSpPr>
                <a:spLocks noChangeArrowheads="1"/>
              </p:cNvSpPr>
              <p:nvPr/>
            </p:nvSpPr>
            <p:spPr bwMode="auto">
              <a:xfrm>
                <a:off x="611" y="3989"/>
                <a:ext cx="148" cy="143"/>
              </a:xfrm>
              <a:prstGeom prst="roundRect">
                <a:avLst>
                  <a:gd name="adj" fmla="val 704"/>
                </a:avLst>
              </a:prstGeom>
              <a:solidFill>
                <a:srgbClr val="FF0000"/>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1" name="Line 203"/>
              <p:cNvSpPr>
                <a:spLocks noChangeShapeType="1"/>
              </p:cNvSpPr>
              <p:nvPr/>
            </p:nvSpPr>
            <p:spPr bwMode="auto">
              <a:xfrm flipV="1">
                <a:off x="493" y="4008"/>
                <a:ext cx="118"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02" name="Line 204"/>
              <p:cNvSpPr>
                <a:spLocks noChangeShapeType="1"/>
              </p:cNvSpPr>
              <p:nvPr/>
            </p:nvSpPr>
            <p:spPr bwMode="auto">
              <a:xfrm flipH="1" flipV="1">
                <a:off x="758" y="4008"/>
                <a:ext cx="120"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03" name="Line 205"/>
              <p:cNvSpPr>
                <a:spLocks noChangeShapeType="1"/>
              </p:cNvSpPr>
              <p:nvPr/>
            </p:nvSpPr>
            <p:spPr bwMode="auto">
              <a:xfrm flipV="1">
                <a:off x="611" y="4129"/>
                <a:ext cx="59"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04" name="Line 206"/>
              <p:cNvSpPr>
                <a:spLocks noChangeShapeType="1"/>
              </p:cNvSpPr>
              <p:nvPr/>
            </p:nvSpPr>
            <p:spPr bwMode="auto">
              <a:xfrm flipH="1" flipV="1">
                <a:off x="729" y="4129"/>
                <a:ext cx="31"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58430" name="AutoShape 207"/>
            <p:cNvSpPr/>
            <p:nvPr/>
          </p:nvSpPr>
          <p:spPr>
            <a:xfrm>
              <a:off x="107950" y="5705475"/>
              <a:ext cx="593725"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1800" dirty="0">
                  <a:solidFill>
                    <a:srgbClr val="FF3300"/>
                  </a:solidFill>
                  <a:latin typeface="Tahoma" panose="020B0604030504040204" pitchFamily="34" charset="0"/>
                  <a:ea typeface="宋体" panose="02010600030101010101" pitchFamily="2" charset="-122"/>
                </a:rPr>
                <a:t>Yes</a:t>
              </a:r>
              <a:endParaRPr lang="en-GB" altLang="zh-CN" sz="1800" dirty="0">
                <a:solidFill>
                  <a:srgbClr val="FF3300"/>
                </a:solidFill>
                <a:latin typeface="Tahoma" panose="020B0604030504040204" pitchFamily="34" charset="0"/>
                <a:ea typeface="宋体" panose="02010600030101010101" pitchFamily="2" charset="-122"/>
              </a:endParaRPr>
            </a:p>
          </p:txBody>
        </p:sp>
        <p:grpSp>
          <p:nvGrpSpPr>
            <p:cNvPr id="58431" name="Group 208"/>
            <p:cNvGrpSpPr/>
            <p:nvPr/>
          </p:nvGrpSpPr>
          <p:grpSpPr>
            <a:xfrm>
              <a:off x="184150" y="6010275"/>
              <a:ext cx="608013" cy="608013"/>
              <a:chOff x="183" y="3888"/>
              <a:chExt cx="383" cy="383"/>
            </a:xfrm>
          </p:grpSpPr>
          <p:sp>
            <p:nvSpPr>
              <p:cNvPr id="93" name="Oval 209"/>
              <p:cNvSpPr>
                <a:spLocks noChangeArrowheads="1"/>
              </p:cNvSpPr>
              <p:nvPr/>
            </p:nvSpPr>
            <p:spPr bwMode="auto">
              <a:xfrm>
                <a:off x="301" y="3888"/>
                <a:ext cx="148" cy="101"/>
              </a:xfrm>
              <a:prstGeom prst="ellipse">
                <a:avLst/>
              </a:prstGeom>
              <a:solidFill>
                <a:srgbClr val="666699"/>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4" name="AutoShape 210"/>
              <p:cNvSpPr>
                <a:spLocks noChangeArrowheads="1"/>
              </p:cNvSpPr>
              <p:nvPr/>
            </p:nvSpPr>
            <p:spPr bwMode="auto">
              <a:xfrm>
                <a:off x="301" y="3989"/>
                <a:ext cx="148" cy="143"/>
              </a:xfrm>
              <a:prstGeom prst="roundRect">
                <a:avLst>
                  <a:gd name="adj" fmla="val 704"/>
                </a:avLst>
              </a:prstGeom>
              <a:solidFill>
                <a:srgbClr val="FF0000"/>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5" name="Line 211"/>
              <p:cNvSpPr>
                <a:spLocks noChangeShapeType="1"/>
              </p:cNvSpPr>
              <p:nvPr/>
            </p:nvSpPr>
            <p:spPr bwMode="auto">
              <a:xfrm flipV="1">
                <a:off x="183" y="4008"/>
                <a:ext cx="118"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6" name="Line 212"/>
              <p:cNvSpPr>
                <a:spLocks noChangeShapeType="1"/>
              </p:cNvSpPr>
              <p:nvPr/>
            </p:nvSpPr>
            <p:spPr bwMode="auto">
              <a:xfrm flipH="1" flipV="1">
                <a:off x="448" y="4008"/>
                <a:ext cx="120"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7" name="Line 213"/>
              <p:cNvSpPr>
                <a:spLocks noChangeShapeType="1"/>
              </p:cNvSpPr>
              <p:nvPr/>
            </p:nvSpPr>
            <p:spPr bwMode="auto">
              <a:xfrm flipV="1">
                <a:off x="301" y="4129"/>
                <a:ext cx="59"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8" name="Line 214"/>
              <p:cNvSpPr>
                <a:spLocks noChangeShapeType="1"/>
              </p:cNvSpPr>
              <p:nvPr/>
            </p:nvSpPr>
            <p:spPr bwMode="auto">
              <a:xfrm flipH="1" flipV="1">
                <a:off x="419" y="4129"/>
                <a:ext cx="31"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8432" name="Group 215"/>
            <p:cNvGrpSpPr/>
            <p:nvPr/>
          </p:nvGrpSpPr>
          <p:grpSpPr>
            <a:xfrm>
              <a:off x="7489825" y="3883025"/>
              <a:ext cx="608013" cy="608013"/>
              <a:chOff x="4752" y="1872"/>
              <a:chExt cx="383" cy="383"/>
            </a:xfrm>
          </p:grpSpPr>
          <p:sp>
            <p:nvSpPr>
              <p:cNvPr id="87" name="Oval 216"/>
              <p:cNvSpPr>
                <a:spLocks noChangeArrowheads="1"/>
              </p:cNvSpPr>
              <p:nvPr/>
            </p:nvSpPr>
            <p:spPr bwMode="auto">
              <a:xfrm>
                <a:off x="4870" y="1872"/>
                <a:ext cx="148" cy="101"/>
              </a:xfrm>
              <a:prstGeom prst="ellipse">
                <a:avLst/>
              </a:prstGeom>
              <a:solidFill>
                <a:srgbClr val="FFCC00"/>
              </a:solidFill>
              <a:ln w="9398">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8" name="AutoShape 217"/>
              <p:cNvSpPr>
                <a:spLocks noChangeArrowheads="1"/>
              </p:cNvSpPr>
              <p:nvPr/>
            </p:nvSpPr>
            <p:spPr bwMode="auto">
              <a:xfrm>
                <a:off x="4870" y="1973"/>
                <a:ext cx="148" cy="143"/>
              </a:xfrm>
              <a:prstGeom prst="roundRect">
                <a:avLst>
                  <a:gd name="adj" fmla="val 704"/>
                </a:avLst>
              </a:prstGeom>
              <a:solidFill>
                <a:srgbClr val="0000FF"/>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9" name="Line 218"/>
              <p:cNvSpPr>
                <a:spLocks noChangeShapeType="1"/>
              </p:cNvSpPr>
              <p:nvPr/>
            </p:nvSpPr>
            <p:spPr bwMode="auto">
              <a:xfrm flipV="1">
                <a:off x="4752" y="1992"/>
                <a:ext cx="118"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0" name="Line 219"/>
              <p:cNvSpPr>
                <a:spLocks noChangeShapeType="1"/>
              </p:cNvSpPr>
              <p:nvPr/>
            </p:nvSpPr>
            <p:spPr bwMode="auto">
              <a:xfrm flipH="1" flipV="1">
                <a:off x="5017" y="1992"/>
                <a:ext cx="120"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1" name="Line 220"/>
              <p:cNvSpPr>
                <a:spLocks noChangeShapeType="1"/>
              </p:cNvSpPr>
              <p:nvPr/>
            </p:nvSpPr>
            <p:spPr bwMode="auto">
              <a:xfrm flipV="1">
                <a:off x="4870" y="2113"/>
                <a:ext cx="59"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2" name="Line 221"/>
              <p:cNvSpPr>
                <a:spLocks noChangeShapeType="1"/>
              </p:cNvSpPr>
              <p:nvPr/>
            </p:nvSpPr>
            <p:spPr bwMode="auto">
              <a:xfrm flipH="1" flipV="1">
                <a:off x="4988" y="2113"/>
                <a:ext cx="31"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8433" name="Group 222"/>
            <p:cNvGrpSpPr/>
            <p:nvPr/>
          </p:nvGrpSpPr>
          <p:grpSpPr>
            <a:xfrm>
              <a:off x="7680325" y="5964238"/>
              <a:ext cx="608013" cy="608012"/>
              <a:chOff x="5320" y="3831"/>
              <a:chExt cx="383" cy="383"/>
            </a:xfrm>
          </p:grpSpPr>
          <p:sp>
            <p:nvSpPr>
              <p:cNvPr id="81" name="Oval 223"/>
              <p:cNvSpPr>
                <a:spLocks noChangeArrowheads="1"/>
              </p:cNvSpPr>
              <p:nvPr/>
            </p:nvSpPr>
            <p:spPr bwMode="auto">
              <a:xfrm>
                <a:off x="5438" y="3831"/>
                <a:ext cx="148" cy="101"/>
              </a:xfrm>
              <a:prstGeom prst="ellipse">
                <a:avLst/>
              </a:prstGeom>
              <a:solidFill>
                <a:srgbClr val="FFCC00"/>
              </a:solidFill>
              <a:ln w="9398">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2" name="AutoShape 224"/>
              <p:cNvSpPr>
                <a:spLocks noChangeArrowheads="1"/>
              </p:cNvSpPr>
              <p:nvPr/>
            </p:nvSpPr>
            <p:spPr bwMode="auto">
              <a:xfrm>
                <a:off x="5438" y="3932"/>
                <a:ext cx="148" cy="143"/>
              </a:xfrm>
              <a:prstGeom prst="roundRect">
                <a:avLst>
                  <a:gd name="adj" fmla="val 704"/>
                </a:avLst>
              </a:prstGeom>
              <a:solidFill>
                <a:srgbClr val="0000FF"/>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3" name="Line 225"/>
              <p:cNvSpPr>
                <a:spLocks noChangeShapeType="1"/>
              </p:cNvSpPr>
              <p:nvPr/>
            </p:nvSpPr>
            <p:spPr bwMode="auto">
              <a:xfrm flipV="1">
                <a:off x="5320" y="3952"/>
                <a:ext cx="118"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84" name="Line 226"/>
              <p:cNvSpPr>
                <a:spLocks noChangeShapeType="1"/>
              </p:cNvSpPr>
              <p:nvPr/>
            </p:nvSpPr>
            <p:spPr bwMode="auto">
              <a:xfrm flipH="1" flipV="1">
                <a:off x="5585" y="3952"/>
                <a:ext cx="120"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85" name="Line 227"/>
              <p:cNvSpPr>
                <a:spLocks noChangeShapeType="1"/>
              </p:cNvSpPr>
              <p:nvPr/>
            </p:nvSpPr>
            <p:spPr bwMode="auto">
              <a:xfrm flipV="1">
                <a:off x="5438" y="4073"/>
                <a:ext cx="59"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86" name="Line 228"/>
              <p:cNvSpPr>
                <a:spLocks noChangeShapeType="1"/>
              </p:cNvSpPr>
              <p:nvPr/>
            </p:nvSpPr>
            <p:spPr bwMode="auto">
              <a:xfrm flipH="1" flipV="1">
                <a:off x="5556" y="4073"/>
                <a:ext cx="31"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8434" name="Group 229"/>
            <p:cNvGrpSpPr/>
            <p:nvPr/>
          </p:nvGrpSpPr>
          <p:grpSpPr>
            <a:xfrm>
              <a:off x="6881813" y="5954713"/>
              <a:ext cx="608012" cy="608012"/>
              <a:chOff x="5320" y="3831"/>
              <a:chExt cx="383" cy="383"/>
            </a:xfrm>
          </p:grpSpPr>
          <p:sp>
            <p:nvSpPr>
              <p:cNvPr id="75" name="Oval 230"/>
              <p:cNvSpPr>
                <a:spLocks noChangeArrowheads="1"/>
              </p:cNvSpPr>
              <p:nvPr/>
            </p:nvSpPr>
            <p:spPr bwMode="auto">
              <a:xfrm>
                <a:off x="5438" y="3831"/>
                <a:ext cx="148" cy="101"/>
              </a:xfrm>
              <a:prstGeom prst="ellipse">
                <a:avLst/>
              </a:prstGeom>
              <a:solidFill>
                <a:srgbClr val="FFCC00"/>
              </a:solidFill>
              <a:ln w="9398">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6" name="AutoShape 231"/>
              <p:cNvSpPr>
                <a:spLocks noChangeArrowheads="1"/>
              </p:cNvSpPr>
              <p:nvPr/>
            </p:nvSpPr>
            <p:spPr bwMode="auto">
              <a:xfrm>
                <a:off x="5438" y="3932"/>
                <a:ext cx="148" cy="143"/>
              </a:xfrm>
              <a:prstGeom prst="roundRect">
                <a:avLst>
                  <a:gd name="adj" fmla="val 704"/>
                </a:avLst>
              </a:prstGeom>
              <a:solidFill>
                <a:srgbClr val="0000FF"/>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7" name="Line 232"/>
              <p:cNvSpPr>
                <a:spLocks noChangeShapeType="1"/>
              </p:cNvSpPr>
              <p:nvPr/>
            </p:nvSpPr>
            <p:spPr bwMode="auto">
              <a:xfrm flipV="1">
                <a:off x="5320" y="3951"/>
                <a:ext cx="118"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78" name="Line 233"/>
              <p:cNvSpPr>
                <a:spLocks noChangeShapeType="1"/>
              </p:cNvSpPr>
              <p:nvPr/>
            </p:nvSpPr>
            <p:spPr bwMode="auto">
              <a:xfrm flipH="1" flipV="1">
                <a:off x="5585" y="3951"/>
                <a:ext cx="120"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79" name="Line 234"/>
              <p:cNvSpPr>
                <a:spLocks noChangeShapeType="1"/>
              </p:cNvSpPr>
              <p:nvPr/>
            </p:nvSpPr>
            <p:spPr bwMode="auto">
              <a:xfrm flipV="1">
                <a:off x="5438" y="4073"/>
                <a:ext cx="59"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80" name="Line 235"/>
              <p:cNvSpPr>
                <a:spLocks noChangeShapeType="1"/>
              </p:cNvSpPr>
              <p:nvPr/>
            </p:nvSpPr>
            <p:spPr bwMode="auto">
              <a:xfrm flipH="1" flipV="1">
                <a:off x="5556" y="4073"/>
                <a:ext cx="31"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8435" name="Group 236"/>
            <p:cNvGrpSpPr/>
            <p:nvPr/>
          </p:nvGrpSpPr>
          <p:grpSpPr>
            <a:xfrm>
              <a:off x="6137275" y="5957888"/>
              <a:ext cx="608013" cy="608012"/>
              <a:chOff x="5320" y="3831"/>
              <a:chExt cx="383" cy="383"/>
            </a:xfrm>
          </p:grpSpPr>
          <p:sp>
            <p:nvSpPr>
              <p:cNvPr id="69" name="Oval 237"/>
              <p:cNvSpPr>
                <a:spLocks noChangeArrowheads="1"/>
              </p:cNvSpPr>
              <p:nvPr/>
            </p:nvSpPr>
            <p:spPr bwMode="auto">
              <a:xfrm>
                <a:off x="5438" y="3831"/>
                <a:ext cx="148" cy="101"/>
              </a:xfrm>
              <a:prstGeom prst="ellipse">
                <a:avLst/>
              </a:prstGeom>
              <a:solidFill>
                <a:srgbClr val="FFCC00"/>
              </a:solidFill>
              <a:ln w="9398">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0" name="AutoShape 238"/>
              <p:cNvSpPr>
                <a:spLocks noChangeArrowheads="1"/>
              </p:cNvSpPr>
              <p:nvPr/>
            </p:nvSpPr>
            <p:spPr bwMode="auto">
              <a:xfrm>
                <a:off x="5438" y="3932"/>
                <a:ext cx="148" cy="143"/>
              </a:xfrm>
              <a:prstGeom prst="roundRect">
                <a:avLst>
                  <a:gd name="adj" fmla="val 704"/>
                </a:avLst>
              </a:prstGeom>
              <a:solidFill>
                <a:srgbClr val="0000FF"/>
              </a:solidFill>
              <a:ln w="9360">
                <a:solidFill>
                  <a:srgbClr val="000000"/>
                </a:solidFill>
                <a:round/>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1" name="Line 239"/>
              <p:cNvSpPr>
                <a:spLocks noChangeShapeType="1"/>
              </p:cNvSpPr>
              <p:nvPr/>
            </p:nvSpPr>
            <p:spPr bwMode="auto">
              <a:xfrm flipV="1">
                <a:off x="5320" y="3952"/>
                <a:ext cx="118"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72" name="Line 240"/>
              <p:cNvSpPr>
                <a:spLocks noChangeShapeType="1"/>
              </p:cNvSpPr>
              <p:nvPr/>
            </p:nvSpPr>
            <p:spPr bwMode="auto">
              <a:xfrm flipH="1" flipV="1">
                <a:off x="5585" y="3952"/>
                <a:ext cx="120" cy="82"/>
              </a:xfrm>
              <a:prstGeom prst="line">
                <a:avLst/>
              </a:prstGeom>
              <a:noFill/>
              <a:ln w="3816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73" name="Line 241"/>
              <p:cNvSpPr>
                <a:spLocks noChangeShapeType="1"/>
              </p:cNvSpPr>
              <p:nvPr/>
            </p:nvSpPr>
            <p:spPr bwMode="auto">
              <a:xfrm flipV="1">
                <a:off x="5438" y="4073"/>
                <a:ext cx="59"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74" name="Line 242"/>
              <p:cNvSpPr>
                <a:spLocks noChangeShapeType="1"/>
              </p:cNvSpPr>
              <p:nvPr/>
            </p:nvSpPr>
            <p:spPr bwMode="auto">
              <a:xfrm flipH="1" flipV="1">
                <a:off x="5556" y="4073"/>
                <a:ext cx="31" cy="144"/>
              </a:xfrm>
              <a:prstGeom prst="line">
                <a:avLst/>
              </a:prstGeom>
              <a:noFill/>
              <a:ln w="57240">
                <a:solidFill>
                  <a:srgbClr val="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58436" name="AutoShape 57"/>
            <p:cNvSpPr/>
            <p:nvPr/>
          </p:nvSpPr>
          <p:spPr>
            <a:xfrm>
              <a:off x="974725" y="5343525"/>
              <a:ext cx="642938" cy="371475"/>
            </a:xfrm>
            <a:prstGeom prst="roundRect">
              <a:avLst>
                <a:gd name="adj" fmla="val 431"/>
              </a:avLst>
            </a:prstGeom>
            <a:noFill/>
            <a:ln w="9525">
              <a:noFill/>
            </a:ln>
          </p:spPr>
          <p:txBody>
            <a:bodyPr wrap="none" lIns="89980" tIns="46789" rIns="89980" bIns="46789">
              <a:spAutoFit/>
            </a:bodyPr>
            <a:p>
              <a:pPr defTabSz="914400" eaLnBrk="1" hangingPunct="1">
                <a:buClr>
                  <a:srgbClr val="000000"/>
                </a:buClr>
                <a:buNone/>
                <a:tabLst>
                  <a:tab pos="0" algn="l"/>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dirty="0">
                  <a:solidFill>
                    <a:srgbClr val="000000"/>
                  </a:solidFill>
                  <a:latin typeface="微软雅黑" panose="020B0503020204020204" pitchFamily="34" charset="-122"/>
                  <a:ea typeface="微软雅黑" panose="020B0503020204020204" pitchFamily="34" charset="-122"/>
                </a:rPr>
                <a:t>黑色</a:t>
              </a:r>
              <a:endParaRPr lang="en-GB" altLang="zh-CN" sz="1800" dirty="0">
                <a:solidFill>
                  <a:srgbClr val="000000"/>
                </a:solidFill>
                <a:latin typeface="微软雅黑" panose="020B0503020204020204" pitchFamily="34" charset="-122"/>
                <a:ea typeface="微软雅黑" panose="020B0503020204020204" pitchFamily="34" charset="-122"/>
              </a:endParaRPr>
            </a:p>
          </p:txBody>
        </p:sp>
      </p:grpSp>
      <p:sp>
        <p:nvSpPr>
          <p:cNvPr id="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决策树原理</a:t>
            </a:r>
            <a:endParaRPr lang="zh-CN" altLang="en-US" dirty="0">
              <a:solidFill>
                <a:schemeClr val="tx1"/>
              </a:solidFill>
            </a:endParaRPr>
          </a:p>
        </p:txBody>
      </p:sp>
    </p:spTree>
  </p:cSld>
  <p:clrMapOvr>
    <a:masterClrMapping/>
  </p:clrMapOvr>
  <p:transition advTm="8005"/>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sp>
        <p:nvSpPr>
          <p:cNvPr id="7" name="文本框 6"/>
          <p:cNvSpPr txBox="1"/>
          <p:nvPr/>
        </p:nvSpPr>
        <p:spPr>
          <a:xfrm>
            <a:off x="360680" y="2783840"/>
            <a:ext cx="11723370" cy="645160"/>
          </a:xfrm>
          <a:prstGeom prst="rect">
            <a:avLst/>
          </a:prstGeom>
          <a:noFill/>
        </p:spPr>
        <p:txBody>
          <a:bodyPr wrap="square">
            <a:spAutoFit/>
          </a:bodyPr>
          <a:p>
            <a:pPr>
              <a:lnSpc>
                <a:spcPct val="150000"/>
              </a:lnSpc>
            </a:pPr>
            <a:r>
              <a:rPr lang="zh-CN" altLang="en-US" dirty="0"/>
              <a:t>具体流程:以年收入</a:t>
            </a:r>
            <a:r>
              <a:rPr lang="en-US" altLang="zh-CN" dirty="0"/>
              <a:t>7</a:t>
            </a:r>
            <a:r>
              <a:rPr lang="en-US" altLang="zh-CN" dirty="0"/>
              <a:t>0</a:t>
            </a:r>
            <a:r>
              <a:rPr lang="zh-CN" altLang="en-US" dirty="0"/>
              <a:t>和</a:t>
            </a:r>
            <a:r>
              <a:rPr lang="en-US" altLang="zh-CN" dirty="0"/>
              <a:t>85</a:t>
            </a:r>
            <a:r>
              <a:rPr lang="zh-CN" altLang="en-US" dirty="0"/>
              <a:t>的相邻值中点</a:t>
            </a:r>
            <a:r>
              <a:rPr lang="en-US" altLang="zh-CN" dirty="0"/>
              <a:t>77.5</a:t>
            </a:r>
            <a:r>
              <a:rPr lang="zh-CN" altLang="en-US" dirty="0"/>
              <a:t>作为分隔线，</a:t>
            </a:r>
            <a:r>
              <a:rPr lang="en-US" altLang="zh-CN" dirty="0">
                <a:sym typeface="+mn-ea"/>
              </a:rPr>
              <a:t>Gini</a:t>
            </a:r>
            <a:r>
              <a:rPr lang="zh-CN" altLang="en-US" dirty="0">
                <a:sym typeface="+mn-ea"/>
              </a:rPr>
              <a:t>系数计算过程为</a:t>
            </a:r>
            <a:endParaRPr lang="zh-CN" altLang="en-US" dirty="0"/>
          </a:p>
        </p:txBody>
      </p:sp>
      <mc:AlternateContent xmlns:mc="http://schemas.openxmlformats.org/markup-compatibility/2006">
        <mc:Choice xmlns:a14="http://schemas.microsoft.com/office/drawing/2010/main" Requires="a14">
          <p:sp>
            <p:nvSpPr>
              <p:cNvPr id="5" name="文本框 4"/>
              <p:cNvSpPr txBox="1"/>
              <p:nvPr/>
            </p:nvSpPr>
            <p:spPr>
              <a:xfrm>
                <a:off x="1692910" y="3430270"/>
                <a:ext cx="10499090" cy="3196590"/>
              </a:xfrm>
              <a:prstGeom prst="rect">
                <a:avLst/>
              </a:prstGeom>
              <a:noFill/>
            </p:spPr>
            <p:txBody>
              <a:bodyPr wrap="square" rtlCol="0" anchor="t">
                <a:spAutoFit/>
              </a:bodyPr>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左子节点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1</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1</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1</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1</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右子节点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5</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5</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5</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5</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48</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是否拖欠贷款，年收入</m:t>
                          </m:r>
                        </m:e>
                      </m:d>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5</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48</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40</m:t>
                      </m:r>
                    </m:oMath>
                  </m:oMathPara>
                </a14:m>
                <a:endParaRPr lang="zh-CN" altLang="en-US" dirty="0">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692910" y="3430270"/>
                <a:ext cx="10499090" cy="3196590"/>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3" name="表格 2"/>
          <p:cNvGraphicFramePr/>
          <p:nvPr>
            <p:custDataLst>
              <p:tags r:id="rId2"/>
            </p:custDataLst>
          </p:nvPr>
        </p:nvGraphicFramePr>
        <p:xfrm>
          <a:off x="120650" y="3785870"/>
          <a:ext cx="3597275" cy="2185035"/>
        </p:xfrm>
        <a:graphic>
          <a:graphicData uri="http://schemas.openxmlformats.org/drawingml/2006/table">
            <a:tbl>
              <a:tblPr firstRow="1" bandRow="1">
                <a:tableStyleId>{5C22544A-7EE6-4342-B048-85BDC9FD1C3A}</a:tableStyleId>
              </a:tblPr>
              <a:tblGrid>
                <a:gridCol w="899795"/>
                <a:gridCol w="628650"/>
                <a:gridCol w="1093470"/>
                <a:gridCol w="975360"/>
              </a:tblGrid>
              <a:tr h="461645">
                <a:tc gridSpan="4">
                  <a:txBody>
                    <a:bodyPr/>
                    <a:p>
                      <a:pPr algn="ctr">
                        <a:buNone/>
                      </a:pPr>
                      <a:r>
                        <a:rPr lang="zh-CN" altLang="en-US" sz="2400" b="1" dirty="0">
                          <a:solidFill>
                            <a:schemeClr val="tx1"/>
                          </a:solidFill>
                          <a:sym typeface="+mn-ea"/>
                        </a:rPr>
                        <a:t>年收入</a:t>
                      </a:r>
                      <a:endParaRPr lang="zh-CN" altLang="en-US" sz="2400" b="1" dirty="0">
                        <a:solidFill>
                          <a:schemeClr val="tx1"/>
                        </a:solidFill>
                        <a:sym typeface="+mn-ea"/>
                      </a:endParaRPr>
                    </a:p>
                  </a:txBody>
                  <a:tcPr anchor="ctr" anchorCtr="0"/>
                </a:tc>
                <a:tc hMerge="1">
                  <a:tcPr/>
                </a:tc>
                <a:tc hMerge="1">
                  <a:tcPr anchor="ctr" anchorCtr="0"/>
                </a:tc>
                <a:tc hMerge="1">
                  <a:tcPr anchor="ctr" anchorCtr="0"/>
                </a:tc>
              </a:tr>
              <a:tr h="708025">
                <a:tc>
                  <a:txBody>
                    <a:bodyPr/>
                    <a:p>
                      <a:pPr algn="ctr">
                        <a:buNone/>
                      </a:pPr>
                      <a:endParaRPr lang="en-US" altLang="zh-CN" sz="2000" dirty="0">
                        <a:solidFill>
                          <a:schemeClr val="tx1"/>
                        </a:solidFill>
                        <a:sym typeface="+mn-ea"/>
                      </a:endParaRPr>
                    </a:p>
                  </a:txBody>
                  <a:tcPr anchor="ctr" anchorCtr="0"/>
                </a:tc>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&lt;77.5</a:t>
                      </a:r>
                      <a:endParaRPr lang="en-US" altLang="zh-CN" sz="2000" b="1" dirty="0">
                        <a:solidFill>
                          <a:schemeClr val="tx1"/>
                        </a:solidFill>
                        <a:sym typeface="+mn-ea"/>
                      </a:endParaRPr>
                    </a:p>
                  </a:txBody>
                  <a:tcPr anchor="ctr" anchorCtr="0">
                    <a:noFill/>
                  </a:tcPr>
                </a:tc>
                <a:tc>
                  <a:txBody>
                    <a:bodyPr/>
                    <a:p>
                      <a:pPr algn="ctr">
                        <a:buClrTx/>
                        <a:buSzTx/>
                        <a:buFontTx/>
                        <a:buNone/>
                      </a:pPr>
                      <a:r>
                        <a:rPr lang="en-US" altLang="zh-CN" sz="2000" b="1" dirty="0">
                          <a:solidFill>
                            <a:schemeClr val="tx1"/>
                          </a:solidFill>
                          <a:latin typeface="Arial" panose="020B0604020202020204" pitchFamily="34" charset="0"/>
                          <a:cs typeface="Arial" panose="020B0604020202020204" pitchFamily="34" charset="0"/>
                        </a:rPr>
                        <a:t>≥77.5</a:t>
                      </a:r>
                      <a:endParaRPr lang="en-US" altLang="zh-CN" sz="2000" b="1" dirty="0">
                        <a:solidFill>
                          <a:schemeClr val="tx1"/>
                        </a:solidFill>
                        <a:latin typeface="Arial" panose="020B0604020202020204" pitchFamily="34" charset="0"/>
                        <a:cs typeface="Arial" panose="020B0604020202020204" pitchFamily="34" charset="0"/>
                      </a:endParaRPr>
                    </a:p>
                  </a:txBody>
                  <a:tcPr anchor="ctr" anchorCtr="0">
                    <a:noFill/>
                  </a:tcPr>
                </a:tc>
              </a:tr>
              <a:tr h="400050">
                <a:tc rowSpan="2">
                  <a:txBody>
                    <a:bodyPr/>
                    <a:p>
                      <a:pPr algn="ctr">
                        <a:buNone/>
                      </a:pPr>
                      <a:r>
                        <a:rPr lang="en-US" altLang="zh-CN" sz="2000" b="1" dirty="0">
                          <a:solidFill>
                            <a:schemeClr val="tx1"/>
                          </a:solidFill>
                          <a:sym typeface="+mn-ea"/>
                        </a:rPr>
                        <a:t>是否拖欠贷款</a:t>
                      </a:r>
                      <a:endParaRPr lang="zh-CN" altLang="en-US"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Yes</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0</a:t>
                      </a:r>
                      <a:endParaRPr lang="en-US" altLang="zh-CN" sz="2000" b="1" dirty="0">
                        <a:solidFill>
                          <a:schemeClr val="tx1"/>
                        </a:solidFill>
                        <a:sym typeface="+mn-ea"/>
                      </a:endParaRPr>
                    </a:p>
                  </a:txBody>
                  <a:tcPr anchor="ctr" anchorCtr="0">
                    <a:noFill/>
                  </a:tcPr>
                </a:tc>
                <a:tc>
                  <a:txBody>
                    <a:bodyPr/>
                    <a:p>
                      <a:pPr algn="ctr">
                        <a:buNone/>
                      </a:pPr>
                      <a:r>
                        <a:rPr lang="en-US" altLang="zh-CN" sz="2000" b="1">
                          <a:solidFill>
                            <a:schemeClr val="tx1"/>
                          </a:solidFill>
                        </a:rPr>
                        <a:t>3</a:t>
                      </a:r>
                      <a:endParaRPr lang="en-US" altLang="zh-CN" sz="2000" b="1">
                        <a:solidFill>
                          <a:schemeClr val="tx1"/>
                        </a:solidFill>
                      </a:endParaRPr>
                    </a:p>
                  </a:txBody>
                  <a:tcPr anchor="ctr" anchorCtr="0">
                    <a:noFill/>
                  </a:tcPr>
                </a:tc>
              </a:tr>
              <a:tr h="615315">
                <a:tc vMerge="1">
                  <a:tcPr anchor="ctr" anchorCtr="0"/>
                </a:tc>
                <a:tc>
                  <a:txBody>
                    <a:bodyPr/>
                    <a:p>
                      <a:pPr algn="ctr">
                        <a:buClrTx/>
                        <a:buSzTx/>
                        <a:buFontTx/>
                        <a:buNone/>
                      </a:pPr>
                      <a:r>
                        <a:rPr lang="en-US" altLang="zh-CN" sz="2000" b="1" dirty="0">
                          <a:solidFill>
                            <a:schemeClr val="tx1"/>
                          </a:solidFill>
                        </a:rPr>
                        <a:t>No</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rPr>
                        <a:t>1</a:t>
                      </a:r>
                      <a:endParaRPr lang="en-US" altLang="zh-CN" sz="2000" b="1" dirty="0">
                        <a:solidFill>
                          <a:schemeClr val="tx1"/>
                        </a:solidFill>
                      </a:endParaRPr>
                    </a:p>
                  </a:txBody>
                  <a:tcPr anchor="ctr" anchorCtr="0">
                    <a:noFill/>
                  </a:tcPr>
                </a:tc>
                <a:tc>
                  <a:txBody>
                    <a:bodyPr/>
                    <a:p>
                      <a:pPr algn="ctr">
                        <a:buNone/>
                      </a:pPr>
                      <a:r>
                        <a:rPr lang="en-US" altLang="zh-CN" sz="2000" b="1" dirty="0">
                          <a:solidFill>
                            <a:schemeClr val="tx1"/>
                          </a:solidFill>
                          <a:sym typeface="+mn-ea"/>
                        </a:rPr>
                        <a:t>2</a:t>
                      </a:r>
                      <a:endParaRPr lang="en-US" altLang="zh-CN" sz="2000" b="1" dirty="0">
                        <a:solidFill>
                          <a:schemeClr val="tx1"/>
                        </a:solidFill>
                        <a:sym typeface="+mn-ea"/>
                      </a:endParaRPr>
                    </a:p>
                  </a:txBody>
                  <a:tcPr anchor="ctr" anchorCtr="0">
                    <a:noFill/>
                  </a:tcPr>
                </a:tc>
              </a:tr>
            </a:tbl>
          </a:graphicData>
        </a:graphic>
      </p:graphicFrame>
      <p:graphicFrame>
        <p:nvGraphicFramePr>
          <p:cNvPr id="4" name="表格 3"/>
          <p:cNvGraphicFramePr/>
          <p:nvPr>
            <p:custDataLst>
              <p:tags r:id="rId3"/>
            </p:custDataLst>
          </p:nvPr>
        </p:nvGraphicFramePr>
        <p:xfrm>
          <a:off x="668020" y="1355090"/>
          <a:ext cx="10858500" cy="1584960"/>
        </p:xfrm>
        <a:graphic>
          <a:graphicData uri="http://schemas.openxmlformats.org/drawingml/2006/table">
            <a:tbl>
              <a:tblPr firstRow="1" bandRow="1">
                <a:tableStyleId>{5C22544A-7EE6-4342-B048-85BDC9FD1C3A}</a:tableStyleId>
              </a:tblPr>
              <a:tblGrid>
                <a:gridCol w="2386330"/>
                <a:gridCol w="1634490"/>
                <a:gridCol w="1227455"/>
                <a:gridCol w="1558290"/>
                <a:gridCol w="1346835"/>
                <a:gridCol w="1161415"/>
                <a:gridCol w="1543685"/>
              </a:tblGrid>
              <a:tr h="577850">
                <a:tc>
                  <a:txBody>
                    <a:bodyPr/>
                    <a:p>
                      <a:pPr algn="ctr">
                        <a:buNone/>
                      </a:pPr>
                      <a:r>
                        <a:rPr lang="zh-CN" altLang="en-US" b="1">
                          <a:solidFill>
                            <a:schemeClr val="tx1"/>
                          </a:solidFill>
                        </a:rPr>
                        <a:t>是否拖欠贷款</a:t>
                      </a:r>
                      <a:endParaRPr lang="zh-CN" altLang="en-US" b="1">
                        <a:solidFill>
                          <a:schemeClr val="tx1"/>
                        </a:solidFill>
                      </a:endParaRPr>
                    </a:p>
                  </a:txBody>
                  <a:tcPr anchor="ctr" anchorCtr="0"/>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nchor="ctr" anchorCtr="0"/>
                </a:tc>
                <a:tc>
                  <a:txBody>
                    <a:bodyPr/>
                    <a:p>
                      <a:pPr algn="ctr">
                        <a:buNone/>
                      </a:pPr>
                      <a:r>
                        <a:rPr lang="en-US" altLang="zh-CN" b="1">
                          <a:solidFill>
                            <a:schemeClr val="tx1"/>
                          </a:solidFill>
                          <a:cs typeface="+mn-lt"/>
                        </a:rPr>
                        <a:t>Yes</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nchor="ctr" anchorCtr="0"/>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nchor="ctr" anchorCtr="0"/>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nchor="ctr" anchorCtr="0"/>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nchor="ctr" anchorCtr="0"/>
                </a:tc>
              </a:tr>
              <a:tr h="504190">
                <a:tc>
                  <a:txBody>
                    <a:bodyPr/>
                    <a:p>
                      <a:pPr algn="ctr">
                        <a:buNone/>
                      </a:pPr>
                      <a:r>
                        <a:rPr lang="zh-CN" altLang="en-US" b="1">
                          <a:solidFill>
                            <a:schemeClr val="tx1"/>
                          </a:solidFill>
                        </a:rPr>
                        <a:t>年收入</a:t>
                      </a:r>
                      <a:endParaRPr lang="zh-CN" altLang="en-US" b="1">
                        <a:solidFill>
                          <a:schemeClr val="tx1"/>
                        </a:solidFill>
                      </a:endParaRPr>
                    </a:p>
                  </a:txBody>
                  <a:tcPr anchor="ctr" anchorCtr="0"/>
                </a:tc>
                <a:tc>
                  <a:txBody>
                    <a:bodyPr/>
                    <a:p>
                      <a:pPr algn="ctr">
                        <a:buNone/>
                      </a:pPr>
                      <a:r>
                        <a:rPr lang="en-US" altLang="zh-CN" b="1">
                          <a:solidFill>
                            <a:schemeClr val="tx1"/>
                          </a:solidFill>
                          <a:cs typeface="+mn-lt"/>
                        </a:rPr>
                        <a:t>70</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85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90</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95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125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220</a:t>
                      </a:r>
                      <a:endParaRPr lang="en-US" altLang="zh-CN" b="1">
                        <a:solidFill>
                          <a:schemeClr val="tx1"/>
                        </a:solidFill>
                        <a:cs typeface="+mn-lt"/>
                      </a:endParaRPr>
                    </a:p>
                  </a:txBody>
                  <a:tcPr anchor="ctr" anchorCtr="0"/>
                </a:tc>
              </a:tr>
              <a:tr h="502920">
                <a:tc>
                  <a:txBody>
                    <a:bodyPr/>
                    <a:p>
                      <a:pPr algn="ctr">
                        <a:buNone/>
                      </a:pPr>
                      <a:r>
                        <a:rPr lang="zh-CN" altLang="en-US" b="1">
                          <a:solidFill>
                            <a:schemeClr val="tx1"/>
                          </a:solidFill>
                        </a:rPr>
                        <a:t>相邻值中点</a:t>
                      </a:r>
                      <a:endParaRPr lang="zh-CN" altLang="en-US" b="1">
                        <a:solidFill>
                          <a:schemeClr val="tx1"/>
                        </a:solidFill>
                      </a:endParaRPr>
                    </a:p>
                  </a:txBody>
                  <a:tcPr anchor="ctr" anchorCtr="0"/>
                </a:tc>
                <a:tc>
                  <a:txBody>
                    <a:bodyPr/>
                    <a:p>
                      <a:pPr algn="ctr">
                        <a:buNone/>
                      </a:pPr>
                      <a:endParaRPr lang="en-US" altLang="zh-CN" b="1">
                        <a:solidFill>
                          <a:schemeClr val="tx1"/>
                        </a:solidFill>
                        <a:cs typeface="+mn-lt"/>
                      </a:endParaRPr>
                    </a:p>
                  </a:txBody>
                  <a:tcPr anchor="ctr" anchorCtr="0"/>
                </a:tc>
                <a:tc>
                  <a:txBody>
                    <a:bodyPr/>
                    <a:p>
                      <a:pPr algn="ctr">
                        <a:buNone/>
                      </a:pPr>
                      <a:r>
                        <a:rPr lang="en-US" altLang="zh-CN" sz="1800" b="1">
                          <a:solidFill>
                            <a:schemeClr val="tx1"/>
                          </a:solidFill>
                          <a:cs typeface="+mn-lt"/>
                          <a:sym typeface="+mn-ea"/>
                        </a:rPr>
                        <a:t>77.5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87.5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92.5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110</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172.5</a:t>
                      </a:r>
                      <a:endParaRPr lang="en-US" altLang="zh-CN" b="1">
                        <a:solidFill>
                          <a:schemeClr val="tx1"/>
                        </a:solidFill>
                        <a:cs typeface="+mn-lt"/>
                      </a:endParaRPr>
                    </a:p>
                  </a:txBody>
                  <a:tcPr anchor="ctr" anchorCtr="0"/>
                </a:tc>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sp>
        <p:nvSpPr>
          <p:cNvPr id="7" name="文本框 6"/>
          <p:cNvSpPr txBox="1"/>
          <p:nvPr/>
        </p:nvSpPr>
        <p:spPr>
          <a:xfrm>
            <a:off x="360680" y="2783840"/>
            <a:ext cx="11723370" cy="645160"/>
          </a:xfrm>
          <a:prstGeom prst="rect">
            <a:avLst/>
          </a:prstGeom>
          <a:noFill/>
        </p:spPr>
        <p:txBody>
          <a:bodyPr wrap="square">
            <a:spAutoFit/>
          </a:bodyPr>
          <a:p>
            <a:pPr>
              <a:lnSpc>
                <a:spcPct val="150000"/>
              </a:lnSpc>
            </a:pPr>
            <a:r>
              <a:rPr lang="zh-CN" altLang="en-US" dirty="0"/>
              <a:t>具体流程:以年收入</a:t>
            </a:r>
            <a:r>
              <a:rPr lang="en-US" altLang="zh-CN" dirty="0"/>
              <a:t>85</a:t>
            </a:r>
            <a:r>
              <a:rPr lang="zh-CN" altLang="en-US" dirty="0"/>
              <a:t>和</a:t>
            </a:r>
            <a:r>
              <a:rPr lang="en-US" altLang="zh-CN" dirty="0"/>
              <a:t>90</a:t>
            </a:r>
            <a:r>
              <a:rPr lang="zh-CN" altLang="en-US" dirty="0"/>
              <a:t>的相邻值中点</a:t>
            </a:r>
            <a:r>
              <a:rPr lang="en-US" altLang="zh-CN" dirty="0"/>
              <a:t>8</a:t>
            </a:r>
            <a:r>
              <a:rPr lang="en-US" altLang="zh-CN" dirty="0"/>
              <a:t>7.5</a:t>
            </a:r>
            <a:r>
              <a:rPr lang="zh-CN" altLang="en-US" dirty="0"/>
              <a:t>作为分隔线，</a:t>
            </a:r>
            <a:r>
              <a:rPr lang="en-US" altLang="zh-CN" dirty="0">
                <a:sym typeface="+mn-ea"/>
              </a:rPr>
              <a:t>Gini</a:t>
            </a:r>
            <a:r>
              <a:rPr lang="zh-CN" altLang="en-US" dirty="0">
                <a:sym typeface="+mn-ea"/>
              </a:rPr>
              <a:t>系数计算过程为</a:t>
            </a:r>
            <a:endParaRPr lang="zh-CN" altLang="en-US" dirty="0"/>
          </a:p>
        </p:txBody>
      </p:sp>
      <mc:AlternateContent xmlns:mc="http://schemas.openxmlformats.org/markup-compatibility/2006">
        <mc:Choice xmlns:a14="http://schemas.microsoft.com/office/drawing/2010/main" Requires="a14">
          <p:sp>
            <p:nvSpPr>
              <p:cNvPr id="5" name="文本框 4"/>
              <p:cNvSpPr txBox="1"/>
              <p:nvPr/>
            </p:nvSpPr>
            <p:spPr>
              <a:xfrm>
                <a:off x="1692910" y="3430270"/>
                <a:ext cx="10499090" cy="3179445"/>
              </a:xfrm>
              <a:prstGeom prst="rect">
                <a:avLst/>
              </a:prstGeom>
              <a:noFill/>
            </p:spPr>
            <p:txBody>
              <a:bodyPr wrap="square" rtlCol="0" anchor="t">
                <a:spAutoFit/>
              </a:bodyPr>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左子节点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5</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右子节点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5</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是否拖欠贷款，年收入</m:t>
                          </m:r>
                        </m:e>
                      </m:d>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5</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5</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5</m:t>
                      </m:r>
                      <m:r>
                        <a:rPr lang="en-US" altLang="zh-CN" b="0" i="1" smtClean="0">
                          <a:latin typeface="Cambria Math" panose="02040503050406030204" pitchFamily="18" charset="0"/>
                          <a:ea typeface="微软雅黑" panose="020B0503020204020204" pitchFamily="34" charset="-122"/>
                        </a:rPr>
                        <m:t>0</m:t>
                      </m:r>
                    </m:oMath>
                  </m:oMathPara>
                </a14:m>
                <a:endParaRPr lang="zh-CN" altLang="en-US" dirty="0">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692910" y="3430270"/>
                <a:ext cx="10499090" cy="3179445"/>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3" name="表格 2"/>
          <p:cNvGraphicFramePr/>
          <p:nvPr>
            <p:custDataLst>
              <p:tags r:id="rId2"/>
            </p:custDataLst>
          </p:nvPr>
        </p:nvGraphicFramePr>
        <p:xfrm>
          <a:off x="120650" y="3785870"/>
          <a:ext cx="3597275" cy="2185035"/>
        </p:xfrm>
        <a:graphic>
          <a:graphicData uri="http://schemas.openxmlformats.org/drawingml/2006/table">
            <a:tbl>
              <a:tblPr firstRow="1" bandRow="1">
                <a:tableStyleId>{5C22544A-7EE6-4342-B048-85BDC9FD1C3A}</a:tableStyleId>
              </a:tblPr>
              <a:tblGrid>
                <a:gridCol w="899795"/>
                <a:gridCol w="628650"/>
                <a:gridCol w="1093470"/>
                <a:gridCol w="975360"/>
              </a:tblGrid>
              <a:tr h="461645">
                <a:tc gridSpan="4">
                  <a:txBody>
                    <a:bodyPr/>
                    <a:p>
                      <a:pPr algn="ctr">
                        <a:buNone/>
                      </a:pPr>
                      <a:r>
                        <a:rPr lang="zh-CN" altLang="en-US" sz="2400" b="1" dirty="0">
                          <a:solidFill>
                            <a:schemeClr val="tx1"/>
                          </a:solidFill>
                          <a:sym typeface="+mn-ea"/>
                        </a:rPr>
                        <a:t>年收入</a:t>
                      </a:r>
                      <a:endParaRPr lang="zh-CN" altLang="en-US" sz="2400" b="1" dirty="0">
                        <a:solidFill>
                          <a:schemeClr val="tx1"/>
                        </a:solidFill>
                        <a:sym typeface="+mn-ea"/>
                      </a:endParaRPr>
                    </a:p>
                  </a:txBody>
                  <a:tcPr anchor="ctr" anchorCtr="0"/>
                </a:tc>
                <a:tc hMerge="1">
                  <a:tcPr/>
                </a:tc>
                <a:tc hMerge="1">
                  <a:tcPr anchor="ctr" anchorCtr="0"/>
                </a:tc>
                <a:tc hMerge="1">
                  <a:tcPr anchor="ctr" anchorCtr="0"/>
                </a:tc>
              </a:tr>
              <a:tr h="708025">
                <a:tc>
                  <a:txBody>
                    <a:bodyPr/>
                    <a:p>
                      <a:pPr algn="ctr">
                        <a:buNone/>
                      </a:pPr>
                      <a:endParaRPr lang="en-US" altLang="zh-CN" sz="2000" dirty="0">
                        <a:solidFill>
                          <a:schemeClr val="tx1"/>
                        </a:solidFill>
                        <a:sym typeface="+mn-ea"/>
                      </a:endParaRPr>
                    </a:p>
                  </a:txBody>
                  <a:tcPr anchor="ctr" anchorCtr="0"/>
                </a:tc>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&lt;87.5</a:t>
                      </a:r>
                      <a:endParaRPr lang="en-US" altLang="zh-CN" sz="2000" b="1" dirty="0">
                        <a:solidFill>
                          <a:schemeClr val="tx1"/>
                        </a:solidFill>
                        <a:sym typeface="+mn-ea"/>
                      </a:endParaRPr>
                    </a:p>
                  </a:txBody>
                  <a:tcPr anchor="ctr" anchorCtr="0">
                    <a:noFill/>
                  </a:tcPr>
                </a:tc>
                <a:tc>
                  <a:txBody>
                    <a:bodyPr/>
                    <a:p>
                      <a:pPr algn="ctr">
                        <a:buClrTx/>
                        <a:buSzTx/>
                        <a:buFontTx/>
                        <a:buNone/>
                      </a:pPr>
                      <a:r>
                        <a:rPr lang="en-US" altLang="zh-CN" sz="2000" b="1" dirty="0">
                          <a:solidFill>
                            <a:schemeClr val="tx1"/>
                          </a:solidFill>
                          <a:latin typeface="Arial" panose="020B0604020202020204" pitchFamily="34" charset="0"/>
                          <a:cs typeface="Arial" panose="020B0604020202020204" pitchFamily="34" charset="0"/>
                        </a:rPr>
                        <a:t>≥87.5</a:t>
                      </a:r>
                      <a:endParaRPr lang="en-US" altLang="zh-CN" sz="2000" b="1" dirty="0">
                        <a:solidFill>
                          <a:schemeClr val="tx1"/>
                        </a:solidFill>
                        <a:latin typeface="Arial" panose="020B0604020202020204" pitchFamily="34" charset="0"/>
                        <a:cs typeface="Arial" panose="020B0604020202020204" pitchFamily="34" charset="0"/>
                      </a:endParaRPr>
                    </a:p>
                  </a:txBody>
                  <a:tcPr anchor="ctr" anchorCtr="0">
                    <a:noFill/>
                  </a:tcPr>
                </a:tc>
              </a:tr>
              <a:tr h="400050">
                <a:tc rowSpan="2">
                  <a:txBody>
                    <a:bodyPr/>
                    <a:p>
                      <a:pPr algn="ctr">
                        <a:buNone/>
                      </a:pPr>
                      <a:r>
                        <a:rPr lang="en-US" altLang="zh-CN" sz="2000" b="1" dirty="0">
                          <a:solidFill>
                            <a:schemeClr val="tx1"/>
                          </a:solidFill>
                          <a:sym typeface="+mn-ea"/>
                        </a:rPr>
                        <a:t>是否拖欠贷款</a:t>
                      </a:r>
                      <a:endParaRPr lang="zh-CN" altLang="en-US"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Yes</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1</a:t>
                      </a:r>
                      <a:endParaRPr lang="en-US" altLang="zh-CN" sz="2000" b="1" dirty="0">
                        <a:solidFill>
                          <a:schemeClr val="tx1"/>
                        </a:solidFill>
                        <a:sym typeface="+mn-ea"/>
                      </a:endParaRPr>
                    </a:p>
                  </a:txBody>
                  <a:tcPr anchor="ctr" anchorCtr="0">
                    <a:noFill/>
                  </a:tcPr>
                </a:tc>
                <a:tc>
                  <a:txBody>
                    <a:bodyPr/>
                    <a:p>
                      <a:pPr algn="ctr">
                        <a:buNone/>
                      </a:pPr>
                      <a:r>
                        <a:rPr lang="en-US" altLang="zh-CN" sz="2000" b="1">
                          <a:solidFill>
                            <a:schemeClr val="tx1"/>
                          </a:solidFill>
                        </a:rPr>
                        <a:t>2</a:t>
                      </a:r>
                      <a:endParaRPr lang="en-US" altLang="zh-CN" sz="2000" b="1">
                        <a:solidFill>
                          <a:schemeClr val="tx1"/>
                        </a:solidFill>
                      </a:endParaRPr>
                    </a:p>
                  </a:txBody>
                  <a:tcPr anchor="ctr" anchorCtr="0">
                    <a:noFill/>
                  </a:tcPr>
                </a:tc>
              </a:tr>
              <a:tr h="615315">
                <a:tc vMerge="1">
                  <a:tcPr anchor="ctr" anchorCtr="0"/>
                </a:tc>
                <a:tc>
                  <a:txBody>
                    <a:bodyPr/>
                    <a:p>
                      <a:pPr algn="ctr">
                        <a:buClrTx/>
                        <a:buSzTx/>
                        <a:buFontTx/>
                        <a:buNone/>
                      </a:pPr>
                      <a:r>
                        <a:rPr lang="en-US" altLang="zh-CN" sz="2000" b="1" dirty="0">
                          <a:solidFill>
                            <a:schemeClr val="tx1"/>
                          </a:solidFill>
                        </a:rPr>
                        <a:t>No</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rPr>
                        <a:t>1</a:t>
                      </a:r>
                      <a:endParaRPr lang="en-US" altLang="zh-CN" sz="2000" b="1" dirty="0">
                        <a:solidFill>
                          <a:schemeClr val="tx1"/>
                        </a:solidFill>
                      </a:endParaRPr>
                    </a:p>
                  </a:txBody>
                  <a:tcPr anchor="ctr" anchorCtr="0">
                    <a:noFill/>
                  </a:tcPr>
                </a:tc>
                <a:tc>
                  <a:txBody>
                    <a:bodyPr/>
                    <a:p>
                      <a:pPr algn="ctr">
                        <a:buNone/>
                      </a:pPr>
                      <a:r>
                        <a:rPr lang="en-US" altLang="zh-CN" sz="2000" b="1" dirty="0">
                          <a:solidFill>
                            <a:schemeClr val="tx1"/>
                          </a:solidFill>
                          <a:sym typeface="+mn-ea"/>
                        </a:rPr>
                        <a:t>2</a:t>
                      </a:r>
                      <a:endParaRPr lang="en-US" altLang="zh-CN" sz="2000" b="1" dirty="0">
                        <a:solidFill>
                          <a:schemeClr val="tx1"/>
                        </a:solidFill>
                        <a:sym typeface="+mn-ea"/>
                      </a:endParaRPr>
                    </a:p>
                  </a:txBody>
                  <a:tcPr anchor="ctr" anchorCtr="0">
                    <a:noFill/>
                  </a:tcPr>
                </a:tc>
              </a:tr>
            </a:tbl>
          </a:graphicData>
        </a:graphic>
      </p:graphicFrame>
      <p:graphicFrame>
        <p:nvGraphicFramePr>
          <p:cNvPr id="4" name="表格 3"/>
          <p:cNvGraphicFramePr/>
          <p:nvPr>
            <p:custDataLst>
              <p:tags r:id="rId3"/>
            </p:custDataLst>
          </p:nvPr>
        </p:nvGraphicFramePr>
        <p:xfrm>
          <a:off x="668020" y="1355090"/>
          <a:ext cx="10858500" cy="1584960"/>
        </p:xfrm>
        <a:graphic>
          <a:graphicData uri="http://schemas.openxmlformats.org/drawingml/2006/table">
            <a:tbl>
              <a:tblPr firstRow="1" bandRow="1">
                <a:tableStyleId>{5C22544A-7EE6-4342-B048-85BDC9FD1C3A}</a:tableStyleId>
              </a:tblPr>
              <a:tblGrid>
                <a:gridCol w="2386330"/>
                <a:gridCol w="1634490"/>
                <a:gridCol w="1227455"/>
                <a:gridCol w="1558290"/>
                <a:gridCol w="1346835"/>
                <a:gridCol w="1161415"/>
                <a:gridCol w="1543685"/>
              </a:tblGrid>
              <a:tr h="577850">
                <a:tc>
                  <a:txBody>
                    <a:bodyPr/>
                    <a:p>
                      <a:pPr algn="ctr">
                        <a:buNone/>
                      </a:pPr>
                      <a:r>
                        <a:rPr lang="zh-CN" altLang="en-US" b="1">
                          <a:solidFill>
                            <a:schemeClr val="tx1"/>
                          </a:solidFill>
                        </a:rPr>
                        <a:t>是否拖欠贷款</a:t>
                      </a:r>
                      <a:endParaRPr lang="zh-CN" altLang="en-US" b="1">
                        <a:solidFill>
                          <a:schemeClr val="tx1"/>
                        </a:solidFill>
                      </a:endParaRPr>
                    </a:p>
                  </a:txBody>
                  <a:tcPr anchor="ctr" anchorCtr="0"/>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nchor="ctr" anchorCtr="0"/>
                </a:tc>
                <a:tc>
                  <a:txBody>
                    <a:bodyPr/>
                    <a:p>
                      <a:pPr algn="ctr">
                        <a:buNone/>
                      </a:pPr>
                      <a:r>
                        <a:rPr lang="en-US" altLang="zh-CN" b="1">
                          <a:solidFill>
                            <a:schemeClr val="tx1"/>
                          </a:solidFill>
                          <a:cs typeface="+mn-lt"/>
                        </a:rPr>
                        <a:t>Yes</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nchor="ctr" anchorCtr="0"/>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nchor="ctr" anchorCtr="0"/>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nchor="ctr" anchorCtr="0"/>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nchor="ctr" anchorCtr="0"/>
                </a:tc>
              </a:tr>
              <a:tr h="504190">
                <a:tc>
                  <a:txBody>
                    <a:bodyPr/>
                    <a:p>
                      <a:pPr algn="ctr">
                        <a:buNone/>
                      </a:pPr>
                      <a:r>
                        <a:rPr lang="zh-CN" altLang="en-US" b="1">
                          <a:solidFill>
                            <a:schemeClr val="tx1"/>
                          </a:solidFill>
                        </a:rPr>
                        <a:t>年收入</a:t>
                      </a:r>
                      <a:endParaRPr lang="zh-CN" altLang="en-US" b="1">
                        <a:solidFill>
                          <a:schemeClr val="tx1"/>
                        </a:solidFill>
                      </a:endParaRPr>
                    </a:p>
                  </a:txBody>
                  <a:tcPr anchor="ctr" anchorCtr="0"/>
                </a:tc>
                <a:tc>
                  <a:txBody>
                    <a:bodyPr/>
                    <a:p>
                      <a:pPr algn="ctr">
                        <a:buNone/>
                      </a:pPr>
                      <a:r>
                        <a:rPr lang="en-US" altLang="zh-CN" b="1">
                          <a:solidFill>
                            <a:schemeClr val="tx1"/>
                          </a:solidFill>
                          <a:cs typeface="+mn-lt"/>
                        </a:rPr>
                        <a:t>70</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85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90</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95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125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220</a:t>
                      </a:r>
                      <a:endParaRPr lang="en-US" altLang="zh-CN" b="1">
                        <a:solidFill>
                          <a:schemeClr val="tx1"/>
                        </a:solidFill>
                        <a:cs typeface="+mn-lt"/>
                      </a:endParaRPr>
                    </a:p>
                  </a:txBody>
                  <a:tcPr anchor="ctr" anchorCtr="0"/>
                </a:tc>
              </a:tr>
              <a:tr h="502920">
                <a:tc>
                  <a:txBody>
                    <a:bodyPr/>
                    <a:p>
                      <a:pPr algn="ctr">
                        <a:buNone/>
                      </a:pPr>
                      <a:r>
                        <a:rPr lang="zh-CN" altLang="en-US" b="1">
                          <a:solidFill>
                            <a:schemeClr val="tx1"/>
                          </a:solidFill>
                        </a:rPr>
                        <a:t>相邻值中点</a:t>
                      </a:r>
                      <a:endParaRPr lang="zh-CN" altLang="en-US" b="1">
                        <a:solidFill>
                          <a:schemeClr val="tx1"/>
                        </a:solidFill>
                      </a:endParaRPr>
                    </a:p>
                  </a:txBody>
                  <a:tcPr anchor="ctr" anchorCtr="0"/>
                </a:tc>
                <a:tc>
                  <a:txBody>
                    <a:bodyPr/>
                    <a:p>
                      <a:pPr algn="ctr">
                        <a:buNone/>
                      </a:pPr>
                      <a:endParaRPr lang="en-US" altLang="zh-CN" b="1">
                        <a:solidFill>
                          <a:schemeClr val="tx1"/>
                        </a:solidFill>
                        <a:cs typeface="+mn-lt"/>
                      </a:endParaRPr>
                    </a:p>
                  </a:txBody>
                  <a:tcPr anchor="ctr" anchorCtr="0"/>
                </a:tc>
                <a:tc>
                  <a:txBody>
                    <a:bodyPr/>
                    <a:p>
                      <a:pPr algn="ctr">
                        <a:buNone/>
                      </a:pPr>
                      <a:r>
                        <a:rPr lang="en-US" altLang="zh-CN" sz="1800" b="1">
                          <a:solidFill>
                            <a:schemeClr val="tx1"/>
                          </a:solidFill>
                          <a:cs typeface="+mn-lt"/>
                          <a:sym typeface="+mn-ea"/>
                        </a:rPr>
                        <a:t>77.5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87.5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92.5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110</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172.5</a:t>
                      </a:r>
                      <a:endParaRPr lang="en-US" altLang="zh-CN" b="1">
                        <a:solidFill>
                          <a:schemeClr val="tx1"/>
                        </a:solidFill>
                        <a:cs typeface="+mn-lt"/>
                      </a:endParaRPr>
                    </a:p>
                  </a:txBody>
                  <a:tcPr anchor="ctr" anchorCtr="0"/>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sp>
        <p:nvSpPr>
          <p:cNvPr id="7" name="文本框 6"/>
          <p:cNvSpPr txBox="1"/>
          <p:nvPr/>
        </p:nvSpPr>
        <p:spPr>
          <a:xfrm>
            <a:off x="360680" y="2783840"/>
            <a:ext cx="11723370" cy="645160"/>
          </a:xfrm>
          <a:prstGeom prst="rect">
            <a:avLst/>
          </a:prstGeom>
          <a:noFill/>
        </p:spPr>
        <p:txBody>
          <a:bodyPr wrap="square">
            <a:spAutoFit/>
          </a:bodyPr>
          <a:p>
            <a:pPr>
              <a:lnSpc>
                <a:spcPct val="150000"/>
              </a:lnSpc>
            </a:pPr>
            <a:r>
              <a:rPr lang="zh-CN" altLang="en-US" dirty="0"/>
              <a:t>具体流程:以年收入</a:t>
            </a:r>
            <a:r>
              <a:rPr lang="en-US" altLang="zh-CN" dirty="0"/>
              <a:t>90</a:t>
            </a:r>
            <a:r>
              <a:rPr lang="zh-CN" altLang="en-US" dirty="0"/>
              <a:t>和</a:t>
            </a:r>
            <a:r>
              <a:rPr lang="en-US" altLang="zh-CN" dirty="0"/>
              <a:t>95</a:t>
            </a:r>
            <a:r>
              <a:rPr lang="zh-CN" altLang="en-US" dirty="0"/>
              <a:t>的相邻值中点</a:t>
            </a:r>
            <a:r>
              <a:rPr lang="en-US" altLang="zh-CN" dirty="0"/>
              <a:t>92</a:t>
            </a:r>
            <a:r>
              <a:rPr lang="en-US" altLang="zh-CN" dirty="0"/>
              <a:t>.5</a:t>
            </a:r>
            <a:r>
              <a:rPr lang="zh-CN" altLang="en-US" dirty="0"/>
              <a:t>作为分隔线，</a:t>
            </a:r>
            <a:r>
              <a:rPr lang="en-US" altLang="zh-CN" dirty="0">
                <a:sym typeface="+mn-ea"/>
              </a:rPr>
              <a:t>Gini</a:t>
            </a:r>
            <a:r>
              <a:rPr lang="zh-CN" altLang="en-US" dirty="0">
                <a:sym typeface="+mn-ea"/>
              </a:rPr>
              <a:t>系数计算过程为</a:t>
            </a:r>
            <a:endParaRPr lang="zh-CN" altLang="en-US" dirty="0"/>
          </a:p>
        </p:txBody>
      </p:sp>
      <mc:AlternateContent xmlns:mc="http://schemas.openxmlformats.org/markup-compatibility/2006">
        <mc:Choice xmlns:a14="http://schemas.microsoft.com/office/drawing/2010/main" Requires="a14">
          <p:sp>
            <p:nvSpPr>
              <p:cNvPr id="5" name="文本框 4"/>
              <p:cNvSpPr txBox="1"/>
              <p:nvPr/>
            </p:nvSpPr>
            <p:spPr>
              <a:xfrm>
                <a:off x="1692910" y="3430270"/>
                <a:ext cx="10499090" cy="3185795"/>
              </a:xfrm>
              <a:prstGeom prst="rect">
                <a:avLst/>
              </a:prstGeom>
              <a:noFill/>
            </p:spPr>
            <p:txBody>
              <a:bodyPr wrap="square" rtlCol="0" anchor="t">
                <a:spAutoFit/>
              </a:bodyPr>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左子节点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3</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3</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3</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3</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4444</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右子节点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3</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3</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3</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3</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4444</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是否拖欠贷款，年收入</m:t>
                          </m:r>
                        </m:e>
                      </m:d>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4444</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4444</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4444</m:t>
                      </m:r>
                    </m:oMath>
                  </m:oMathPara>
                </a14:m>
                <a:endParaRPr lang="zh-CN" altLang="en-US" dirty="0">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692910" y="3430270"/>
                <a:ext cx="10499090" cy="3185795"/>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3" name="表格 2"/>
          <p:cNvGraphicFramePr/>
          <p:nvPr>
            <p:custDataLst>
              <p:tags r:id="rId2"/>
            </p:custDataLst>
          </p:nvPr>
        </p:nvGraphicFramePr>
        <p:xfrm>
          <a:off x="120650" y="3785870"/>
          <a:ext cx="3597275" cy="2185035"/>
        </p:xfrm>
        <a:graphic>
          <a:graphicData uri="http://schemas.openxmlformats.org/drawingml/2006/table">
            <a:tbl>
              <a:tblPr firstRow="1" bandRow="1">
                <a:tableStyleId>{5C22544A-7EE6-4342-B048-85BDC9FD1C3A}</a:tableStyleId>
              </a:tblPr>
              <a:tblGrid>
                <a:gridCol w="899795"/>
                <a:gridCol w="628650"/>
                <a:gridCol w="1093470"/>
                <a:gridCol w="975360"/>
              </a:tblGrid>
              <a:tr h="461645">
                <a:tc gridSpan="4">
                  <a:txBody>
                    <a:bodyPr/>
                    <a:p>
                      <a:pPr algn="ctr">
                        <a:buNone/>
                      </a:pPr>
                      <a:r>
                        <a:rPr lang="zh-CN" altLang="en-US" sz="2400" b="1" dirty="0">
                          <a:solidFill>
                            <a:schemeClr val="tx1"/>
                          </a:solidFill>
                          <a:sym typeface="+mn-ea"/>
                        </a:rPr>
                        <a:t>年收入</a:t>
                      </a:r>
                      <a:endParaRPr lang="zh-CN" altLang="en-US" sz="2400" b="1" dirty="0">
                        <a:solidFill>
                          <a:schemeClr val="tx1"/>
                        </a:solidFill>
                        <a:sym typeface="+mn-ea"/>
                      </a:endParaRPr>
                    </a:p>
                  </a:txBody>
                  <a:tcPr anchor="ctr" anchorCtr="0"/>
                </a:tc>
                <a:tc hMerge="1">
                  <a:tcPr/>
                </a:tc>
                <a:tc hMerge="1">
                  <a:tcPr anchor="ctr" anchorCtr="0"/>
                </a:tc>
                <a:tc hMerge="1">
                  <a:tcPr anchor="ctr" anchorCtr="0"/>
                </a:tc>
              </a:tr>
              <a:tr h="708025">
                <a:tc>
                  <a:txBody>
                    <a:bodyPr/>
                    <a:p>
                      <a:pPr algn="ctr">
                        <a:buNone/>
                      </a:pPr>
                      <a:endParaRPr lang="en-US" altLang="zh-CN" sz="2000" dirty="0">
                        <a:solidFill>
                          <a:schemeClr val="tx1"/>
                        </a:solidFill>
                        <a:sym typeface="+mn-ea"/>
                      </a:endParaRPr>
                    </a:p>
                  </a:txBody>
                  <a:tcPr anchor="ctr" anchorCtr="0"/>
                </a:tc>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&lt;92.5</a:t>
                      </a:r>
                      <a:endParaRPr lang="en-US" altLang="zh-CN" sz="2000" b="1" dirty="0">
                        <a:solidFill>
                          <a:schemeClr val="tx1"/>
                        </a:solidFill>
                        <a:sym typeface="+mn-ea"/>
                      </a:endParaRPr>
                    </a:p>
                  </a:txBody>
                  <a:tcPr anchor="ctr" anchorCtr="0">
                    <a:noFill/>
                  </a:tcPr>
                </a:tc>
                <a:tc>
                  <a:txBody>
                    <a:bodyPr/>
                    <a:p>
                      <a:pPr algn="ctr">
                        <a:buClrTx/>
                        <a:buSzTx/>
                        <a:buFontTx/>
                        <a:buNone/>
                      </a:pPr>
                      <a:r>
                        <a:rPr lang="en-US" altLang="zh-CN" sz="2000" b="1" dirty="0">
                          <a:solidFill>
                            <a:schemeClr val="tx1"/>
                          </a:solidFill>
                          <a:latin typeface="Arial" panose="020B0604020202020204" pitchFamily="34" charset="0"/>
                          <a:cs typeface="Arial" panose="020B0604020202020204" pitchFamily="34" charset="0"/>
                        </a:rPr>
                        <a:t>≥92.5</a:t>
                      </a:r>
                      <a:endParaRPr lang="en-US" altLang="zh-CN" sz="2000" b="1" dirty="0">
                        <a:solidFill>
                          <a:schemeClr val="tx1"/>
                        </a:solidFill>
                        <a:latin typeface="Arial" panose="020B0604020202020204" pitchFamily="34" charset="0"/>
                        <a:cs typeface="Arial" panose="020B0604020202020204" pitchFamily="34" charset="0"/>
                      </a:endParaRPr>
                    </a:p>
                  </a:txBody>
                  <a:tcPr anchor="ctr" anchorCtr="0">
                    <a:noFill/>
                  </a:tcPr>
                </a:tc>
              </a:tr>
              <a:tr h="400050">
                <a:tc rowSpan="2">
                  <a:txBody>
                    <a:bodyPr/>
                    <a:p>
                      <a:pPr algn="ctr">
                        <a:buNone/>
                      </a:pPr>
                      <a:r>
                        <a:rPr lang="en-US" altLang="zh-CN" sz="2000" b="1" dirty="0">
                          <a:solidFill>
                            <a:schemeClr val="tx1"/>
                          </a:solidFill>
                          <a:sym typeface="+mn-ea"/>
                        </a:rPr>
                        <a:t>是否拖欠贷款</a:t>
                      </a:r>
                      <a:endParaRPr lang="zh-CN" altLang="en-US"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Yes</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2</a:t>
                      </a:r>
                      <a:endParaRPr lang="en-US" altLang="zh-CN" sz="2000" b="1" dirty="0">
                        <a:solidFill>
                          <a:schemeClr val="tx1"/>
                        </a:solidFill>
                        <a:sym typeface="+mn-ea"/>
                      </a:endParaRPr>
                    </a:p>
                  </a:txBody>
                  <a:tcPr anchor="ctr" anchorCtr="0">
                    <a:noFill/>
                  </a:tcPr>
                </a:tc>
                <a:tc>
                  <a:txBody>
                    <a:bodyPr/>
                    <a:p>
                      <a:pPr algn="ctr">
                        <a:buNone/>
                      </a:pPr>
                      <a:r>
                        <a:rPr lang="en-US" altLang="zh-CN" sz="2000" b="1">
                          <a:solidFill>
                            <a:schemeClr val="tx1"/>
                          </a:solidFill>
                        </a:rPr>
                        <a:t>1</a:t>
                      </a:r>
                      <a:endParaRPr lang="en-US" altLang="zh-CN" sz="2000" b="1">
                        <a:solidFill>
                          <a:schemeClr val="tx1"/>
                        </a:solidFill>
                      </a:endParaRPr>
                    </a:p>
                  </a:txBody>
                  <a:tcPr anchor="ctr" anchorCtr="0">
                    <a:noFill/>
                  </a:tcPr>
                </a:tc>
              </a:tr>
              <a:tr h="615315">
                <a:tc vMerge="1">
                  <a:tcPr anchor="ctr" anchorCtr="0"/>
                </a:tc>
                <a:tc>
                  <a:txBody>
                    <a:bodyPr/>
                    <a:p>
                      <a:pPr algn="ctr">
                        <a:buClrTx/>
                        <a:buSzTx/>
                        <a:buFontTx/>
                        <a:buNone/>
                      </a:pPr>
                      <a:r>
                        <a:rPr lang="en-US" altLang="zh-CN" sz="2000" b="1" dirty="0">
                          <a:solidFill>
                            <a:schemeClr val="tx1"/>
                          </a:solidFill>
                        </a:rPr>
                        <a:t>No</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rPr>
                        <a:t>1</a:t>
                      </a:r>
                      <a:endParaRPr lang="en-US" altLang="zh-CN" sz="2000" b="1" dirty="0">
                        <a:solidFill>
                          <a:schemeClr val="tx1"/>
                        </a:solidFill>
                      </a:endParaRPr>
                    </a:p>
                  </a:txBody>
                  <a:tcPr anchor="ctr" anchorCtr="0">
                    <a:noFill/>
                  </a:tcPr>
                </a:tc>
                <a:tc>
                  <a:txBody>
                    <a:bodyPr/>
                    <a:p>
                      <a:pPr algn="ctr">
                        <a:buNone/>
                      </a:pPr>
                      <a:r>
                        <a:rPr lang="en-US" altLang="zh-CN" sz="2000" b="1" dirty="0">
                          <a:solidFill>
                            <a:schemeClr val="tx1"/>
                          </a:solidFill>
                          <a:sym typeface="+mn-ea"/>
                        </a:rPr>
                        <a:t>2</a:t>
                      </a:r>
                      <a:endParaRPr lang="en-US" altLang="zh-CN" sz="2000" b="1" dirty="0">
                        <a:solidFill>
                          <a:schemeClr val="tx1"/>
                        </a:solidFill>
                        <a:sym typeface="+mn-ea"/>
                      </a:endParaRPr>
                    </a:p>
                  </a:txBody>
                  <a:tcPr anchor="ctr" anchorCtr="0">
                    <a:noFill/>
                  </a:tcPr>
                </a:tc>
              </a:tr>
            </a:tbl>
          </a:graphicData>
        </a:graphic>
      </p:graphicFrame>
      <p:graphicFrame>
        <p:nvGraphicFramePr>
          <p:cNvPr id="4" name="表格 3"/>
          <p:cNvGraphicFramePr/>
          <p:nvPr>
            <p:custDataLst>
              <p:tags r:id="rId3"/>
            </p:custDataLst>
          </p:nvPr>
        </p:nvGraphicFramePr>
        <p:xfrm>
          <a:off x="668020" y="1355090"/>
          <a:ext cx="10858500" cy="1584960"/>
        </p:xfrm>
        <a:graphic>
          <a:graphicData uri="http://schemas.openxmlformats.org/drawingml/2006/table">
            <a:tbl>
              <a:tblPr firstRow="1" bandRow="1">
                <a:tableStyleId>{5C22544A-7EE6-4342-B048-85BDC9FD1C3A}</a:tableStyleId>
              </a:tblPr>
              <a:tblGrid>
                <a:gridCol w="2386330"/>
                <a:gridCol w="1634490"/>
                <a:gridCol w="1227455"/>
                <a:gridCol w="1558290"/>
                <a:gridCol w="1346835"/>
                <a:gridCol w="1161415"/>
                <a:gridCol w="1543685"/>
              </a:tblGrid>
              <a:tr h="577850">
                <a:tc>
                  <a:txBody>
                    <a:bodyPr/>
                    <a:p>
                      <a:pPr algn="ctr">
                        <a:buNone/>
                      </a:pPr>
                      <a:r>
                        <a:rPr lang="zh-CN" altLang="en-US" b="1">
                          <a:solidFill>
                            <a:schemeClr val="tx1"/>
                          </a:solidFill>
                        </a:rPr>
                        <a:t>是否拖欠贷款</a:t>
                      </a:r>
                      <a:endParaRPr lang="zh-CN" altLang="en-US" b="1">
                        <a:solidFill>
                          <a:schemeClr val="tx1"/>
                        </a:solidFill>
                      </a:endParaRPr>
                    </a:p>
                  </a:txBody>
                  <a:tcPr anchor="ctr" anchorCtr="0"/>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nchor="ctr" anchorCtr="0"/>
                </a:tc>
                <a:tc>
                  <a:txBody>
                    <a:bodyPr/>
                    <a:p>
                      <a:pPr algn="ctr">
                        <a:buNone/>
                      </a:pPr>
                      <a:r>
                        <a:rPr lang="en-US" altLang="zh-CN" b="1">
                          <a:solidFill>
                            <a:schemeClr val="tx1"/>
                          </a:solidFill>
                          <a:cs typeface="+mn-lt"/>
                        </a:rPr>
                        <a:t>Yes</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nchor="ctr" anchorCtr="0"/>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nchor="ctr" anchorCtr="0"/>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nchor="ctr" anchorCtr="0"/>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nchor="ctr" anchorCtr="0"/>
                </a:tc>
              </a:tr>
              <a:tr h="504190">
                <a:tc>
                  <a:txBody>
                    <a:bodyPr/>
                    <a:p>
                      <a:pPr algn="ctr">
                        <a:buNone/>
                      </a:pPr>
                      <a:r>
                        <a:rPr lang="zh-CN" altLang="en-US" b="1">
                          <a:solidFill>
                            <a:schemeClr val="tx1"/>
                          </a:solidFill>
                        </a:rPr>
                        <a:t>年收入</a:t>
                      </a:r>
                      <a:endParaRPr lang="zh-CN" altLang="en-US" b="1">
                        <a:solidFill>
                          <a:schemeClr val="tx1"/>
                        </a:solidFill>
                      </a:endParaRPr>
                    </a:p>
                  </a:txBody>
                  <a:tcPr anchor="ctr" anchorCtr="0"/>
                </a:tc>
                <a:tc>
                  <a:txBody>
                    <a:bodyPr/>
                    <a:p>
                      <a:pPr algn="ctr">
                        <a:buNone/>
                      </a:pPr>
                      <a:r>
                        <a:rPr lang="en-US" altLang="zh-CN" b="1">
                          <a:solidFill>
                            <a:schemeClr val="tx1"/>
                          </a:solidFill>
                          <a:cs typeface="+mn-lt"/>
                        </a:rPr>
                        <a:t>70</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85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90</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95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125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220</a:t>
                      </a:r>
                      <a:endParaRPr lang="en-US" altLang="zh-CN" b="1">
                        <a:solidFill>
                          <a:schemeClr val="tx1"/>
                        </a:solidFill>
                        <a:cs typeface="+mn-lt"/>
                      </a:endParaRPr>
                    </a:p>
                  </a:txBody>
                  <a:tcPr anchor="ctr" anchorCtr="0"/>
                </a:tc>
              </a:tr>
              <a:tr h="502920">
                <a:tc>
                  <a:txBody>
                    <a:bodyPr/>
                    <a:p>
                      <a:pPr algn="ctr">
                        <a:buNone/>
                      </a:pPr>
                      <a:r>
                        <a:rPr lang="zh-CN" altLang="en-US" b="1">
                          <a:solidFill>
                            <a:schemeClr val="tx1"/>
                          </a:solidFill>
                        </a:rPr>
                        <a:t>相邻值中点</a:t>
                      </a:r>
                      <a:endParaRPr lang="zh-CN" altLang="en-US" b="1">
                        <a:solidFill>
                          <a:schemeClr val="tx1"/>
                        </a:solidFill>
                      </a:endParaRPr>
                    </a:p>
                  </a:txBody>
                  <a:tcPr anchor="ctr" anchorCtr="0"/>
                </a:tc>
                <a:tc>
                  <a:txBody>
                    <a:bodyPr/>
                    <a:p>
                      <a:pPr algn="ctr">
                        <a:buNone/>
                      </a:pPr>
                      <a:endParaRPr lang="en-US" altLang="zh-CN" b="1">
                        <a:solidFill>
                          <a:schemeClr val="tx1"/>
                        </a:solidFill>
                        <a:cs typeface="+mn-lt"/>
                      </a:endParaRPr>
                    </a:p>
                  </a:txBody>
                  <a:tcPr anchor="ctr" anchorCtr="0"/>
                </a:tc>
                <a:tc>
                  <a:txBody>
                    <a:bodyPr/>
                    <a:p>
                      <a:pPr algn="ctr">
                        <a:buNone/>
                      </a:pPr>
                      <a:r>
                        <a:rPr lang="en-US" altLang="zh-CN" sz="1800" b="1">
                          <a:solidFill>
                            <a:schemeClr val="tx1"/>
                          </a:solidFill>
                          <a:cs typeface="+mn-lt"/>
                          <a:sym typeface="+mn-ea"/>
                        </a:rPr>
                        <a:t>77.5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87.5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92.5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110</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172.5</a:t>
                      </a:r>
                      <a:endParaRPr lang="en-US" altLang="zh-CN" b="1">
                        <a:solidFill>
                          <a:schemeClr val="tx1"/>
                        </a:solidFill>
                        <a:cs typeface="+mn-lt"/>
                      </a:endParaRPr>
                    </a:p>
                  </a:txBody>
                  <a:tcPr anchor="ctr" anchorCtr="0"/>
                </a:tc>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sp>
        <p:nvSpPr>
          <p:cNvPr id="7" name="文本框 6"/>
          <p:cNvSpPr txBox="1"/>
          <p:nvPr/>
        </p:nvSpPr>
        <p:spPr>
          <a:xfrm>
            <a:off x="360680" y="2783840"/>
            <a:ext cx="11723370" cy="645160"/>
          </a:xfrm>
          <a:prstGeom prst="rect">
            <a:avLst/>
          </a:prstGeom>
          <a:noFill/>
        </p:spPr>
        <p:txBody>
          <a:bodyPr wrap="square">
            <a:spAutoFit/>
          </a:bodyPr>
          <a:p>
            <a:pPr>
              <a:lnSpc>
                <a:spcPct val="150000"/>
              </a:lnSpc>
            </a:pPr>
            <a:r>
              <a:rPr lang="zh-CN" altLang="en-US" dirty="0"/>
              <a:t>具体流程:以年收入</a:t>
            </a:r>
            <a:r>
              <a:rPr lang="en-US" altLang="zh-CN" dirty="0"/>
              <a:t>9</a:t>
            </a:r>
            <a:r>
              <a:rPr lang="en-US" altLang="zh-CN" dirty="0"/>
              <a:t>5</a:t>
            </a:r>
            <a:r>
              <a:rPr lang="zh-CN" altLang="en-US" dirty="0"/>
              <a:t>和</a:t>
            </a:r>
            <a:r>
              <a:rPr lang="en-US" altLang="zh-CN" dirty="0"/>
              <a:t>125</a:t>
            </a:r>
            <a:r>
              <a:rPr lang="zh-CN" altLang="en-US" dirty="0"/>
              <a:t>的相邻值中点</a:t>
            </a:r>
            <a:r>
              <a:rPr lang="en-US" altLang="zh-CN" dirty="0"/>
              <a:t>110</a:t>
            </a:r>
            <a:r>
              <a:rPr lang="zh-CN" altLang="en-US" dirty="0"/>
              <a:t>作为分隔线，</a:t>
            </a:r>
            <a:r>
              <a:rPr lang="en-US" altLang="zh-CN" dirty="0">
                <a:sym typeface="+mn-ea"/>
              </a:rPr>
              <a:t>Gini</a:t>
            </a:r>
            <a:r>
              <a:rPr lang="zh-CN" altLang="en-US" dirty="0">
                <a:sym typeface="+mn-ea"/>
              </a:rPr>
              <a:t>系数计算过程为</a:t>
            </a:r>
            <a:endParaRPr lang="zh-CN" altLang="en-US" dirty="0"/>
          </a:p>
        </p:txBody>
      </p:sp>
      <mc:AlternateContent xmlns:mc="http://schemas.openxmlformats.org/markup-compatibility/2006">
        <mc:Choice xmlns:a14="http://schemas.microsoft.com/office/drawing/2010/main" Requires="a14">
          <p:sp>
            <p:nvSpPr>
              <p:cNvPr id="5" name="文本框 4"/>
              <p:cNvSpPr txBox="1"/>
              <p:nvPr/>
            </p:nvSpPr>
            <p:spPr>
              <a:xfrm>
                <a:off x="1692910" y="3430270"/>
                <a:ext cx="10499090" cy="3181985"/>
              </a:xfrm>
              <a:prstGeom prst="rect">
                <a:avLst/>
              </a:prstGeom>
              <a:noFill/>
            </p:spPr>
            <p:txBody>
              <a:bodyPr wrap="square" rtlCol="0" anchor="t">
                <a:spAutoFit/>
              </a:bodyPr>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左子节点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375</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右子节点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是否拖欠贷款，年收入</m:t>
                          </m:r>
                        </m:e>
                      </m:d>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375</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25</m:t>
                      </m:r>
                    </m:oMath>
                  </m:oMathPara>
                </a14:m>
                <a:endParaRPr lang="zh-CN" altLang="en-US" dirty="0">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692910" y="3430270"/>
                <a:ext cx="10499090" cy="3181985"/>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3" name="表格 2"/>
          <p:cNvGraphicFramePr/>
          <p:nvPr>
            <p:custDataLst>
              <p:tags r:id="rId2"/>
            </p:custDataLst>
          </p:nvPr>
        </p:nvGraphicFramePr>
        <p:xfrm>
          <a:off x="120650" y="3785870"/>
          <a:ext cx="3597275" cy="2185035"/>
        </p:xfrm>
        <a:graphic>
          <a:graphicData uri="http://schemas.openxmlformats.org/drawingml/2006/table">
            <a:tbl>
              <a:tblPr firstRow="1" bandRow="1">
                <a:tableStyleId>{5C22544A-7EE6-4342-B048-85BDC9FD1C3A}</a:tableStyleId>
              </a:tblPr>
              <a:tblGrid>
                <a:gridCol w="899795"/>
                <a:gridCol w="628650"/>
                <a:gridCol w="1093470"/>
                <a:gridCol w="975360"/>
              </a:tblGrid>
              <a:tr h="461645">
                <a:tc gridSpan="4">
                  <a:txBody>
                    <a:bodyPr/>
                    <a:p>
                      <a:pPr algn="ctr">
                        <a:buNone/>
                      </a:pPr>
                      <a:r>
                        <a:rPr lang="zh-CN" altLang="en-US" sz="2400" b="1" dirty="0">
                          <a:solidFill>
                            <a:schemeClr val="tx1"/>
                          </a:solidFill>
                          <a:sym typeface="+mn-ea"/>
                        </a:rPr>
                        <a:t>年收入</a:t>
                      </a:r>
                      <a:endParaRPr lang="zh-CN" altLang="en-US" sz="2400" b="1" dirty="0">
                        <a:solidFill>
                          <a:schemeClr val="tx1"/>
                        </a:solidFill>
                        <a:sym typeface="+mn-ea"/>
                      </a:endParaRPr>
                    </a:p>
                  </a:txBody>
                  <a:tcPr anchor="ctr" anchorCtr="0"/>
                </a:tc>
                <a:tc hMerge="1">
                  <a:tcPr/>
                </a:tc>
                <a:tc hMerge="1">
                  <a:tcPr anchor="ctr" anchorCtr="0"/>
                </a:tc>
                <a:tc hMerge="1">
                  <a:tcPr anchor="ctr" anchorCtr="0"/>
                </a:tc>
              </a:tr>
              <a:tr h="708025">
                <a:tc>
                  <a:txBody>
                    <a:bodyPr/>
                    <a:p>
                      <a:pPr algn="ctr">
                        <a:buNone/>
                      </a:pPr>
                      <a:endParaRPr lang="en-US" altLang="zh-CN" sz="2000" dirty="0">
                        <a:solidFill>
                          <a:schemeClr val="tx1"/>
                        </a:solidFill>
                        <a:sym typeface="+mn-ea"/>
                      </a:endParaRPr>
                    </a:p>
                  </a:txBody>
                  <a:tcPr anchor="ctr" anchorCtr="0"/>
                </a:tc>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&lt;110</a:t>
                      </a:r>
                      <a:endParaRPr lang="en-US" altLang="zh-CN" sz="2000" b="1" dirty="0">
                        <a:solidFill>
                          <a:schemeClr val="tx1"/>
                        </a:solidFill>
                        <a:sym typeface="+mn-ea"/>
                      </a:endParaRPr>
                    </a:p>
                  </a:txBody>
                  <a:tcPr anchor="ctr" anchorCtr="0">
                    <a:noFill/>
                  </a:tcPr>
                </a:tc>
                <a:tc>
                  <a:txBody>
                    <a:bodyPr/>
                    <a:p>
                      <a:pPr algn="ctr">
                        <a:buClrTx/>
                        <a:buSzTx/>
                        <a:buFontTx/>
                        <a:buNone/>
                      </a:pPr>
                      <a:r>
                        <a:rPr lang="en-US" altLang="zh-CN" sz="2000" b="1" dirty="0">
                          <a:solidFill>
                            <a:schemeClr val="tx1"/>
                          </a:solidFill>
                          <a:latin typeface="Arial" panose="020B0604020202020204" pitchFamily="34" charset="0"/>
                          <a:cs typeface="Arial" panose="020B0604020202020204" pitchFamily="34" charset="0"/>
                        </a:rPr>
                        <a:t>≥110</a:t>
                      </a:r>
                      <a:endParaRPr lang="en-US" altLang="zh-CN" sz="2000" b="1" dirty="0">
                        <a:solidFill>
                          <a:schemeClr val="tx1"/>
                        </a:solidFill>
                        <a:latin typeface="Arial" panose="020B0604020202020204" pitchFamily="34" charset="0"/>
                        <a:cs typeface="Arial" panose="020B0604020202020204" pitchFamily="34" charset="0"/>
                      </a:endParaRPr>
                    </a:p>
                  </a:txBody>
                  <a:tcPr anchor="ctr" anchorCtr="0">
                    <a:noFill/>
                  </a:tcPr>
                </a:tc>
              </a:tr>
              <a:tr h="400050">
                <a:tc rowSpan="2">
                  <a:txBody>
                    <a:bodyPr/>
                    <a:p>
                      <a:pPr algn="ctr">
                        <a:buNone/>
                      </a:pPr>
                      <a:r>
                        <a:rPr lang="en-US" altLang="zh-CN" sz="2000" b="1" dirty="0">
                          <a:solidFill>
                            <a:schemeClr val="tx1"/>
                          </a:solidFill>
                          <a:sym typeface="+mn-ea"/>
                        </a:rPr>
                        <a:t>是否拖欠贷款</a:t>
                      </a:r>
                      <a:endParaRPr lang="zh-CN" altLang="en-US"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Yes</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3</a:t>
                      </a:r>
                      <a:endParaRPr lang="en-US" altLang="zh-CN" sz="2000" b="1" dirty="0">
                        <a:solidFill>
                          <a:schemeClr val="tx1"/>
                        </a:solidFill>
                        <a:sym typeface="+mn-ea"/>
                      </a:endParaRPr>
                    </a:p>
                  </a:txBody>
                  <a:tcPr anchor="ctr" anchorCtr="0">
                    <a:noFill/>
                  </a:tcPr>
                </a:tc>
                <a:tc>
                  <a:txBody>
                    <a:bodyPr/>
                    <a:p>
                      <a:pPr algn="ctr">
                        <a:buNone/>
                      </a:pPr>
                      <a:r>
                        <a:rPr lang="en-US" altLang="zh-CN" sz="2000" b="1">
                          <a:solidFill>
                            <a:schemeClr val="tx1"/>
                          </a:solidFill>
                        </a:rPr>
                        <a:t>0</a:t>
                      </a:r>
                      <a:endParaRPr lang="en-US" altLang="zh-CN" sz="2000" b="1">
                        <a:solidFill>
                          <a:schemeClr val="tx1"/>
                        </a:solidFill>
                      </a:endParaRPr>
                    </a:p>
                  </a:txBody>
                  <a:tcPr anchor="ctr" anchorCtr="0">
                    <a:noFill/>
                  </a:tcPr>
                </a:tc>
              </a:tr>
              <a:tr h="615315">
                <a:tc vMerge="1">
                  <a:tcPr anchor="ctr" anchorCtr="0"/>
                </a:tc>
                <a:tc>
                  <a:txBody>
                    <a:bodyPr/>
                    <a:p>
                      <a:pPr algn="ctr">
                        <a:buClrTx/>
                        <a:buSzTx/>
                        <a:buFontTx/>
                        <a:buNone/>
                      </a:pPr>
                      <a:r>
                        <a:rPr lang="en-US" altLang="zh-CN" sz="2000" b="1" dirty="0">
                          <a:solidFill>
                            <a:schemeClr val="tx1"/>
                          </a:solidFill>
                        </a:rPr>
                        <a:t>No</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rPr>
                        <a:t>1</a:t>
                      </a:r>
                      <a:endParaRPr lang="en-US" altLang="zh-CN" sz="2000" b="1" dirty="0">
                        <a:solidFill>
                          <a:schemeClr val="tx1"/>
                        </a:solidFill>
                      </a:endParaRPr>
                    </a:p>
                  </a:txBody>
                  <a:tcPr anchor="ctr" anchorCtr="0">
                    <a:noFill/>
                  </a:tcPr>
                </a:tc>
                <a:tc>
                  <a:txBody>
                    <a:bodyPr/>
                    <a:p>
                      <a:pPr algn="ctr">
                        <a:buNone/>
                      </a:pPr>
                      <a:r>
                        <a:rPr lang="en-US" altLang="zh-CN" sz="2000" b="1" dirty="0">
                          <a:solidFill>
                            <a:schemeClr val="tx1"/>
                          </a:solidFill>
                          <a:sym typeface="+mn-ea"/>
                        </a:rPr>
                        <a:t>2</a:t>
                      </a:r>
                      <a:endParaRPr lang="en-US" altLang="zh-CN" sz="2000" b="1" dirty="0">
                        <a:solidFill>
                          <a:schemeClr val="tx1"/>
                        </a:solidFill>
                        <a:sym typeface="+mn-ea"/>
                      </a:endParaRPr>
                    </a:p>
                  </a:txBody>
                  <a:tcPr anchor="ctr" anchorCtr="0">
                    <a:noFill/>
                  </a:tcPr>
                </a:tc>
              </a:tr>
            </a:tbl>
          </a:graphicData>
        </a:graphic>
      </p:graphicFrame>
      <p:graphicFrame>
        <p:nvGraphicFramePr>
          <p:cNvPr id="4" name="表格 3"/>
          <p:cNvGraphicFramePr/>
          <p:nvPr>
            <p:custDataLst>
              <p:tags r:id="rId3"/>
            </p:custDataLst>
          </p:nvPr>
        </p:nvGraphicFramePr>
        <p:xfrm>
          <a:off x="668020" y="1355090"/>
          <a:ext cx="10858500" cy="1584960"/>
        </p:xfrm>
        <a:graphic>
          <a:graphicData uri="http://schemas.openxmlformats.org/drawingml/2006/table">
            <a:tbl>
              <a:tblPr firstRow="1" bandRow="1">
                <a:tableStyleId>{5C22544A-7EE6-4342-B048-85BDC9FD1C3A}</a:tableStyleId>
              </a:tblPr>
              <a:tblGrid>
                <a:gridCol w="2386330"/>
                <a:gridCol w="1634490"/>
                <a:gridCol w="1227455"/>
                <a:gridCol w="1558290"/>
                <a:gridCol w="1346835"/>
                <a:gridCol w="1161415"/>
                <a:gridCol w="1543685"/>
              </a:tblGrid>
              <a:tr h="577850">
                <a:tc>
                  <a:txBody>
                    <a:bodyPr/>
                    <a:p>
                      <a:pPr algn="ctr">
                        <a:buNone/>
                      </a:pPr>
                      <a:r>
                        <a:rPr lang="zh-CN" altLang="en-US" b="1">
                          <a:solidFill>
                            <a:schemeClr val="tx1"/>
                          </a:solidFill>
                        </a:rPr>
                        <a:t>是否拖欠贷款</a:t>
                      </a:r>
                      <a:endParaRPr lang="zh-CN" altLang="en-US" b="1">
                        <a:solidFill>
                          <a:schemeClr val="tx1"/>
                        </a:solidFill>
                      </a:endParaRPr>
                    </a:p>
                  </a:txBody>
                  <a:tcPr anchor="ctr" anchorCtr="0"/>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nchor="ctr" anchorCtr="0"/>
                </a:tc>
                <a:tc>
                  <a:txBody>
                    <a:bodyPr/>
                    <a:p>
                      <a:pPr algn="ctr">
                        <a:buNone/>
                      </a:pPr>
                      <a:r>
                        <a:rPr lang="en-US" altLang="zh-CN" b="1">
                          <a:solidFill>
                            <a:schemeClr val="tx1"/>
                          </a:solidFill>
                          <a:cs typeface="+mn-lt"/>
                        </a:rPr>
                        <a:t>Yes</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nchor="ctr" anchorCtr="0"/>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nchor="ctr" anchorCtr="0"/>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nchor="ctr" anchorCtr="0"/>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nchor="ctr" anchorCtr="0"/>
                </a:tc>
              </a:tr>
              <a:tr h="504190">
                <a:tc>
                  <a:txBody>
                    <a:bodyPr/>
                    <a:p>
                      <a:pPr algn="ctr">
                        <a:buNone/>
                      </a:pPr>
                      <a:r>
                        <a:rPr lang="zh-CN" altLang="en-US" b="1">
                          <a:solidFill>
                            <a:schemeClr val="tx1"/>
                          </a:solidFill>
                        </a:rPr>
                        <a:t>年收入</a:t>
                      </a:r>
                      <a:endParaRPr lang="zh-CN" altLang="en-US" b="1">
                        <a:solidFill>
                          <a:schemeClr val="tx1"/>
                        </a:solidFill>
                      </a:endParaRPr>
                    </a:p>
                  </a:txBody>
                  <a:tcPr anchor="ctr" anchorCtr="0"/>
                </a:tc>
                <a:tc>
                  <a:txBody>
                    <a:bodyPr/>
                    <a:p>
                      <a:pPr algn="ctr">
                        <a:buNone/>
                      </a:pPr>
                      <a:r>
                        <a:rPr lang="en-US" altLang="zh-CN" b="1">
                          <a:solidFill>
                            <a:schemeClr val="tx1"/>
                          </a:solidFill>
                          <a:cs typeface="+mn-lt"/>
                        </a:rPr>
                        <a:t>70</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85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90</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95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125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220</a:t>
                      </a:r>
                      <a:endParaRPr lang="en-US" altLang="zh-CN" b="1">
                        <a:solidFill>
                          <a:schemeClr val="tx1"/>
                        </a:solidFill>
                        <a:cs typeface="+mn-lt"/>
                      </a:endParaRPr>
                    </a:p>
                  </a:txBody>
                  <a:tcPr anchor="ctr" anchorCtr="0"/>
                </a:tc>
              </a:tr>
              <a:tr h="502920">
                <a:tc>
                  <a:txBody>
                    <a:bodyPr/>
                    <a:p>
                      <a:pPr algn="ctr">
                        <a:buNone/>
                      </a:pPr>
                      <a:r>
                        <a:rPr lang="zh-CN" altLang="en-US" b="1">
                          <a:solidFill>
                            <a:schemeClr val="tx1"/>
                          </a:solidFill>
                        </a:rPr>
                        <a:t>相邻值中点</a:t>
                      </a:r>
                      <a:endParaRPr lang="zh-CN" altLang="en-US" b="1">
                        <a:solidFill>
                          <a:schemeClr val="tx1"/>
                        </a:solidFill>
                      </a:endParaRPr>
                    </a:p>
                  </a:txBody>
                  <a:tcPr anchor="ctr" anchorCtr="0"/>
                </a:tc>
                <a:tc>
                  <a:txBody>
                    <a:bodyPr/>
                    <a:p>
                      <a:pPr algn="ctr">
                        <a:buNone/>
                      </a:pPr>
                      <a:endParaRPr lang="en-US" altLang="zh-CN" b="1">
                        <a:solidFill>
                          <a:schemeClr val="tx1"/>
                        </a:solidFill>
                        <a:cs typeface="+mn-lt"/>
                      </a:endParaRPr>
                    </a:p>
                  </a:txBody>
                  <a:tcPr anchor="ctr" anchorCtr="0"/>
                </a:tc>
                <a:tc>
                  <a:txBody>
                    <a:bodyPr/>
                    <a:p>
                      <a:pPr algn="ctr">
                        <a:buNone/>
                      </a:pPr>
                      <a:r>
                        <a:rPr lang="en-US" altLang="zh-CN" sz="1800" b="1">
                          <a:solidFill>
                            <a:schemeClr val="tx1"/>
                          </a:solidFill>
                          <a:cs typeface="+mn-lt"/>
                          <a:sym typeface="+mn-ea"/>
                        </a:rPr>
                        <a:t>77.5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87.5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92.5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110</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172.5</a:t>
                      </a:r>
                      <a:endParaRPr lang="en-US" altLang="zh-CN" b="1">
                        <a:solidFill>
                          <a:schemeClr val="tx1"/>
                        </a:solidFill>
                        <a:cs typeface="+mn-lt"/>
                      </a:endParaRPr>
                    </a:p>
                  </a:txBody>
                  <a:tcPr anchor="ctr" anchorCtr="0"/>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sp>
        <p:nvSpPr>
          <p:cNvPr id="7" name="文本框 6"/>
          <p:cNvSpPr txBox="1"/>
          <p:nvPr/>
        </p:nvSpPr>
        <p:spPr>
          <a:xfrm>
            <a:off x="360680" y="2783840"/>
            <a:ext cx="11723370" cy="645160"/>
          </a:xfrm>
          <a:prstGeom prst="rect">
            <a:avLst/>
          </a:prstGeom>
          <a:noFill/>
        </p:spPr>
        <p:txBody>
          <a:bodyPr wrap="square">
            <a:spAutoFit/>
          </a:bodyPr>
          <a:p>
            <a:pPr>
              <a:lnSpc>
                <a:spcPct val="150000"/>
              </a:lnSpc>
            </a:pPr>
            <a:r>
              <a:rPr lang="zh-CN" altLang="en-US" dirty="0"/>
              <a:t>具体流程:以年收入</a:t>
            </a:r>
            <a:r>
              <a:rPr lang="en-US" altLang="zh-CN" dirty="0"/>
              <a:t>12</a:t>
            </a:r>
            <a:r>
              <a:rPr lang="en-US" altLang="zh-CN" dirty="0"/>
              <a:t>5</a:t>
            </a:r>
            <a:r>
              <a:rPr lang="zh-CN" altLang="en-US" dirty="0"/>
              <a:t>和</a:t>
            </a:r>
            <a:r>
              <a:rPr lang="en-US" altLang="zh-CN" dirty="0"/>
              <a:t>22</a:t>
            </a:r>
            <a:r>
              <a:rPr lang="en-US" altLang="zh-CN" dirty="0"/>
              <a:t>0</a:t>
            </a:r>
            <a:r>
              <a:rPr lang="zh-CN" altLang="en-US" dirty="0"/>
              <a:t>的相邻值中点</a:t>
            </a:r>
            <a:r>
              <a:rPr lang="en-US" altLang="zh-CN" dirty="0"/>
              <a:t>172</a:t>
            </a:r>
            <a:r>
              <a:rPr lang="en-US" altLang="zh-CN" dirty="0"/>
              <a:t>.5</a:t>
            </a:r>
            <a:r>
              <a:rPr lang="zh-CN" altLang="en-US" dirty="0"/>
              <a:t>作为分隔线，</a:t>
            </a:r>
            <a:r>
              <a:rPr lang="en-US" altLang="zh-CN" dirty="0">
                <a:sym typeface="+mn-ea"/>
              </a:rPr>
              <a:t>Gini</a:t>
            </a:r>
            <a:r>
              <a:rPr lang="zh-CN" altLang="en-US" dirty="0">
                <a:sym typeface="+mn-ea"/>
              </a:rPr>
              <a:t>系数计算过程为</a:t>
            </a:r>
            <a:endParaRPr lang="zh-CN" altLang="en-US" dirty="0"/>
          </a:p>
        </p:txBody>
      </p:sp>
      <mc:AlternateContent xmlns:mc="http://schemas.openxmlformats.org/markup-compatibility/2006">
        <mc:Choice xmlns:a14="http://schemas.microsoft.com/office/drawing/2010/main" Requires="a14">
          <p:sp>
            <p:nvSpPr>
              <p:cNvPr id="5" name="文本框 4"/>
              <p:cNvSpPr txBox="1"/>
              <p:nvPr/>
            </p:nvSpPr>
            <p:spPr>
              <a:xfrm>
                <a:off x="1692910" y="3430270"/>
                <a:ext cx="10499090" cy="3196590"/>
              </a:xfrm>
              <a:prstGeom prst="rect">
                <a:avLst/>
              </a:prstGeom>
              <a:noFill/>
            </p:spPr>
            <p:txBody>
              <a:bodyPr wrap="square" rtlCol="0" anchor="t">
                <a:spAutoFit/>
              </a:bodyPr>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左子节点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5</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5</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5</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5</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48</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右子节点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1</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1</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1</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1</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是否拖欠贷款，年收入</m:t>
                          </m:r>
                        </m:e>
                      </m:d>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5</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48</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40</m:t>
                      </m:r>
                    </m:oMath>
                  </m:oMathPara>
                </a14:m>
                <a:endParaRPr lang="zh-CN" altLang="en-US" dirty="0">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692910" y="3430270"/>
                <a:ext cx="10499090" cy="3196590"/>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3" name="表格 2"/>
          <p:cNvGraphicFramePr/>
          <p:nvPr>
            <p:custDataLst>
              <p:tags r:id="rId2"/>
            </p:custDataLst>
          </p:nvPr>
        </p:nvGraphicFramePr>
        <p:xfrm>
          <a:off x="120650" y="3785870"/>
          <a:ext cx="3597275" cy="2185035"/>
        </p:xfrm>
        <a:graphic>
          <a:graphicData uri="http://schemas.openxmlformats.org/drawingml/2006/table">
            <a:tbl>
              <a:tblPr firstRow="1" bandRow="1">
                <a:tableStyleId>{5C22544A-7EE6-4342-B048-85BDC9FD1C3A}</a:tableStyleId>
              </a:tblPr>
              <a:tblGrid>
                <a:gridCol w="899795"/>
                <a:gridCol w="628650"/>
                <a:gridCol w="1093470"/>
                <a:gridCol w="975360"/>
              </a:tblGrid>
              <a:tr h="461645">
                <a:tc gridSpan="4">
                  <a:txBody>
                    <a:bodyPr/>
                    <a:p>
                      <a:pPr algn="ctr">
                        <a:buNone/>
                      </a:pPr>
                      <a:r>
                        <a:rPr lang="zh-CN" altLang="en-US" sz="2400" b="1" dirty="0">
                          <a:solidFill>
                            <a:schemeClr val="tx1"/>
                          </a:solidFill>
                          <a:sym typeface="+mn-ea"/>
                        </a:rPr>
                        <a:t>年收入</a:t>
                      </a:r>
                      <a:endParaRPr lang="zh-CN" altLang="en-US" sz="2400" b="1" dirty="0">
                        <a:solidFill>
                          <a:schemeClr val="tx1"/>
                        </a:solidFill>
                        <a:sym typeface="+mn-ea"/>
                      </a:endParaRPr>
                    </a:p>
                  </a:txBody>
                  <a:tcPr anchor="ctr" anchorCtr="0"/>
                </a:tc>
                <a:tc hMerge="1">
                  <a:tcPr/>
                </a:tc>
                <a:tc hMerge="1">
                  <a:tcPr anchor="ctr" anchorCtr="0"/>
                </a:tc>
                <a:tc hMerge="1">
                  <a:tcPr anchor="ctr" anchorCtr="0"/>
                </a:tc>
              </a:tr>
              <a:tr h="708025">
                <a:tc>
                  <a:txBody>
                    <a:bodyPr/>
                    <a:p>
                      <a:pPr algn="ctr">
                        <a:buNone/>
                      </a:pPr>
                      <a:endParaRPr lang="en-US" altLang="zh-CN" sz="2000" dirty="0">
                        <a:solidFill>
                          <a:schemeClr val="tx1"/>
                        </a:solidFill>
                        <a:sym typeface="+mn-ea"/>
                      </a:endParaRPr>
                    </a:p>
                  </a:txBody>
                  <a:tcPr anchor="ctr" anchorCtr="0"/>
                </a:tc>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&lt;172.5</a:t>
                      </a:r>
                      <a:endParaRPr lang="en-US" altLang="zh-CN" sz="2000" b="1" dirty="0">
                        <a:solidFill>
                          <a:schemeClr val="tx1"/>
                        </a:solidFill>
                        <a:sym typeface="+mn-ea"/>
                      </a:endParaRPr>
                    </a:p>
                  </a:txBody>
                  <a:tcPr anchor="ctr" anchorCtr="0">
                    <a:noFill/>
                  </a:tcPr>
                </a:tc>
                <a:tc>
                  <a:txBody>
                    <a:bodyPr/>
                    <a:p>
                      <a:pPr algn="ctr">
                        <a:buClrTx/>
                        <a:buSzTx/>
                        <a:buFontTx/>
                        <a:buNone/>
                      </a:pPr>
                      <a:r>
                        <a:rPr lang="en-US" altLang="zh-CN" sz="2000" b="1" dirty="0">
                          <a:solidFill>
                            <a:schemeClr val="tx1"/>
                          </a:solidFill>
                          <a:latin typeface="Arial" panose="020B0604020202020204" pitchFamily="34" charset="0"/>
                          <a:cs typeface="Arial" panose="020B0604020202020204" pitchFamily="34" charset="0"/>
                        </a:rPr>
                        <a:t>≥172.5</a:t>
                      </a:r>
                      <a:endParaRPr lang="en-US" altLang="zh-CN" sz="2000" b="1" dirty="0">
                        <a:solidFill>
                          <a:schemeClr val="tx1"/>
                        </a:solidFill>
                        <a:latin typeface="Arial" panose="020B0604020202020204" pitchFamily="34" charset="0"/>
                        <a:cs typeface="Arial" panose="020B0604020202020204" pitchFamily="34" charset="0"/>
                      </a:endParaRPr>
                    </a:p>
                  </a:txBody>
                  <a:tcPr anchor="ctr" anchorCtr="0">
                    <a:noFill/>
                  </a:tcPr>
                </a:tc>
              </a:tr>
              <a:tr h="400050">
                <a:tc rowSpan="2">
                  <a:txBody>
                    <a:bodyPr/>
                    <a:p>
                      <a:pPr algn="ctr">
                        <a:buNone/>
                      </a:pPr>
                      <a:r>
                        <a:rPr lang="en-US" altLang="zh-CN" sz="2000" b="1" dirty="0">
                          <a:solidFill>
                            <a:schemeClr val="tx1"/>
                          </a:solidFill>
                          <a:sym typeface="+mn-ea"/>
                        </a:rPr>
                        <a:t>是否拖欠贷款</a:t>
                      </a:r>
                      <a:endParaRPr lang="zh-CN" altLang="en-US"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Yes</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3</a:t>
                      </a:r>
                      <a:endParaRPr lang="en-US" altLang="zh-CN" sz="2000" b="1" dirty="0">
                        <a:solidFill>
                          <a:schemeClr val="tx1"/>
                        </a:solidFill>
                        <a:sym typeface="+mn-ea"/>
                      </a:endParaRPr>
                    </a:p>
                  </a:txBody>
                  <a:tcPr anchor="ctr" anchorCtr="0">
                    <a:noFill/>
                  </a:tcPr>
                </a:tc>
                <a:tc>
                  <a:txBody>
                    <a:bodyPr/>
                    <a:p>
                      <a:pPr algn="ctr">
                        <a:buNone/>
                      </a:pPr>
                      <a:r>
                        <a:rPr lang="en-US" altLang="zh-CN" sz="2000" b="1">
                          <a:solidFill>
                            <a:schemeClr val="tx1"/>
                          </a:solidFill>
                        </a:rPr>
                        <a:t>0</a:t>
                      </a:r>
                      <a:endParaRPr lang="en-US" altLang="zh-CN" sz="2000" b="1">
                        <a:solidFill>
                          <a:schemeClr val="tx1"/>
                        </a:solidFill>
                      </a:endParaRPr>
                    </a:p>
                  </a:txBody>
                  <a:tcPr anchor="ctr" anchorCtr="0">
                    <a:noFill/>
                  </a:tcPr>
                </a:tc>
              </a:tr>
              <a:tr h="615315">
                <a:tc vMerge="1">
                  <a:tcPr anchor="ctr" anchorCtr="0"/>
                </a:tc>
                <a:tc>
                  <a:txBody>
                    <a:bodyPr/>
                    <a:p>
                      <a:pPr algn="ctr">
                        <a:buClrTx/>
                        <a:buSzTx/>
                        <a:buFontTx/>
                        <a:buNone/>
                      </a:pPr>
                      <a:r>
                        <a:rPr lang="en-US" altLang="zh-CN" sz="2000" b="1" dirty="0">
                          <a:solidFill>
                            <a:schemeClr val="tx1"/>
                          </a:solidFill>
                        </a:rPr>
                        <a:t>No</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rPr>
                        <a:t>2</a:t>
                      </a:r>
                      <a:endParaRPr lang="en-US" altLang="zh-CN" sz="2000" b="1" dirty="0">
                        <a:solidFill>
                          <a:schemeClr val="tx1"/>
                        </a:solidFill>
                      </a:endParaRPr>
                    </a:p>
                  </a:txBody>
                  <a:tcPr anchor="ctr" anchorCtr="0">
                    <a:noFill/>
                  </a:tcPr>
                </a:tc>
                <a:tc>
                  <a:txBody>
                    <a:bodyPr/>
                    <a:p>
                      <a:pPr algn="ctr">
                        <a:buNone/>
                      </a:pPr>
                      <a:r>
                        <a:rPr lang="en-US" altLang="zh-CN" sz="2000" b="1" dirty="0">
                          <a:solidFill>
                            <a:schemeClr val="tx1"/>
                          </a:solidFill>
                          <a:sym typeface="+mn-ea"/>
                        </a:rPr>
                        <a:t>1</a:t>
                      </a:r>
                      <a:endParaRPr lang="en-US" altLang="zh-CN" sz="2000" b="1" dirty="0">
                        <a:solidFill>
                          <a:schemeClr val="tx1"/>
                        </a:solidFill>
                        <a:sym typeface="+mn-ea"/>
                      </a:endParaRPr>
                    </a:p>
                  </a:txBody>
                  <a:tcPr anchor="ctr" anchorCtr="0">
                    <a:noFill/>
                  </a:tcPr>
                </a:tc>
              </a:tr>
            </a:tbl>
          </a:graphicData>
        </a:graphic>
      </p:graphicFrame>
      <p:graphicFrame>
        <p:nvGraphicFramePr>
          <p:cNvPr id="4" name="表格 3"/>
          <p:cNvGraphicFramePr/>
          <p:nvPr>
            <p:custDataLst>
              <p:tags r:id="rId3"/>
            </p:custDataLst>
          </p:nvPr>
        </p:nvGraphicFramePr>
        <p:xfrm>
          <a:off x="668020" y="1355090"/>
          <a:ext cx="10858500" cy="1584960"/>
        </p:xfrm>
        <a:graphic>
          <a:graphicData uri="http://schemas.openxmlformats.org/drawingml/2006/table">
            <a:tbl>
              <a:tblPr firstRow="1" bandRow="1">
                <a:tableStyleId>{5C22544A-7EE6-4342-B048-85BDC9FD1C3A}</a:tableStyleId>
              </a:tblPr>
              <a:tblGrid>
                <a:gridCol w="2386330"/>
                <a:gridCol w="1634490"/>
                <a:gridCol w="1227455"/>
                <a:gridCol w="1558290"/>
                <a:gridCol w="1346835"/>
                <a:gridCol w="1161415"/>
                <a:gridCol w="1543685"/>
              </a:tblGrid>
              <a:tr h="577850">
                <a:tc>
                  <a:txBody>
                    <a:bodyPr/>
                    <a:p>
                      <a:pPr algn="ctr">
                        <a:buNone/>
                      </a:pPr>
                      <a:r>
                        <a:rPr lang="zh-CN" altLang="en-US" b="1">
                          <a:solidFill>
                            <a:schemeClr val="tx1"/>
                          </a:solidFill>
                        </a:rPr>
                        <a:t>是否拖欠贷款</a:t>
                      </a:r>
                      <a:endParaRPr lang="zh-CN" altLang="en-US" b="1">
                        <a:solidFill>
                          <a:schemeClr val="tx1"/>
                        </a:solidFill>
                      </a:endParaRPr>
                    </a:p>
                  </a:txBody>
                  <a:tcPr anchor="ctr" anchorCtr="0"/>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nchor="ctr" anchorCtr="0"/>
                </a:tc>
                <a:tc>
                  <a:txBody>
                    <a:bodyPr/>
                    <a:p>
                      <a:pPr algn="ctr">
                        <a:buNone/>
                      </a:pPr>
                      <a:r>
                        <a:rPr lang="en-US" altLang="zh-CN" b="1">
                          <a:solidFill>
                            <a:schemeClr val="tx1"/>
                          </a:solidFill>
                          <a:cs typeface="+mn-lt"/>
                        </a:rPr>
                        <a:t>Yes</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nchor="ctr" anchorCtr="0"/>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nchor="ctr" anchorCtr="0"/>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nchor="ctr" anchorCtr="0"/>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nchor="ctr" anchorCtr="0"/>
                </a:tc>
              </a:tr>
              <a:tr h="504190">
                <a:tc>
                  <a:txBody>
                    <a:bodyPr/>
                    <a:p>
                      <a:pPr algn="ctr">
                        <a:buNone/>
                      </a:pPr>
                      <a:r>
                        <a:rPr lang="zh-CN" altLang="en-US" b="1">
                          <a:solidFill>
                            <a:schemeClr val="tx1"/>
                          </a:solidFill>
                        </a:rPr>
                        <a:t>年收入</a:t>
                      </a:r>
                      <a:endParaRPr lang="zh-CN" altLang="en-US" b="1">
                        <a:solidFill>
                          <a:schemeClr val="tx1"/>
                        </a:solidFill>
                      </a:endParaRPr>
                    </a:p>
                  </a:txBody>
                  <a:tcPr anchor="ctr" anchorCtr="0"/>
                </a:tc>
                <a:tc>
                  <a:txBody>
                    <a:bodyPr/>
                    <a:p>
                      <a:pPr algn="ctr">
                        <a:buNone/>
                      </a:pPr>
                      <a:r>
                        <a:rPr lang="en-US" altLang="zh-CN" b="1">
                          <a:solidFill>
                            <a:schemeClr val="tx1"/>
                          </a:solidFill>
                          <a:cs typeface="+mn-lt"/>
                        </a:rPr>
                        <a:t>70</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85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90</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95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125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220</a:t>
                      </a:r>
                      <a:endParaRPr lang="en-US" altLang="zh-CN" b="1">
                        <a:solidFill>
                          <a:schemeClr val="tx1"/>
                        </a:solidFill>
                        <a:cs typeface="+mn-lt"/>
                      </a:endParaRPr>
                    </a:p>
                  </a:txBody>
                  <a:tcPr anchor="ctr" anchorCtr="0"/>
                </a:tc>
              </a:tr>
              <a:tr h="502920">
                <a:tc>
                  <a:txBody>
                    <a:bodyPr/>
                    <a:p>
                      <a:pPr algn="ctr">
                        <a:buNone/>
                      </a:pPr>
                      <a:r>
                        <a:rPr lang="zh-CN" altLang="en-US" b="1">
                          <a:solidFill>
                            <a:schemeClr val="tx1"/>
                          </a:solidFill>
                        </a:rPr>
                        <a:t>相邻值中点</a:t>
                      </a:r>
                      <a:endParaRPr lang="zh-CN" altLang="en-US" b="1">
                        <a:solidFill>
                          <a:schemeClr val="tx1"/>
                        </a:solidFill>
                      </a:endParaRPr>
                    </a:p>
                  </a:txBody>
                  <a:tcPr anchor="ctr" anchorCtr="0"/>
                </a:tc>
                <a:tc>
                  <a:txBody>
                    <a:bodyPr/>
                    <a:p>
                      <a:pPr algn="ctr">
                        <a:buNone/>
                      </a:pPr>
                      <a:endParaRPr lang="en-US" altLang="zh-CN" b="1">
                        <a:solidFill>
                          <a:schemeClr val="tx1"/>
                        </a:solidFill>
                        <a:cs typeface="+mn-lt"/>
                      </a:endParaRPr>
                    </a:p>
                  </a:txBody>
                  <a:tcPr anchor="ctr" anchorCtr="0"/>
                </a:tc>
                <a:tc>
                  <a:txBody>
                    <a:bodyPr/>
                    <a:p>
                      <a:pPr algn="ctr">
                        <a:buNone/>
                      </a:pPr>
                      <a:r>
                        <a:rPr lang="en-US" altLang="zh-CN" sz="1800" b="1">
                          <a:solidFill>
                            <a:schemeClr val="tx1"/>
                          </a:solidFill>
                          <a:cs typeface="+mn-lt"/>
                          <a:sym typeface="+mn-ea"/>
                        </a:rPr>
                        <a:t>77.5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87.5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92.5</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110</a:t>
                      </a:r>
                      <a:endParaRPr lang="en-US" altLang="zh-CN" b="1">
                        <a:solidFill>
                          <a:schemeClr val="tx1"/>
                        </a:solidFill>
                        <a:cs typeface="+mn-lt"/>
                      </a:endParaRPr>
                    </a:p>
                  </a:txBody>
                  <a:tcPr anchor="ctr" anchorCtr="0"/>
                </a:tc>
                <a:tc>
                  <a:txBody>
                    <a:bodyPr/>
                    <a:p>
                      <a:pPr algn="ctr">
                        <a:buNone/>
                      </a:pPr>
                      <a:r>
                        <a:rPr lang="en-US" altLang="zh-CN" b="1">
                          <a:solidFill>
                            <a:schemeClr val="tx1"/>
                          </a:solidFill>
                          <a:cs typeface="+mn-lt"/>
                        </a:rPr>
                        <a:t>172.5</a:t>
                      </a:r>
                      <a:endParaRPr lang="en-US" altLang="zh-CN" b="1">
                        <a:solidFill>
                          <a:schemeClr val="tx1"/>
                        </a:solidFill>
                        <a:cs typeface="+mn-lt"/>
                      </a:endParaRPr>
                    </a:p>
                  </a:txBody>
                  <a:tcPr anchor="ctr" anchorCtr="0"/>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graphicFrame>
        <p:nvGraphicFramePr>
          <p:cNvPr id="2" name="表格 1"/>
          <p:cNvGraphicFramePr/>
          <p:nvPr>
            <p:custDataLst>
              <p:tags r:id="rId1"/>
            </p:custDataLst>
          </p:nvPr>
        </p:nvGraphicFramePr>
        <p:xfrm>
          <a:off x="735965" y="1851025"/>
          <a:ext cx="10608310" cy="2665095"/>
        </p:xfrm>
        <a:graphic>
          <a:graphicData uri="http://schemas.openxmlformats.org/drawingml/2006/table">
            <a:tbl>
              <a:tblPr firstRow="1" bandRow="1">
                <a:tableStyleId>{5C22544A-7EE6-4342-B048-85BDC9FD1C3A}</a:tableStyleId>
              </a:tblPr>
              <a:tblGrid>
                <a:gridCol w="1661160"/>
                <a:gridCol w="1690370"/>
                <a:gridCol w="1804035"/>
                <a:gridCol w="1816735"/>
                <a:gridCol w="1818005"/>
                <a:gridCol w="1818005"/>
              </a:tblGrid>
              <a:tr h="801370">
                <a:tc gridSpan="4">
                  <a:txBody>
                    <a:bodyPr/>
                    <a:p>
                      <a:pPr algn="ctr">
                        <a:buNone/>
                      </a:pPr>
                      <a:r>
                        <a:rPr lang="zh-CN" altLang="en-US" sz="2400" b="1" dirty="0">
                          <a:solidFill>
                            <a:schemeClr val="tx1"/>
                          </a:solidFill>
                          <a:sym typeface="+mn-ea"/>
                        </a:rPr>
                        <a:t>年收入</a:t>
                      </a:r>
                      <a:endParaRPr lang="zh-CN" altLang="en-US" sz="2400" b="1" dirty="0">
                        <a:solidFill>
                          <a:schemeClr val="tx1"/>
                        </a:solidFill>
                        <a:sym typeface="+mn-ea"/>
                      </a:endParaRPr>
                    </a:p>
                  </a:txBody>
                  <a:tcPr anchor="ctr" anchorCtr="0"/>
                </a:tc>
                <a:tc hMerge="1">
                  <a:tcPr anchor="ctr" anchorCtr="0"/>
                </a:tc>
                <a:tc hMerge="1">
                  <a:tcPr anchor="ctr" anchorCtr="0"/>
                </a:tc>
                <a:tc hMerge="1">
                  <a:tcPr anchor="ctr" anchorCtr="0"/>
                </a:tc>
                <a:tc>
                  <a:txBody>
                    <a:bodyPr/>
                    <a:p>
                      <a:pPr algn="ctr">
                        <a:buNone/>
                      </a:pPr>
                      <a:endParaRPr lang="zh-CN" altLang="en-US" sz="2400" b="1" dirty="0">
                        <a:solidFill>
                          <a:schemeClr val="tx1"/>
                        </a:solidFill>
                        <a:sym typeface="+mn-ea"/>
                      </a:endParaRPr>
                    </a:p>
                  </a:txBody>
                  <a:tcPr anchor="ctr" anchorCtr="0"/>
                </a:tc>
                <a:tc>
                  <a:txBody>
                    <a:bodyPr/>
                    <a:p>
                      <a:pPr algn="ctr">
                        <a:buNone/>
                      </a:pPr>
                      <a:endParaRPr lang="zh-CN" altLang="en-US" sz="2400" b="1" dirty="0">
                        <a:solidFill>
                          <a:schemeClr val="tx1"/>
                        </a:solidFill>
                        <a:sym typeface="+mn-ea"/>
                      </a:endParaRPr>
                    </a:p>
                  </a:txBody>
                  <a:tcPr anchor="ctr" anchorCtr="0"/>
                </a:tc>
              </a:tr>
              <a:tr h="861060">
                <a:tc>
                  <a:txBody>
                    <a:bodyPr/>
                    <a:p>
                      <a:pPr algn="ctr">
                        <a:buNone/>
                      </a:pPr>
                      <a:endParaRPr lang="zh-CN" altLang="en-US" sz="2000" b="1" dirty="0">
                        <a:solidFill>
                          <a:schemeClr val="tx1"/>
                        </a:solidFill>
                        <a:sym typeface="+mn-ea"/>
                      </a:endParaRPr>
                    </a:p>
                  </a:txBody>
                  <a:tcPr anchor="ctr" anchorCtr="0"/>
                </a:tc>
                <a:tc>
                  <a:txBody>
                    <a:bodyPr/>
                    <a:p>
                      <a:pPr algn="ctr">
                        <a:buNone/>
                      </a:pPr>
                      <a:r>
                        <a:rPr lang="en-US" altLang="zh-CN" sz="2000" b="1">
                          <a:solidFill>
                            <a:schemeClr val="tx1"/>
                          </a:solidFill>
                          <a:cs typeface="+mn-lt"/>
                        </a:rPr>
                        <a:t>77.5</a:t>
                      </a:r>
                      <a:endParaRPr lang="en-US" altLang="zh-CN" sz="2000" b="1">
                        <a:solidFill>
                          <a:schemeClr val="tx1"/>
                        </a:solidFill>
                        <a:cs typeface="+mn-lt"/>
                      </a:endParaRPr>
                    </a:p>
                  </a:txBody>
                  <a:tcPr anchor="ctr" anchorCtr="0"/>
                </a:tc>
                <a:tc>
                  <a:txBody>
                    <a:bodyPr/>
                    <a:p>
                      <a:pPr algn="ctr">
                        <a:buNone/>
                      </a:pPr>
                      <a:r>
                        <a:rPr lang="en-US" altLang="zh-CN" sz="2000" b="1">
                          <a:solidFill>
                            <a:schemeClr val="tx1"/>
                          </a:solidFill>
                          <a:cs typeface="+mn-lt"/>
                        </a:rPr>
                        <a:t>87.5</a:t>
                      </a:r>
                      <a:endParaRPr lang="en-US" altLang="zh-CN" sz="2000" b="1">
                        <a:solidFill>
                          <a:schemeClr val="tx1"/>
                        </a:solidFill>
                        <a:cs typeface="+mn-lt"/>
                      </a:endParaRPr>
                    </a:p>
                  </a:txBody>
                  <a:tcPr anchor="ctr" anchorCtr="0"/>
                </a:tc>
                <a:tc>
                  <a:txBody>
                    <a:bodyPr/>
                    <a:p>
                      <a:pPr algn="ctr">
                        <a:buNone/>
                      </a:pPr>
                      <a:r>
                        <a:rPr lang="en-US" altLang="zh-CN" sz="2000" b="1">
                          <a:solidFill>
                            <a:schemeClr val="tx1"/>
                          </a:solidFill>
                          <a:cs typeface="+mn-lt"/>
                        </a:rPr>
                        <a:t>92.5</a:t>
                      </a:r>
                      <a:endParaRPr lang="en-US" altLang="zh-CN" sz="2000" b="1">
                        <a:solidFill>
                          <a:schemeClr val="tx1"/>
                        </a:solidFill>
                        <a:cs typeface="+mn-lt"/>
                      </a:endParaRPr>
                    </a:p>
                  </a:txBody>
                  <a:tcPr anchor="ctr" anchorCtr="0"/>
                </a:tc>
                <a:tc>
                  <a:txBody>
                    <a:bodyPr/>
                    <a:p>
                      <a:pPr algn="ctr">
                        <a:buNone/>
                      </a:pPr>
                      <a:r>
                        <a:rPr lang="en-US" altLang="zh-CN" sz="2000" b="1">
                          <a:solidFill>
                            <a:schemeClr val="tx1"/>
                          </a:solidFill>
                          <a:cs typeface="+mn-lt"/>
                        </a:rPr>
                        <a:t>110</a:t>
                      </a:r>
                      <a:endParaRPr lang="en-US" altLang="zh-CN" sz="2000" b="1">
                        <a:solidFill>
                          <a:schemeClr val="tx1"/>
                        </a:solidFill>
                        <a:cs typeface="+mn-lt"/>
                      </a:endParaRPr>
                    </a:p>
                  </a:txBody>
                  <a:tcPr anchor="ctr" anchorCtr="0"/>
                </a:tc>
                <a:tc>
                  <a:txBody>
                    <a:bodyPr/>
                    <a:p>
                      <a:pPr algn="ctr">
                        <a:buNone/>
                      </a:pPr>
                      <a:r>
                        <a:rPr lang="en-US" altLang="zh-CN" sz="2000" b="1">
                          <a:solidFill>
                            <a:schemeClr val="tx1"/>
                          </a:solidFill>
                          <a:cs typeface="+mn-lt"/>
                        </a:rPr>
                        <a:t>172.5</a:t>
                      </a:r>
                      <a:endParaRPr lang="en-US" altLang="zh-CN" sz="2000" b="1">
                        <a:solidFill>
                          <a:schemeClr val="tx1"/>
                        </a:solidFill>
                        <a:cs typeface="+mn-lt"/>
                      </a:endParaRPr>
                    </a:p>
                  </a:txBody>
                  <a:tcPr anchor="ctr" anchorCtr="0"/>
                </a:tc>
              </a:tr>
              <a:tr h="1002665">
                <a:tc>
                  <a:txBody>
                    <a:bodyPr/>
                    <a:p>
                      <a:pPr algn="ctr">
                        <a:buNone/>
                      </a:pPr>
                      <a:r>
                        <a:rPr lang="en-US" altLang="zh-CN" sz="2000" b="1" dirty="0">
                          <a:solidFill>
                            <a:schemeClr val="tx1"/>
                          </a:solidFill>
                          <a:sym typeface="+mn-ea"/>
                        </a:rPr>
                        <a:t>Gini</a:t>
                      </a:r>
                      <a:endParaRPr lang="en-US" altLang="zh-CN" sz="2000" b="1" dirty="0">
                        <a:solidFill>
                          <a:schemeClr val="tx1"/>
                        </a:solidFill>
                        <a:sym typeface="+mn-ea"/>
                      </a:endParaRPr>
                    </a:p>
                    <a:p>
                      <a:pPr algn="ctr">
                        <a:buNone/>
                      </a:pPr>
                      <a:r>
                        <a:rPr lang="zh-CN" altLang="en-US" sz="2000" b="1" dirty="0">
                          <a:solidFill>
                            <a:schemeClr val="tx1"/>
                          </a:solidFill>
                          <a:sym typeface="+mn-ea"/>
                        </a:rPr>
                        <a:t>系数</a:t>
                      </a:r>
                      <a:endParaRPr lang="zh-CN" altLang="en-US" sz="2000" b="1"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rPr>
                        <a:t>0.40</a:t>
                      </a:r>
                      <a:endParaRPr lang="en-US" altLang="zh-CN" sz="2000" b="1" dirty="0">
                        <a:solidFill>
                          <a:schemeClr val="tx1"/>
                        </a:solidFill>
                      </a:endParaRPr>
                    </a:p>
                  </a:txBody>
                  <a:tcPr anchor="ctr" anchorCtr="0"/>
                </a:tc>
                <a:tc>
                  <a:txBody>
                    <a:bodyPr/>
                    <a:p>
                      <a:pPr algn="ctr">
                        <a:buClrTx/>
                        <a:buSzTx/>
                        <a:buFontTx/>
                        <a:buNone/>
                      </a:pPr>
                      <a:r>
                        <a:rPr lang="en-US" altLang="zh-CN" sz="2000" b="1" dirty="0">
                          <a:solidFill>
                            <a:schemeClr val="tx1"/>
                          </a:solidFill>
                          <a:sym typeface="+mn-ea"/>
                        </a:rPr>
                        <a:t>0.50</a:t>
                      </a:r>
                      <a:endParaRPr lang="en-US" altLang="zh-CN" sz="2000" b="1"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rPr>
                        <a:t>0.4444</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sym typeface="+mn-ea"/>
                        </a:rPr>
                        <a:t>0.25</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0.40</a:t>
                      </a:r>
                      <a:endParaRPr lang="en-US" altLang="zh-CN" sz="2000" b="1" dirty="0">
                        <a:solidFill>
                          <a:schemeClr val="tx1"/>
                        </a:solidFill>
                        <a:sym typeface="+mn-ea"/>
                      </a:endParaRPr>
                    </a:p>
                  </a:txBody>
                  <a:tcPr anchor="ctr" anchorCtr="0"/>
                </a:tc>
              </a:tr>
            </a:tbl>
          </a:graphicData>
        </a:graphic>
      </p:graphicFrame>
      <p:sp>
        <p:nvSpPr>
          <p:cNvPr id="3" name="文本框 2"/>
          <p:cNvSpPr txBox="1"/>
          <p:nvPr/>
        </p:nvSpPr>
        <p:spPr>
          <a:xfrm>
            <a:off x="1367155" y="4946650"/>
            <a:ext cx="9457690" cy="1198880"/>
          </a:xfrm>
          <a:prstGeom prst="rect">
            <a:avLst/>
          </a:prstGeom>
          <a:noFill/>
        </p:spPr>
        <p:txBody>
          <a:bodyPr wrap="square" rtlCol="0" anchor="t">
            <a:spAutoFit/>
          </a:bodyPr>
          <a:p>
            <a:pPr>
              <a:lnSpc>
                <a:spcPct val="150000"/>
              </a:lnSpc>
            </a:pPr>
            <a:r>
              <a:rPr lang="zh-CN" altLang="en-US" dirty="0">
                <a:sym typeface="+mn-ea"/>
              </a:rPr>
              <a:t>对比计算结果，根据年收入状况属性来划分根节点时取</a:t>
            </a:r>
            <a:r>
              <a:rPr lang="en-US" altLang="zh-CN" dirty="0">
                <a:sym typeface="+mn-ea"/>
              </a:rPr>
              <a:t>Gini</a:t>
            </a:r>
            <a:r>
              <a:rPr lang="zh-CN" altLang="en-US" dirty="0">
                <a:sym typeface="+mn-ea"/>
              </a:rPr>
              <a:t>系数最小的作为划分结果，也就是</a:t>
            </a:r>
            <a:r>
              <a:rPr lang="zh-CN" dirty="0">
                <a:sym typeface="+mn-ea"/>
              </a:rPr>
              <a:t>以</a:t>
            </a:r>
            <a:r>
              <a:rPr lang="en-US" altLang="zh-CN" dirty="0">
                <a:sym typeface="+mn-ea"/>
              </a:rPr>
              <a:t>110</a:t>
            </a:r>
            <a:r>
              <a:rPr lang="zh-CN" altLang="en-US" dirty="0">
                <a:sym typeface="+mn-ea"/>
              </a:rPr>
              <a:t>作为分割线。</a:t>
            </a:r>
            <a:endParaRPr lang="zh-CN" altLang="en-US" dirty="0">
              <a:sym typeface="+mn-e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graphicFrame>
        <p:nvGraphicFramePr>
          <p:cNvPr id="2" name="表格 1"/>
          <p:cNvGraphicFramePr/>
          <p:nvPr>
            <p:custDataLst>
              <p:tags r:id="rId1"/>
            </p:custDataLst>
          </p:nvPr>
        </p:nvGraphicFramePr>
        <p:xfrm>
          <a:off x="280035" y="3150235"/>
          <a:ext cx="5498465" cy="2051685"/>
        </p:xfrm>
        <a:graphic>
          <a:graphicData uri="http://schemas.openxmlformats.org/drawingml/2006/table">
            <a:tbl>
              <a:tblPr firstRow="1" bandRow="1">
                <a:tableStyleId>{5C22544A-7EE6-4342-B048-85BDC9FD1C3A}</a:tableStyleId>
              </a:tblPr>
              <a:tblGrid>
                <a:gridCol w="1069340"/>
                <a:gridCol w="1534795"/>
                <a:gridCol w="2894330"/>
              </a:tblGrid>
              <a:tr h="655320">
                <a:tc gridSpan="3">
                  <a:txBody>
                    <a:bodyPr/>
                    <a:p>
                      <a:pPr algn="ctr">
                        <a:buNone/>
                      </a:pPr>
                      <a:r>
                        <a:rPr lang="zh-CN" altLang="en-US" sz="2400" b="1" dirty="0">
                          <a:solidFill>
                            <a:schemeClr val="tx1"/>
                          </a:solidFill>
                          <a:sym typeface="+mn-ea"/>
                        </a:rPr>
                        <a:t>特征</a:t>
                      </a:r>
                      <a:r>
                        <a:rPr lang="en-US" altLang="zh-CN" sz="2400" b="1" dirty="0">
                          <a:solidFill>
                            <a:schemeClr val="tx1"/>
                          </a:solidFill>
                          <a:sym typeface="+mn-ea"/>
                        </a:rPr>
                        <a:t>属性</a:t>
                      </a:r>
                      <a:endParaRPr lang="en-US" altLang="zh-CN" sz="2400" b="1" dirty="0">
                        <a:solidFill>
                          <a:schemeClr val="tx1"/>
                        </a:solidFill>
                        <a:sym typeface="+mn-ea"/>
                      </a:endParaRPr>
                    </a:p>
                  </a:txBody>
                  <a:tcPr anchor="ctr" anchorCtr="0"/>
                </a:tc>
                <a:tc hMerge="1">
                  <a:tcPr anchor="ctr" anchorCtr="0"/>
                </a:tc>
                <a:tc hMerge="1">
                  <a:tcPr anchor="ctr" anchorCtr="0"/>
                </a:tc>
              </a:tr>
              <a:tr h="465455">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zh-CN" altLang="en-US" sz="2000" b="1" dirty="0">
                          <a:solidFill>
                            <a:schemeClr val="tx1"/>
                          </a:solidFill>
                          <a:sym typeface="+mn-ea"/>
                        </a:rPr>
                        <a:t>是否有房</a:t>
                      </a:r>
                      <a:endParaRPr lang="zh-CN" altLang="en-US" sz="2000" b="1" dirty="0">
                        <a:solidFill>
                          <a:schemeClr val="tx1"/>
                        </a:solidFill>
                        <a:sym typeface="+mn-ea"/>
                      </a:endParaRPr>
                    </a:p>
                  </a:txBody>
                  <a:tcPr anchor="ctr" anchorCtr="0"/>
                </a:tc>
                <a:tc>
                  <a:txBody>
                    <a:bodyPr/>
                    <a:p>
                      <a:pPr algn="ctr">
                        <a:buNone/>
                      </a:pPr>
                      <a:r>
                        <a:rPr lang="zh-CN" altLang="en-US" sz="2000" b="1" dirty="0">
                          <a:solidFill>
                            <a:schemeClr val="tx1"/>
                          </a:solidFill>
                        </a:rPr>
                        <a:t>年收入</a:t>
                      </a:r>
                      <a:endParaRPr lang="zh-CN" altLang="en-US" sz="2000" b="1" dirty="0">
                        <a:solidFill>
                          <a:schemeClr val="tx1"/>
                        </a:solidFill>
                      </a:endParaRPr>
                    </a:p>
                  </a:txBody>
                  <a:tcPr anchor="ctr" anchorCtr="0"/>
                </a:tc>
              </a:tr>
              <a:tr h="930910">
                <a:tc>
                  <a:txBody>
                    <a:bodyPr/>
                    <a:p>
                      <a:pPr algn="ctr">
                        <a:buClrTx/>
                        <a:buSzTx/>
                        <a:buFontTx/>
                        <a:buNone/>
                      </a:pPr>
                      <a:r>
                        <a:rPr lang="en-US" altLang="zh-CN" sz="2000" b="1" dirty="0">
                          <a:solidFill>
                            <a:schemeClr val="tx1"/>
                          </a:solidFill>
                          <a:sym typeface="+mn-ea"/>
                        </a:rPr>
                        <a:t>Gini</a:t>
                      </a:r>
                      <a:r>
                        <a:rPr lang="zh-CN" altLang="en-US" sz="2000" b="1" dirty="0">
                          <a:solidFill>
                            <a:schemeClr val="tx1"/>
                          </a:solidFill>
                          <a:sym typeface="+mn-ea"/>
                        </a:rPr>
                        <a:t>系数</a:t>
                      </a:r>
                      <a:endParaRPr lang="zh-CN" altLang="en-US"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0.25</a:t>
                      </a:r>
                      <a:endParaRPr lang="en-US" altLang="zh-CN" sz="2000" b="1" dirty="0">
                        <a:solidFill>
                          <a:schemeClr val="tx1"/>
                        </a:solidFill>
                        <a:sym typeface="+mn-ea"/>
                      </a:endParaRPr>
                    </a:p>
                  </a:txBody>
                  <a:tcPr anchor="ctr" anchorCtr="0"/>
                </a:tc>
                <a:tc>
                  <a:txBody>
                    <a:bodyPr/>
                    <a:p>
                      <a:pPr algn="ctr">
                        <a:buNone/>
                      </a:pPr>
                      <a:r>
                        <a:rPr lang="en-US" altLang="zh-CN" sz="2000" b="1">
                          <a:solidFill>
                            <a:schemeClr val="tx1"/>
                          </a:solidFill>
                        </a:rPr>
                        <a:t>0.25</a:t>
                      </a:r>
                      <a:endParaRPr lang="en-US" altLang="zh-CN" sz="2000" b="1">
                        <a:solidFill>
                          <a:schemeClr val="tx1"/>
                        </a:solidFill>
                      </a:endParaRPr>
                    </a:p>
                  </a:txBody>
                  <a:tcPr anchor="ctr" anchorCtr="0"/>
                </a:tc>
              </a:tr>
            </a:tbl>
          </a:graphicData>
        </a:graphic>
      </p:graphicFrame>
      <p:sp>
        <p:nvSpPr>
          <p:cNvPr id="3" name="文本框 2"/>
          <p:cNvSpPr txBox="1"/>
          <p:nvPr/>
        </p:nvSpPr>
        <p:spPr>
          <a:xfrm>
            <a:off x="886460" y="1432560"/>
            <a:ext cx="10775950" cy="1198880"/>
          </a:xfrm>
          <a:prstGeom prst="rect">
            <a:avLst/>
          </a:prstGeom>
          <a:noFill/>
        </p:spPr>
        <p:txBody>
          <a:bodyPr wrap="square" rtlCol="0" anchor="t">
            <a:spAutoFit/>
          </a:bodyPr>
          <a:p>
            <a:pPr>
              <a:lnSpc>
                <a:spcPct val="150000"/>
              </a:lnSpc>
            </a:pPr>
            <a:r>
              <a:rPr lang="zh-CN" altLang="en-US" dirty="0">
                <a:sym typeface="+mn-ea"/>
              </a:rPr>
              <a:t>根据对比计算结果可知，两个属性（是否有房，年收入）划分根节点的</a:t>
            </a:r>
            <a:r>
              <a:rPr lang="en-US" altLang="zh-CN" dirty="0">
                <a:sym typeface="+mn-ea"/>
              </a:rPr>
              <a:t>Gini</a:t>
            </a:r>
            <a:r>
              <a:rPr lang="zh-CN" altLang="en-US" dirty="0">
                <a:sym typeface="+mn-ea"/>
              </a:rPr>
              <a:t>系数相同，此时选取首次出现的属性作为第二次划分。</a:t>
            </a:r>
            <a:endParaRPr lang="zh-CN" altLang="en-US" dirty="0">
              <a:sym typeface="+mn-ea"/>
            </a:endParaRPr>
          </a:p>
        </p:txBody>
      </p:sp>
      <p:pic>
        <p:nvPicPr>
          <p:cNvPr id="6" name="图片 5"/>
          <p:cNvPicPr>
            <a:picLocks noChangeAspect="1"/>
          </p:cNvPicPr>
          <p:nvPr/>
        </p:nvPicPr>
        <p:blipFill>
          <a:blip r:embed="rId2"/>
          <a:stretch>
            <a:fillRect/>
          </a:stretch>
        </p:blipFill>
        <p:spPr>
          <a:xfrm>
            <a:off x="6268720" y="2879725"/>
            <a:ext cx="5099685" cy="2858135"/>
          </a:xfrm>
          <a:prstGeom prst="rect">
            <a:avLst/>
          </a:prstGeom>
        </p:spPr>
      </p:pic>
      <p:sp>
        <p:nvSpPr>
          <p:cNvPr id="7" name="文本框 6"/>
          <p:cNvSpPr txBox="1"/>
          <p:nvPr/>
        </p:nvSpPr>
        <p:spPr>
          <a:xfrm>
            <a:off x="9901555" y="5395595"/>
            <a:ext cx="1760855" cy="460375"/>
          </a:xfrm>
          <a:prstGeom prst="rect">
            <a:avLst/>
          </a:prstGeom>
          <a:solidFill>
            <a:schemeClr val="bg1"/>
          </a:solidFill>
        </p:spPr>
        <p:txBody>
          <a:bodyPr wrap="square" rtlCol="0">
            <a:spAutoFit/>
          </a:bodyPr>
          <a:p>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sp>
        <p:nvSpPr>
          <p:cNvPr id="3" name="文本框 2"/>
          <p:cNvSpPr txBox="1"/>
          <p:nvPr/>
        </p:nvSpPr>
        <p:spPr>
          <a:xfrm>
            <a:off x="886460" y="1342390"/>
            <a:ext cx="10775950" cy="1198880"/>
          </a:xfrm>
          <a:prstGeom prst="rect">
            <a:avLst/>
          </a:prstGeom>
          <a:noFill/>
        </p:spPr>
        <p:txBody>
          <a:bodyPr wrap="square" rtlCol="0" anchor="t">
            <a:spAutoFit/>
          </a:bodyPr>
          <a:p>
            <a:pPr>
              <a:lnSpc>
                <a:spcPct val="150000"/>
              </a:lnSpc>
            </a:pPr>
            <a:r>
              <a:rPr lang="zh-CN" altLang="en-US" dirty="0">
                <a:sym typeface="+mn-ea"/>
              </a:rPr>
              <a:t>开始第三次划分：重复计算年收入这一连续性数值，可以得出</a:t>
            </a:r>
            <a:r>
              <a:rPr lang="zh-CN" dirty="0">
                <a:sym typeface="+mn-ea"/>
              </a:rPr>
              <a:t>以</a:t>
            </a:r>
            <a:r>
              <a:rPr lang="en-US" altLang="zh-CN" dirty="0">
                <a:sym typeface="+mn-ea"/>
              </a:rPr>
              <a:t>77.5</a:t>
            </a:r>
            <a:r>
              <a:rPr lang="zh-CN" altLang="en-US" dirty="0">
                <a:sym typeface="+mn-ea"/>
              </a:rPr>
              <a:t>作为分割线时，</a:t>
            </a:r>
            <a:r>
              <a:rPr lang="en-US" altLang="zh-CN" dirty="0">
                <a:sym typeface="+mn-ea"/>
              </a:rPr>
              <a:t>Gini</a:t>
            </a:r>
            <a:r>
              <a:rPr lang="zh-CN" altLang="en-US" dirty="0">
                <a:sym typeface="+mn-ea"/>
              </a:rPr>
              <a:t>系数最小，此时以收入</a:t>
            </a:r>
            <a:r>
              <a:rPr lang="en-US" altLang="zh-CN" dirty="0">
                <a:sym typeface="+mn-ea"/>
              </a:rPr>
              <a:t>77.5</a:t>
            </a:r>
            <a:r>
              <a:rPr lang="zh-CN" altLang="en-US" dirty="0">
                <a:sym typeface="+mn-ea"/>
              </a:rPr>
              <a:t>为分界线，构造的</a:t>
            </a:r>
            <a:r>
              <a:rPr lang="en-US" altLang="zh-CN" dirty="0">
                <a:sym typeface="+mn-ea"/>
              </a:rPr>
              <a:t>CART</a:t>
            </a:r>
            <a:r>
              <a:rPr lang="zh-CN" altLang="en-US" dirty="0">
                <a:sym typeface="+mn-ea"/>
              </a:rPr>
              <a:t>如下。</a:t>
            </a:r>
            <a:endParaRPr lang="zh-CN" altLang="en-US" dirty="0">
              <a:sym typeface="+mn-ea"/>
            </a:endParaRPr>
          </a:p>
        </p:txBody>
      </p:sp>
      <p:pic>
        <p:nvPicPr>
          <p:cNvPr id="4" name="图片 3"/>
          <p:cNvPicPr>
            <a:picLocks noChangeAspect="1"/>
          </p:cNvPicPr>
          <p:nvPr/>
        </p:nvPicPr>
        <p:blipFill>
          <a:blip r:embed="rId1"/>
          <a:stretch>
            <a:fillRect/>
          </a:stretch>
        </p:blipFill>
        <p:spPr>
          <a:xfrm>
            <a:off x="2758440" y="2541270"/>
            <a:ext cx="6509385" cy="423227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CART</a:t>
            </a:r>
            <a:r>
              <a:rPr lang="zh-CN" altLang="en-US" dirty="0"/>
              <a:t>算法案例作业</a:t>
            </a:r>
            <a:endParaRPr lang="en-US" altLang="zh-CN" dirty="0"/>
          </a:p>
        </p:txBody>
      </p:sp>
      <p:sp>
        <p:nvSpPr>
          <p:cNvPr id="3" name="文本框 2"/>
          <p:cNvSpPr txBox="1"/>
          <p:nvPr/>
        </p:nvSpPr>
        <p:spPr>
          <a:xfrm>
            <a:off x="1600200" y="5866130"/>
            <a:ext cx="11758930" cy="737235"/>
          </a:xfrm>
          <a:prstGeom prst="rect">
            <a:avLst/>
          </a:prstGeom>
          <a:noFill/>
        </p:spPr>
        <p:txBody>
          <a:bodyPr wrap="square" rtlCol="0" anchor="t">
            <a:spAutoFit/>
          </a:bodyPr>
          <a:p>
            <a:pPr>
              <a:lnSpc>
                <a:spcPct val="150000"/>
              </a:lnSpc>
            </a:pPr>
            <a:r>
              <a:rPr lang="zh-CN" altLang="en-US" sz="2800" b="1" dirty="0" err="1">
                <a:effectLst/>
                <a:latin typeface="微软雅黑" panose="020B0503020204020204" pitchFamily="34" charset="-122"/>
                <a:cs typeface="Euclid" panose="02020503060505020303" pitchFamily="18" charset="0"/>
                <a:sym typeface="+mn-ea"/>
              </a:rPr>
              <a:t>根据基尼指数进行特征选择构建该案例的决策树？</a:t>
            </a:r>
            <a:endParaRPr lang="zh-CN" altLang="en-US" sz="2800" b="1" dirty="0" err="1">
              <a:effectLst/>
              <a:latin typeface="微软雅黑" panose="020B0503020204020204" pitchFamily="34" charset="-122"/>
              <a:cs typeface="Euclid" panose="02020503060505020303" pitchFamily="18" charset="0"/>
              <a:sym typeface="+mn-ea"/>
            </a:endParaRPr>
          </a:p>
        </p:txBody>
      </p:sp>
      <p:graphicFrame>
        <p:nvGraphicFramePr>
          <p:cNvPr id="4" name="表格 3"/>
          <p:cNvGraphicFramePr/>
          <p:nvPr>
            <p:custDataLst>
              <p:tags r:id="rId1"/>
            </p:custDataLst>
          </p:nvPr>
        </p:nvGraphicFramePr>
        <p:xfrm>
          <a:off x="155575" y="1393190"/>
          <a:ext cx="11895455" cy="4472940"/>
        </p:xfrm>
        <a:graphic>
          <a:graphicData uri="http://schemas.openxmlformats.org/drawingml/2006/table">
            <a:tbl>
              <a:tblPr firstRow="1" bandRow="1">
                <a:tableStyleId>{5C22544A-7EE6-4342-B048-85BDC9FD1C3A}</a:tableStyleId>
              </a:tblPr>
              <a:tblGrid>
                <a:gridCol w="652780"/>
                <a:gridCol w="791210"/>
                <a:gridCol w="1198245"/>
                <a:gridCol w="1154430"/>
                <a:gridCol w="1116330"/>
                <a:gridCol w="1146810"/>
                <a:gridCol w="647700"/>
                <a:gridCol w="665480"/>
                <a:gridCol w="1129665"/>
                <a:gridCol w="1148080"/>
                <a:gridCol w="1122045"/>
                <a:gridCol w="1122680"/>
              </a:tblGrid>
              <a:tr h="372745">
                <a:tc>
                  <a:txBody>
                    <a:bodyPr/>
                    <a:p>
                      <a:pPr>
                        <a:buNone/>
                      </a:pPr>
                      <a:r>
                        <a:rPr lang="zh-CN" altLang="en-US">
                          <a:solidFill>
                            <a:schemeClr val="bg2"/>
                          </a:solidFill>
                        </a:rPr>
                        <a:t>学号</a:t>
                      </a:r>
                      <a:endParaRPr lang="zh-CN" altLang="en-US">
                        <a:solidFill>
                          <a:schemeClr val="bg2"/>
                        </a:solidFill>
                      </a:endParaRPr>
                    </a:p>
                  </a:txBody>
                  <a:tcPr/>
                </a:tc>
                <a:tc>
                  <a:txBody>
                    <a:bodyPr/>
                    <a:p>
                      <a:pPr>
                        <a:buNone/>
                      </a:pPr>
                      <a:r>
                        <a:rPr lang="zh-CN" altLang="en-US">
                          <a:solidFill>
                            <a:schemeClr val="bg2"/>
                          </a:solidFill>
                        </a:rPr>
                        <a:t>性别</a:t>
                      </a:r>
                      <a:endParaRPr lang="zh-CN" altLang="en-US">
                        <a:solidFill>
                          <a:schemeClr val="bg2"/>
                        </a:solidFill>
                      </a:endParaRPr>
                    </a:p>
                  </a:txBody>
                  <a:tcPr/>
                </a:tc>
                <a:tc>
                  <a:txBody>
                    <a:bodyPr/>
                    <a:p>
                      <a:pPr>
                        <a:buNone/>
                      </a:pPr>
                      <a:r>
                        <a:rPr lang="zh-CN" altLang="en-US">
                          <a:solidFill>
                            <a:schemeClr val="bg2"/>
                          </a:solidFill>
                        </a:rPr>
                        <a:t>学生干部</a:t>
                      </a:r>
                      <a:endParaRPr lang="zh-CN" altLang="en-US">
                        <a:solidFill>
                          <a:schemeClr val="bg2"/>
                        </a:solidFill>
                      </a:endParaRPr>
                    </a:p>
                  </a:txBody>
                  <a:tcPr/>
                </a:tc>
                <a:tc>
                  <a:txBody>
                    <a:bodyPr/>
                    <a:p>
                      <a:pPr>
                        <a:buNone/>
                      </a:pPr>
                      <a:r>
                        <a:rPr lang="zh-CN" altLang="en-US">
                          <a:solidFill>
                            <a:schemeClr val="bg2"/>
                          </a:solidFill>
                        </a:rPr>
                        <a:t>综合成绩</a:t>
                      </a:r>
                      <a:endParaRPr lang="zh-CN" altLang="en-US">
                        <a:solidFill>
                          <a:schemeClr val="bg2"/>
                        </a:solidFill>
                      </a:endParaRPr>
                    </a:p>
                  </a:txBody>
                  <a:tcPr/>
                </a:tc>
                <a:tc>
                  <a:txBody>
                    <a:bodyPr/>
                    <a:p>
                      <a:pPr>
                        <a:buNone/>
                      </a:pPr>
                      <a:r>
                        <a:rPr lang="zh-CN" altLang="en-US">
                          <a:solidFill>
                            <a:schemeClr val="bg2"/>
                          </a:solidFill>
                        </a:rPr>
                        <a:t>毕业论文</a:t>
                      </a:r>
                      <a:endParaRPr lang="zh-CN" altLang="en-US">
                        <a:solidFill>
                          <a:schemeClr val="bg2"/>
                        </a:solidFill>
                      </a:endParaRPr>
                    </a:p>
                  </a:txBody>
                  <a:tcPr/>
                </a:tc>
                <a:tc>
                  <a:txBody>
                    <a:bodyPr/>
                    <a:p>
                      <a:pPr>
                        <a:buNone/>
                      </a:pPr>
                      <a:r>
                        <a:rPr lang="zh-CN" altLang="en-US">
                          <a:solidFill>
                            <a:schemeClr val="bg2"/>
                          </a:solidFill>
                        </a:rPr>
                        <a:t>就业情况</a:t>
                      </a:r>
                      <a:endParaRPr lang="zh-CN" altLang="en-US">
                        <a:solidFill>
                          <a:schemeClr val="bg2"/>
                        </a:solidFill>
                      </a:endParaRPr>
                    </a:p>
                  </a:txBody>
                  <a:tcPr/>
                </a:tc>
                <a:tc>
                  <a:txBody>
                    <a:bodyPr/>
                    <a:p>
                      <a:pPr>
                        <a:buNone/>
                      </a:pPr>
                      <a:r>
                        <a:rPr lang="zh-CN" altLang="en-US">
                          <a:solidFill>
                            <a:schemeClr val="bg2"/>
                          </a:solidFill>
                        </a:rPr>
                        <a:t>学号</a:t>
                      </a:r>
                      <a:endParaRPr lang="zh-CN" altLang="en-US">
                        <a:solidFill>
                          <a:schemeClr val="bg2"/>
                        </a:solidFill>
                      </a:endParaRPr>
                    </a:p>
                  </a:txBody>
                  <a:tcPr/>
                </a:tc>
                <a:tc>
                  <a:txBody>
                    <a:bodyPr/>
                    <a:p>
                      <a:pPr>
                        <a:buNone/>
                      </a:pPr>
                      <a:r>
                        <a:rPr lang="zh-CN" altLang="en-US">
                          <a:solidFill>
                            <a:schemeClr val="bg2"/>
                          </a:solidFill>
                        </a:rPr>
                        <a:t>性别</a:t>
                      </a:r>
                      <a:endParaRPr lang="zh-CN" altLang="en-US">
                        <a:solidFill>
                          <a:schemeClr val="bg2"/>
                        </a:solidFill>
                      </a:endParaRPr>
                    </a:p>
                  </a:txBody>
                  <a:tcPr/>
                </a:tc>
                <a:tc>
                  <a:txBody>
                    <a:bodyPr/>
                    <a:p>
                      <a:pPr>
                        <a:buNone/>
                      </a:pPr>
                      <a:r>
                        <a:rPr lang="zh-CN" altLang="en-US">
                          <a:solidFill>
                            <a:schemeClr val="bg2"/>
                          </a:solidFill>
                        </a:rPr>
                        <a:t>学生干部</a:t>
                      </a:r>
                      <a:endParaRPr lang="zh-CN" altLang="en-US">
                        <a:solidFill>
                          <a:schemeClr val="bg2"/>
                        </a:solidFill>
                      </a:endParaRPr>
                    </a:p>
                  </a:txBody>
                  <a:tcPr/>
                </a:tc>
                <a:tc>
                  <a:txBody>
                    <a:bodyPr/>
                    <a:p>
                      <a:pPr>
                        <a:buNone/>
                      </a:pPr>
                      <a:r>
                        <a:rPr lang="zh-CN" altLang="en-US">
                          <a:solidFill>
                            <a:schemeClr val="bg2"/>
                          </a:solidFill>
                        </a:rPr>
                        <a:t>综合成绩</a:t>
                      </a:r>
                      <a:endParaRPr lang="zh-CN" altLang="en-US">
                        <a:solidFill>
                          <a:schemeClr val="bg2"/>
                        </a:solidFill>
                      </a:endParaRPr>
                    </a:p>
                  </a:txBody>
                  <a:tcPr/>
                </a:tc>
                <a:tc>
                  <a:txBody>
                    <a:bodyPr/>
                    <a:p>
                      <a:pPr>
                        <a:buNone/>
                      </a:pPr>
                      <a:r>
                        <a:rPr lang="zh-CN" altLang="en-US">
                          <a:solidFill>
                            <a:schemeClr val="bg2"/>
                          </a:solidFill>
                        </a:rPr>
                        <a:t>毕业论文</a:t>
                      </a:r>
                      <a:endParaRPr lang="zh-CN" altLang="en-US">
                        <a:solidFill>
                          <a:schemeClr val="bg2"/>
                        </a:solidFill>
                      </a:endParaRPr>
                    </a:p>
                  </a:txBody>
                  <a:tcPr/>
                </a:tc>
                <a:tc>
                  <a:txBody>
                    <a:bodyPr/>
                    <a:p>
                      <a:pPr>
                        <a:buNone/>
                      </a:pPr>
                      <a:r>
                        <a:rPr lang="zh-CN" altLang="en-US">
                          <a:solidFill>
                            <a:schemeClr val="bg2"/>
                          </a:solidFill>
                        </a:rPr>
                        <a:t>就业情况</a:t>
                      </a:r>
                      <a:endParaRPr lang="zh-CN" altLang="en-US">
                        <a:solidFill>
                          <a:schemeClr val="bg2"/>
                        </a:solidFill>
                      </a:endParaRPr>
                    </a:p>
                  </a:txBody>
                  <a:tcPr/>
                </a:tc>
              </a:tr>
              <a:tr h="372745">
                <a:tc>
                  <a:txBody>
                    <a:bodyPr/>
                    <a:p>
                      <a:pPr>
                        <a:buNone/>
                      </a:pPr>
                      <a:r>
                        <a:rPr lang="en-US" altLang="zh-CN"/>
                        <a:t>1</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75</a:t>
                      </a:r>
                      <a:endParaRPr lang="en-US" altLang="zh-CN"/>
                    </a:p>
                  </a:txBody>
                  <a:tcPr/>
                </a:tc>
                <a:tc>
                  <a:txBody>
                    <a:bodyPr/>
                    <a:p>
                      <a:pPr>
                        <a:buNone/>
                      </a:pPr>
                      <a:r>
                        <a:rPr lang="zh-CN" altLang="en-US"/>
                        <a:t>优</a:t>
                      </a:r>
                      <a:endParaRPr lang="zh-CN" altLang="en-US"/>
                    </a:p>
                  </a:txBody>
                  <a:tcPr/>
                </a:tc>
                <a:tc>
                  <a:txBody>
                    <a:bodyPr/>
                    <a:p>
                      <a:pPr>
                        <a:buNone/>
                      </a:pPr>
                      <a:r>
                        <a:rPr lang="zh-CN" altLang="en-US"/>
                        <a:t>已</a:t>
                      </a:r>
                      <a:endParaRPr lang="zh-CN" altLang="en-US"/>
                    </a:p>
                  </a:txBody>
                  <a:tcPr/>
                </a:tc>
                <a:tc>
                  <a:txBody>
                    <a:bodyPr/>
                    <a:p>
                      <a:pPr>
                        <a:buNone/>
                      </a:pPr>
                      <a:r>
                        <a:rPr lang="en-US" altLang="zh-CN"/>
                        <a:t>12</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75</a:t>
                      </a:r>
                      <a:endParaRPr lang="zh-CN" altLang="en-US"/>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2</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85</a:t>
                      </a:r>
                      <a:endParaRPr lang="en-US" altLang="zh-CN"/>
                    </a:p>
                  </a:txBody>
                  <a:tcPr/>
                </a:tc>
                <a:tc>
                  <a:txBody>
                    <a:bodyPr/>
                    <a:p>
                      <a:pPr>
                        <a:buNone/>
                      </a:pPr>
                      <a:r>
                        <a:rPr lang="zh-CN" altLang="en-US"/>
                        <a:t>中</a:t>
                      </a:r>
                      <a:endParaRPr lang="zh-CN" altLang="en-US"/>
                    </a:p>
                  </a:txBody>
                  <a:tcPr/>
                </a:tc>
                <a:tc>
                  <a:txBody>
                    <a:bodyPr/>
                    <a:p>
                      <a:pPr>
                        <a:buNone/>
                      </a:pPr>
                      <a:r>
                        <a:rPr lang="zh-CN" altLang="en-US" sz="1800">
                          <a:sym typeface="+mn-ea"/>
                        </a:rPr>
                        <a:t>已</a:t>
                      </a:r>
                      <a:endParaRPr lang="zh-CN" altLang="en-US"/>
                    </a:p>
                  </a:txBody>
                  <a:tcPr/>
                </a:tc>
                <a:tc>
                  <a:txBody>
                    <a:bodyPr/>
                    <a:p>
                      <a:pPr>
                        <a:buNone/>
                      </a:pPr>
                      <a:r>
                        <a:rPr lang="en-US" altLang="zh-CN"/>
                        <a:t>13</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75</a:t>
                      </a:r>
                      <a:endParaRPr lang="zh-CN" altLang="en-US"/>
                    </a:p>
                  </a:txBody>
                  <a:tcPr/>
                </a:tc>
                <a:tc>
                  <a:txBody>
                    <a:bodyPr/>
                    <a:p>
                      <a:pPr>
                        <a:buNone/>
                      </a:pPr>
                      <a:r>
                        <a:rPr lang="zh-CN" altLang="en-US"/>
                        <a:t>及格</a:t>
                      </a:r>
                      <a:endParaRPr lang="zh-CN" altLang="en-US"/>
                    </a:p>
                  </a:txBody>
                  <a:tcPr/>
                </a:tc>
                <a:tc>
                  <a:txBody>
                    <a:bodyPr/>
                    <a:p>
                      <a:pPr>
                        <a:buNone/>
                      </a:pPr>
                      <a:r>
                        <a:rPr lang="zh-CN" altLang="en-US"/>
                        <a:t>未</a:t>
                      </a:r>
                      <a:endParaRPr lang="zh-CN" altLang="en-US"/>
                    </a:p>
                  </a:txBody>
                  <a:tcPr/>
                </a:tc>
              </a:tr>
              <a:tr h="372745">
                <a:tc>
                  <a:txBody>
                    <a:bodyPr/>
                    <a:p>
                      <a:pPr>
                        <a:buNone/>
                      </a:pPr>
                      <a:r>
                        <a:rPr lang="en-US" altLang="zh-CN"/>
                        <a:t>3</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65</a:t>
                      </a:r>
                      <a:endParaRPr lang="en-US" altLang="zh-CN"/>
                    </a:p>
                  </a:txBody>
                  <a:tcPr/>
                </a:tc>
                <a:tc>
                  <a:txBody>
                    <a:bodyPr/>
                    <a:p>
                      <a:pPr>
                        <a:buNone/>
                      </a:pPr>
                      <a:r>
                        <a:rPr lang="zh-CN" altLang="en-US"/>
                        <a:t>不及格</a:t>
                      </a:r>
                      <a:endParaRPr lang="zh-CN" altLang="en-US"/>
                    </a:p>
                  </a:txBody>
                  <a:tcPr/>
                </a:tc>
                <a:tc>
                  <a:txBody>
                    <a:bodyPr/>
                    <a:p>
                      <a:pPr>
                        <a:buNone/>
                      </a:pPr>
                      <a:r>
                        <a:rPr lang="zh-CN" altLang="en-US"/>
                        <a:t>未</a:t>
                      </a:r>
                      <a:endParaRPr lang="zh-CN" altLang="en-US"/>
                    </a:p>
                  </a:txBody>
                  <a:tcPr/>
                </a:tc>
                <a:tc>
                  <a:txBody>
                    <a:bodyPr/>
                    <a:p>
                      <a:pPr>
                        <a:buNone/>
                      </a:pPr>
                      <a:r>
                        <a:rPr lang="en-US" altLang="zh-CN"/>
                        <a:t>14</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65</a:t>
                      </a:r>
                      <a:endParaRPr lang="en-US" altLang="zh-CN"/>
                    </a:p>
                  </a:txBody>
                  <a:tcPr/>
                </a:tc>
                <a:tc>
                  <a:txBody>
                    <a:bodyPr/>
                    <a:p>
                      <a:pPr>
                        <a:buNone/>
                      </a:pPr>
                      <a:r>
                        <a:rPr lang="zh-CN" altLang="en-US"/>
                        <a:t>及格</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4</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65</a:t>
                      </a:r>
                      <a:endParaRPr lang="en-US" altLang="zh-CN"/>
                    </a:p>
                  </a:txBody>
                  <a:tcPr/>
                </a:tc>
                <a:tc>
                  <a:txBody>
                    <a:bodyPr/>
                    <a:p>
                      <a:pPr>
                        <a:buNone/>
                      </a:pPr>
                      <a:r>
                        <a:rPr lang="zh-CN" altLang="en-US"/>
                        <a:t>良</a:t>
                      </a:r>
                      <a:endParaRPr lang="zh-CN" altLang="en-US"/>
                    </a:p>
                  </a:txBody>
                  <a:tcPr/>
                </a:tc>
                <a:tc>
                  <a:txBody>
                    <a:bodyPr/>
                    <a:p>
                      <a:pPr>
                        <a:buNone/>
                      </a:pPr>
                      <a:r>
                        <a:rPr lang="zh-CN" altLang="en-US" sz="1800">
                          <a:sym typeface="+mn-ea"/>
                        </a:rPr>
                        <a:t>已</a:t>
                      </a:r>
                      <a:endParaRPr lang="zh-CN" altLang="en-US"/>
                    </a:p>
                  </a:txBody>
                  <a:tcPr/>
                </a:tc>
                <a:tc>
                  <a:txBody>
                    <a:bodyPr/>
                    <a:p>
                      <a:pPr>
                        <a:buNone/>
                      </a:pPr>
                      <a:r>
                        <a:rPr lang="en-US" altLang="zh-CN"/>
                        <a:t>15</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75</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5</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75</a:t>
                      </a:r>
                      <a:endParaRPr lang="en-US" altLang="zh-CN"/>
                    </a:p>
                  </a:txBody>
                  <a:tcPr/>
                </a:tc>
                <a:tc>
                  <a:txBody>
                    <a:bodyPr/>
                    <a:p>
                      <a:pPr>
                        <a:buNone/>
                      </a:pPr>
                      <a:r>
                        <a:rPr lang="zh-CN" altLang="en-US"/>
                        <a:t>中</a:t>
                      </a:r>
                      <a:endParaRPr lang="zh-CN" altLang="en-US"/>
                    </a:p>
                  </a:txBody>
                  <a:tcPr/>
                </a:tc>
                <a:tc>
                  <a:txBody>
                    <a:bodyPr/>
                    <a:p>
                      <a:pPr>
                        <a:buNone/>
                      </a:pPr>
                      <a:r>
                        <a:rPr lang="zh-CN" altLang="en-US"/>
                        <a:t>已</a:t>
                      </a:r>
                      <a:endParaRPr lang="zh-CN" altLang="en-US"/>
                    </a:p>
                  </a:txBody>
                  <a:tcPr/>
                </a:tc>
                <a:tc>
                  <a:txBody>
                    <a:bodyPr/>
                    <a:p>
                      <a:pPr>
                        <a:buNone/>
                      </a:pPr>
                      <a:r>
                        <a:rPr lang="en-US" altLang="zh-CN"/>
                        <a:t>16</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75</a:t>
                      </a:r>
                      <a:endParaRPr lang="en-US" altLang="zh-CN"/>
                    </a:p>
                  </a:txBody>
                  <a:tcPr/>
                </a:tc>
                <a:tc>
                  <a:txBody>
                    <a:bodyPr/>
                    <a:p>
                      <a:pPr>
                        <a:buNone/>
                      </a:pPr>
                      <a:r>
                        <a:rPr lang="zh-CN" altLang="en-US"/>
                        <a:t>良</a:t>
                      </a:r>
                      <a:endParaRPr lang="zh-CN" altLang="en-US"/>
                    </a:p>
                  </a:txBody>
                  <a:tcPr/>
                </a:tc>
                <a:tc>
                  <a:txBody>
                    <a:bodyPr/>
                    <a:p>
                      <a:pPr>
                        <a:buNone/>
                      </a:pPr>
                      <a:r>
                        <a:rPr lang="zh-CN" altLang="en-US"/>
                        <a:t>未</a:t>
                      </a:r>
                      <a:endParaRPr lang="zh-CN" altLang="en-US"/>
                    </a:p>
                  </a:txBody>
                  <a:tcPr/>
                </a:tc>
              </a:tr>
              <a:tr h="372745">
                <a:tc>
                  <a:txBody>
                    <a:bodyPr/>
                    <a:p>
                      <a:pPr>
                        <a:buNone/>
                      </a:pPr>
                      <a:r>
                        <a:rPr lang="en-US" altLang="zh-CN"/>
                        <a:t>6</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75</a:t>
                      </a:r>
                      <a:endParaRPr lang="en-US" altLang="zh-CN"/>
                    </a:p>
                  </a:txBody>
                  <a:tcPr/>
                </a:tc>
                <a:tc>
                  <a:txBody>
                    <a:bodyPr/>
                    <a:p>
                      <a:pPr>
                        <a:buNone/>
                      </a:pPr>
                      <a:r>
                        <a:rPr lang="zh-CN" altLang="en-US"/>
                        <a:t>良</a:t>
                      </a:r>
                      <a:endParaRPr lang="zh-CN" altLang="en-US"/>
                    </a:p>
                  </a:txBody>
                  <a:tcPr/>
                </a:tc>
                <a:tc>
                  <a:txBody>
                    <a:bodyPr/>
                    <a:p>
                      <a:pPr>
                        <a:buNone/>
                      </a:pPr>
                      <a:r>
                        <a:rPr lang="zh-CN" altLang="en-US"/>
                        <a:t>未</a:t>
                      </a:r>
                      <a:endParaRPr lang="zh-CN" altLang="en-US"/>
                    </a:p>
                  </a:txBody>
                  <a:tcPr/>
                </a:tc>
                <a:tc>
                  <a:txBody>
                    <a:bodyPr/>
                    <a:p>
                      <a:pPr>
                        <a:buNone/>
                      </a:pPr>
                      <a:r>
                        <a:rPr lang="en-US" altLang="zh-CN"/>
                        <a:t>17</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85</a:t>
                      </a:r>
                      <a:endParaRPr lang="en-US" altLang="zh-CN"/>
                    </a:p>
                  </a:txBody>
                  <a:tcPr/>
                </a:tc>
                <a:tc>
                  <a:txBody>
                    <a:bodyPr/>
                    <a:p>
                      <a:pPr>
                        <a:buNone/>
                      </a:pPr>
                      <a:r>
                        <a:rPr lang="zh-CN" altLang="en-US"/>
                        <a:t>良</a:t>
                      </a:r>
                      <a:endParaRPr lang="zh-CN" altLang="en-US"/>
                    </a:p>
                  </a:txBody>
                  <a:tcPr/>
                </a:tc>
                <a:tc>
                  <a:txBody>
                    <a:bodyPr/>
                    <a:p>
                      <a:pPr>
                        <a:buNone/>
                      </a:pPr>
                      <a:r>
                        <a:rPr lang="zh-CN" altLang="en-US"/>
                        <a:t>未</a:t>
                      </a:r>
                      <a:endParaRPr lang="zh-CN" altLang="en-US"/>
                    </a:p>
                  </a:txBody>
                  <a:tcPr/>
                </a:tc>
              </a:tr>
              <a:tr h="372745">
                <a:tc>
                  <a:txBody>
                    <a:bodyPr/>
                    <a:p>
                      <a:pPr>
                        <a:buNone/>
                      </a:pPr>
                      <a:r>
                        <a:rPr lang="en-US" altLang="zh-CN"/>
                        <a:t>7</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65</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c>
                  <a:txBody>
                    <a:bodyPr/>
                    <a:p>
                      <a:pPr>
                        <a:buNone/>
                      </a:pPr>
                      <a:r>
                        <a:rPr lang="en-US" altLang="zh-CN"/>
                        <a:t>18</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75</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8</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65</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c>
                  <a:txBody>
                    <a:bodyPr/>
                    <a:p>
                      <a:pPr>
                        <a:buNone/>
                      </a:pPr>
                      <a:r>
                        <a:rPr lang="en-US" altLang="zh-CN"/>
                        <a:t>19</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75</a:t>
                      </a:r>
                      <a:endParaRPr lang="en-US" altLang="zh-CN"/>
                    </a:p>
                  </a:txBody>
                  <a:tcPr/>
                </a:tc>
                <a:tc>
                  <a:txBody>
                    <a:bodyPr/>
                    <a:p>
                      <a:pPr>
                        <a:buNone/>
                      </a:pPr>
                      <a:r>
                        <a:rPr lang="zh-CN" altLang="en-US"/>
                        <a:t>不及格</a:t>
                      </a:r>
                      <a:endParaRPr lang="zh-CN" altLang="en-US"/>
                    </a:p>
                  </a:txBody>
                  <a:tcPr/>
                </a:tc>
                <a:tc>
                  <a:txBody>
                    <a:bodyPr/>
                    <a:p>
                      <a:pPr>
                        <a:buNone/>
                      </a:pPr>
                      <a:r>
                        <a:rPr lang="zh-CN" altLang="en-US"/>
                        <a:t>未</a:t>
                      </a:r>
                      <a:endParaRPr lang="zh-CN" altLang="en-US"/>
                    </a:p>
                  </a:txBody>
                  <a:tcPr/>
                </a:tc>
              </a:tr>
              <a:tr h="372745">
                <a:tc>
                  <a:txBody>
                    <a:bodyPr/>
                    <a:p>
                      <a:pPr>
                        <a:buNone/>
                      </a:pPr>
                      <a:r>
                        <a:rPr lang="en-US" altLang="zh-CN"/>
                        <a:t>9</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75</a:t>
                      </a:r>
                      <a:endParaRPr lang="en-US" altLang="zh-CN"/>
                    </a:p>
                  </a:txBody>
                  <a:tcPr/>
                </a:tc>
                <a:tc>
                  <a:txBody>
                    <a:bodyPr/>
                    <a:p>
                      <a:pPr>
                        <a:buNone/>
                      </a:pPr>
                      <a:r>
                        <a:rPr lang="zh-CN" altLang="en-US"/>
                        <a:t>中</a:t>
                      </a:r>
                      <a:endParaRPr lang="zh-CN" altLang="en-US"/>
                    </a:p>
                  </a:txBody>
                  <a:tcPr/>
                </a:tc>
                <a:tc>
                  <a:txBody>
                    <a:bodyPr/>
                    <a:p>
                      <a:pPr>
                        <a:buNone/>
                      </a:pPr>
                      <a:r>
                        <a:rPr lang="zh-CN" altLang="en-US"/>
                        <a:t>未</a:t>
                      </a:r>
                      <a:endParaRPr lang="zh-CN" altLang="en-US"/>
                    </a:p>
                  </a:txBody>
                  <a:tcPr/>
                </a:tc>
                <a:tc>
                  <a:txBody>
                    <a:bodyPr/>
                    <a:p>
                      <a:pPr>
                        <a:buNone/>
                      </a:pPr>
                      <a:r>
                        <a:rPr lang="en-US" altLang="zh-CN"/>
                        <a:t>20</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75</a:t>
                      </a:r>
                      <a:endParaRPr lang="en-US" altLang="zh-CN"/>
                    </a:p>
                  </a:txBody>
                  <a:tcPr/>
                </a:tc>
                <a:tc>
                  <a:txBody>
                    <a:bodyPr/>
                    <a:p>
                      <a:pPr>
                        <a:buNone/>
                      </a:pPr>
                      <a:r>
                        <a:rPr lang="zh-CN" altLang="en-US"/>
                        <a:t>良</a:t>
                      </a:r>
                      <a:endParaRPr lang="zh-CN" altLang="en-US"/>
                    </a:p>
                  </a:txBody>
                  <a:tcPr/>
                </a:tc>
                <a:tc>
                  <a:txBody>
                    <a:bodyPr/>
                    <a:p>
                      <a:pPr>
                        <a:buNone/>
                      </a:pPr>
                      <a:r>
                        <a:rPr lang="zh-CN" altLang="en-US"/>
                        <a:t>未</a:t>
                      </a:r>
                      <a:endParaRPr lang="zh-CN" altLang="en-US"/>
                    </a:p>
                  </a:txBody>
                  <a:tcPr/>
                </a:tc>
              </a:tr>
              <a:tr h="372745">
                <a:tc>
                  <a:txBody>
                    <a:bodyPr/>
                    <a:p>
                      <a:pPr>
                        <a:buNone/>
                      </a:pPr>
                      <a:r>
                        <a:rPr lang="en-US" altLang="zh-CN"/>
                        <a:t>10</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65</a:t>
                      </a:r>
                      <a:endParaRPr lang="en-US" altLang="zh-CN"/>
                    </a:p>
                  </a:txBody>
                  <a:tcPr/>
                </a:tc>
                <a:tc>
                  <a:txBody>
                    <a:bodyPr/>
                    <a:p>
                      <a:pPr>
                        <a:buNone/>
                      </a:pPr>
                      <a:r>
                        <a:rPr lang="zh-CN" altLang="en-US"/>
                        <a:t>及格</a:t>
                      </a:r>
                      <a:endParaRPr lang="zh-CN" altLang="en-US"/>
                    </a:p>
                  </a:txBody>
                  <a:tcPr/>
                </a:tc>
                <a:tc>
                  <a:txBody>
                    <a:bodyPr/>
                    <a:p>
                      <a:pPr>
                        <a:buNone/>
                      </a:pPr>
                      <a:r>
                        <a:rPr lang="zh-CN" altLang="en-US"/>
                        <a:t>已</a:t>
                      </a:r>
                      <a:endParaRPr lang="zh-CN" altLang="en-US"/>
                    </a:p>
                  </a:txBody>
                  <a:tcPr/>
                </a:tc>
                <a:tc>
                  <a:txBody>
                    <a:bodyPr/>
                    <a:p>
                      <a:pPr>
                        <a:buNone/>
                      </a:pPr>
                      <a:r>
                        <a:rPr lang="en-US" altLang="zh-CN"/>
                        <a:t>21</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65</a:t>
                      </a:r>
                      <a:endParaRPr lang="en-US" altLang="zh-CN"/>
                    </a:p>
                  </a:txBody>
                  <a:tcPr/>
                </a:tc>
                <a:tc>
                  <a:txBody>
                    <a:bodyPr/>
                    <a:p>
                      <a:pPr>
                        <a:buNone/>
                      </a:pPr>
                      <a:r>
                        <a:rPr lang="zh-CN" altLang="en-US"/>
                        <a:t>优</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11</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85</a:t>
                      </a:r>
                      <a:endParaRPr lang="en-US" altLang="zh-CN"/>
                    </a:p>
                  </a:txBody>
                  <a:tcPr/>
                </a:tc>
                <a:tc>
                  <a:txBody>
                    <a:bodyPr/>
                    <a:p>
                      <a:pPr>
                        <a:buNone/>
                      </a:pPr>
                      <a:r>
                        <a:rPr lang="zh-CN" altLang="en-US"/>
                        <a:t>及格</a:t>
                      </a:r>
                      <a:endParaRPr lang="zh-CN" altLang="en-US"/>
                    </a:p>
                  </a:txBody>
                  <a:tcPr/>
                </a:tc>
                <a:tc>
                  <a:txBody>
                    <a:bodyPr/>
                    <a:p>
                      <a:pPr>
                        <a:buNone/>
                      </a:pPr>
                      <a:r>
                        <a:rPr lang="zh-CN" altLang="en-US"/>
                        <a:t>已</a:t>
                      </a:r>
                      <a:endParaRPr lang="zh-CN" altLang="en-US"/>
                    </a:p>
                  </a:txBody>
                  <a:tcPr/>
                </a:tc>
                <a:tc>
                  <a:txBody>
                    <a:bodyPr/>
                    <a:p>
                      <a:pPr>
                        <a:buNone/>
                      </a:pPr>
                      <a:r>
                        <a:rPr lang="en-US" altLang="zh-CN"/>
                        <a:t>22</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65</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决策树差异总结</a:t>
            </a:r>
            <a:endParaRPr lang="zh-CN" altLang="en-US" dirty="0">
              <a:solidFill>
                <a:schemeClr val="tx1"/>
              </a:solidFill>
            </a:endParaRPr>
          </a:p>
        </p:txBody>
      </p:sp>
      <p:sp>
        <p:nvSpPr>
          <p:cNvPr id="10" name="文本框 9"/>
          <p:cNvSpPr txBox="1"/>
          <p:nvPr/>
        </p:nvSpPr>
        <p:spPr>
          <a:xfrm>
            <a:off x="668338" y="1391232"/>
            <a:ext cx="10688064" cy="5367623"/>
          </a:xfrm>
          <a:prstGeom prst="rect">
            <a:avLst/>
          </a:prstGeom>
          <a:noFill/>
        </p:spPr>
        <p:txBody>
          <a:bodyPr wrap="square">
            <a:spAutoFit/>
          </a:bodyPr>
          <a:lstStyle/>
          <a:p>
            <a:pPr marL="342900" lvl="0" indent="-342900" algn="l">
              <a:lnSpc>
                <a:spcPct val="130000"/>
              </a:lnSpc>
              <a:spcAft>
                <a:spcPts val="1000"/>
              </a:spcAft>
              <a:buFont typeface="Arial" panose="020B0604020202020204" pitchFamily="34" charset="0"/>
              <a:buChar char="•"/>
            </a:pPr>
            <a:r>
              <a:rPr lang="zh-CN" altLang="zh-CN" sz="2000" b="1" kern="100" dirty="0">
                <a:effectLst/>
                <a:latin typeface="+mj-ea"/>
                <a:ea typeface="+mj-ea"/>
                <a:cs typeface="Times New Roman" panose="02020603050405020304" pitchFamily="18" charset="0"/>
              </a:rPr>
              <a:t>划分标准的差异</a:t>
            </a:r>
            <a:r>
              <a:rPr lang="zh-CN" altLang="zh-CN" sz="2000" kern="100" dirty="0">
                <a:effectLst/>
                <a:latin typeface="+mj-ea"/>
                <a:ea typeface="+mj-ea"/>
                <a:cs typeface="Times New Roman" panose="02020603050405020304" pitchFamily="18" charset="0"/>
              </a:rPr>
              <a:t>：</a:t>
            </a:r>
            <a:r>
              <a:rPr lang="en-US" altLang="zh-CN" sz="2000" kern="100" dirty="0">
                <a:effectLst/>
                <a:latin typeface="+mj-ea"/>
                <a:ea typeface="+mj-ea"/>
                <a:cs typeface="Times New Roman" panose="02020603050405020304" pitchFamily="18" charset="0"/>
              </a:rPr>
              <a:t>ID3 </a:t>
            </a:r>
            <a:r>
              <a:rPr lang="zh-CN" altLang="zh-CN" sz="2000" kern="100" dirty="0">
                <a:effectLst/>
                <a:latin typeface="+mj-ea"/>
                <a:ea typeface="+mj-ea"/>
                <a:cs typeface="Times New Roman" panose="02020603050405020304" pitchFamily="18" charset="0"/>
              </a:rPr>
              <a:t>使用信息增益偏向特征值多的特征，</a:t>
            </a:r>
            <a:r>
              <a:rPr lang="en-US" altLang="zh-CN" sz="2000" kern="100" dirty="0">
                <a:effectLst/>
                <a:latin typeface="+mj-ea"/>
                <a:ea typeface="+mj-ea"/>
                <a:cs typeface="Times New Roman" panose="02020603050405020304" pitchFamily="18" charset="0"/>
              </a:rPr>
              <a:t>C4.5 </a:t>
            </a:r>
            <a:r>
              <a:rPr lang="zh-CN" altLang="zh-CN" sz="2000" kern="100" dirty="0">
                <a:effectLst/>
                <a:latin typeface="+mj-ea"/>
                <a:ea typeface="+mj-ea"/>
                <a:cs typeface="Times New Roman" panose="02020603050405020304" pitchFamily="18" charset="0"/>
              </a:rPr>
              <a:t>使用信息增益率克服信息增益的缺点，偏向于特征值小的特征，</a:t>
            </a:r>
            <a:r>
              <a:rPr lang="en-US" altLang="zh-CN" sz="2000" kern="100" dirty="0">
                <a:effectLst/>
                <a:latin typeface="+mj-ea"/>
                <a:ea typeface="+mj-ea"/>
                <a:cs typeface="Times New Roman" panose="02020603050405020304" pitchFamily="18" charset="0"/>
              </a:rPr>
              <a:t>CART </a:t>
            </a:r>
            <a:r>
              <a:rPr lang="zh-CN" altLang="zh-CN" sz="2000" kern="100" dirty="0">
                <a:effectLst/>
                <a:latin typeface="+mj-ea"/>
                <a:ea typeface="+mj-ea"/>
                <a:cs typeface="Times New Roman" panose="02020603050405020304" pitchFamily="18" charset="0"/>
              </a:rPr>
              <a:t>使用基尼指数克服</a:t>
            </a:r>
            <a:r>
              <a:rPr lang="en-US" altLang="zh-CN" sz="2000" kern="100" dirty="0">
                <a:effectLst/>
                <a:latin typeface="+mj-ea"/>
                <a:ea typeface="+mj-ea"/>
                <a:cs typeface="Times New Roman" panose="02020603050405020304" pitchFamily="18" charset="0"/>
              </a:rPr>
              <a:t> C4.5 </a:t>
            </a:r>
            <a:r>
              <a:rPr lang="zh-CN" altLang="zh-CN" sz="2000" kern="100" dirty="0">
                <a:effectLst/>
                <a:latin typeface="+mj-ea"/>
                <a:ea typeface="+mj-ea"/>
                <a:cs typeface="Times New Roman" panose="02020603050405020304" pitchFamily="18" charset="0"/>
              </a:rPr>
              <a:t>需要求</a:t>
            </a:r>
            <a:r>
              <a:rPr lang="en-US" altLang="zh-CN" sz="2000" kern="100" dirty="0">
                <a:effectLst/>
                <a:latin typeface="+mj-ea"/>
                <a:ea typeface="+mj-ea"/>
                <a:cs typeface="Times New Roman" panose="02020603050405020304" pitchFamily="18" charset="0"/>
              </a:rPr>
              <a:t> log </a:t>
            </a:r>
            <a:r>
              <a:rPr lang="zh-CN" altLang="zh-CN" sz="2000" kern="100" dirty="0">
                <a:effectLst/>
                <a:latin typeface="+mj-ea"/>
                <a:ea typeface="+mj-ea"/>
                <a:cs typeface="Times New Roman" panose="02020603050405020304" pitchFamily="18" charset="0"/>
              </a:rPr>
              <a:t>的巨大计算量，偏向于特征值较多的特征。</a:t>
            </a:r>
            <a:endParaRPr lang="zh-CN" altLang="zh-CN" sz="2000" kern="100" dirty="0">
              <a:effectLst/>
              <a:latin typeface="+mj-ea"/>
              <a:ea typeface="+mj-ea"/>
              <a:cs typeface="Times New Roman" panose="02020603050405020304" pitchFamily="18" charset="0"/>
            </a:endParaRPr>
          </a:p>
          <a:p>
            <a:pPr marL="342900" lvl="0" indent="-342900" algn="l">
              <a:lnSpc>
                <a:spcPct val="130000"/>
              </a:lnSpc>
              <a:spcAft>
                <a:spcPts val="1000"/>
              </a:spcAft>
              <a:buFont typeface="Arial" panose="020B0604020202020204" pitchFamily="34" charset="0"/>
              <a:buChar char="•"/>
            </a:pPr>
            <a:r>
              <a:rPr lang="zh-CN" altLang="zh-CN" sz="2000" b="1" kern="100" dirty="0">
                <a:effectLst/>
                <a:latin typeface="+mj-ea"/>
                <a:ea typeface="+mj-ea"/>
                <a:cs typeface="Times New Roman" panose="02020603050405020304" pitchFamily="18" charset="0"/>
              </a:rPr>
              <a:t>使用场景的差异</a:t>
            </a:r>
            <a:r>
              <a:rPr lang="zh-CN" altLang="zh-CN" sz="2000" kern="100" dirty="0">
                <a:effectLst/>
                <a:latin typeface="+mj-ea"/>
                <a:ea typeface="+mj-ea"/>
                <a:cs typeface="Times New Roman" panose="02020603050405020304" pitchFamily="18" charset="0"/>
              </a:rPr>
              <a:t>：</a:t>
            </a:r>
            <a:r>
              <a:rPr lang="en-US" altLang="zh-CN" sz="2000" kern="100" dirty="0">
                <a:effectLst/>
                <a:latin typeface="+mj-ea"/>
                <a:ea typeface="+mj-ea"/>
                <a:cs typeface="Times New Roman" panose="02020603050405020304" pitchFamily="18" charset="0"/>
              </a:rPr>
              <a:t>ID3 </a:t>
            </a:r>
            <a:r>
              <a:rPr lang="zh-CN" altLang="zh-CN" sz="2000" kern="100" dirty="0">
                <a:effectLst/>
                <a:latin typeface="+mj-ea"/>
                <a:ea typeface="+mj-ea"/>
                <a:cs typeface="Times New Roman" panose="02020603050405020304" pitchFamily="18" charset="0"/>
              </a:rPr>
              <a:t>和</a:t>
            </a:r>
            <a:r>
              <a:rPr lang="en-US" altLang="zh-CN" sz="2000" kern="100" dirty="0">
                <a:effectLst/>
                <a:latin typeface="+mj-ea"/>
                <a:ea typeface="+mj-ea"/>
                <a:cs typeface="Times New Roman" panose="02020603050405020304" pitchFamily="18" charset="0"/>
              </a:rPr>
              <a:t> C4.5 </a:t>
            </a:r>
            <a:r>
              <a:rPr lang="zh-CN" altLang="zh-CN" sz="2000" kern="100" dirty="0">
                <a:effectLst/>
                <a:latin typeface="+mj-ea"/>
                <a:ea typeface="+mj-ea"/>
                <a:cs typeface="Times New Roman" panose="02020603050405020304" pitchFamily="18" charset="0"/>
              </a:rPr>
              <a:t>都只能用于分类问题，</a:t>
            </a:r>
            <a:r>
              <a:rPr lang="en-US" altLang="zh-CN" sz="2000" kern="100" dirty="0">
                <a:effectLst/>
                <a:latin typeface="+mj-ea"/>
                <a:ea typeface="+mj-ea"/>
                <a:cs typeface="Times New Roman" panose="02020603050405020304" pitchFamily="18" charset="0"/>
              </a:rPr>
              <a:t>CART </a:t>
            </a:r>
            <a:r>
              <a:rPr lang="zh-CN" altLang="zh-CN" sz="2000" kern="100" dirty="0">
                <a:effectLst/>
                <a:latin typeface="+mj-ea"/>
                <a:ea typeface="+mj-ea"/>
                <a:cs typeface="Times New Roman" panose="02020603050405020304" pitchFamily="18" charset="0"/>
              </a:rPr>
              <a:t>可以用于分类和回归问题；</a:t>
            </a:r>
            <a:r>
              <a:rPr lang="en-US" altLang="zh-CN" sz="2000" kern="100" dirty="0">
                <a:effectLst/>
                <a:latin typeface="+mj-ea"/>
                <a:ea typeface="+mj-ea"/>
                <a:cs typeface="Times New Roman" panose="02020603050405020304" pitchFamily="18" charset="0"/>
              </a:rPr>
              <a:t>ID3 </a:t>
            </a:r>
            <a:r>
              <a:rPr lang="zh-CN" altLang="zh-CN" sz="2000" kern="100" dirty="0">
                <a:effectLst/>
                <a:latin typeface="+mj-ea"/>
                <a:ea typeface="+mj-ea"/>
                <a:cs typeface="Times New Roman" panose="02020603050405020304" pitchFamily="18" charset="0"/>
              </a:rPr>
              <a:t>和</a:t>
            </a:r>
            <a:r>
              <a:rPr lang="en-US" altLang="zh-CN" sz="2000" kern="100" dirty="0">
                <a:effectLst/>
                <a:latin typeface="+mj-ea"/>
                <a:ea typeface="+mj-ea"/>
                <a:cs typeface="Times New Roman" panose="02020603050405020304" pitchFamily="18" charset="0"/>
              </a:rPr>
              <a:t> C4.5 </a:t>
            </a:r>
            <a:r>
              <a:rPr lang="zh-CN" altLang="zh-CN" sz="2000" kern="100" dirty="0">
                <a:effectLst/>
                <a:latin typeface="+mj-ea"/>
                <a:ea typeface="+mj-ea"/>
                <a:cs typeface="Times New Roman" panose="02020603050405020304" pitchFamily="18" charset="0"/>
              </a:rPr>
              <a:t>是多叉树，速度较慢，</a:t>
            </a:r>
            <a:r>
              <a:rPr lang="en-US" altLang="zh-CN" sz="2000" kern="100" dirty="0">
                <a:effectLst/>
                <a:latin typeface="+mj-ea"/>
                <a:ea typeface="+mj-ea"/>
                <a:cs typeface="Times New Roman" panose="02020603050405020304" pitchFamily="18" charset="0"/>
              </a:rPr>
              <a:t>CART </a:t>
            </a:r>
            <a:r>
              <a:rPr lang="zh-CN" altLang="zh-CN" sz="2000" kern="100" dirty="0">
                <a:effectLst/>
                <a:latin typeface="+mj-ea"/>
                <a:ea typeface="+mj-ea"/>
                <a:cs typeface="Times New Roman" panose="02020603050405020304" pitchFamily="18" charset="0"/>
              </a:rPr>
              <a:t>是二叉树，计算速度很快；</a:t>
            </a:r>
            <a:endParaRPr lang="zh-CN" altLang="zh-CN" sz="2000" kern="100" dirty="0">
              <a:effectLst/>
              <a:latin typeface="+mj-ea"/>
              <a:ea typeface="+mj-ea"/>
              <a:cs typeface="Times New Roman" panose="02020603050405020304" pitchFamily="18" charset="0"/>
            </a:endParaRPr>
          </a:p>
          <a:p>
            <a:pPr marL="342900" lvl="0" indent="-342900" algn="l">
              <a:lnSpc>
                <a:spcPct val="130000"/>
              </a:lnSpc>
              <a:spcAft>
                <a:spcPts val="1000"/>
              </a:spcAft>
              <a:buFont typeface="Arial" panose="020B0604020202020204" pitchFamily="34" charset="0"/>
              <a:buChar char="•"/>
            </a:pPr>
            <a:r>
              <a:rPr lang="zh-CN" altLang="zh-CN" sz="2000" b="1" kern="100" dirty="0">
                <a:effectLst/>
                <a:latin typeface="+mj-ea"/>
                <a:ea typeface="+mj-ea"/>
                <a:cs typeface="Times New Roman" panose="02020603050405020304" pitchFamily="18" charset="0"/>
              </a:rPr>
              <a:t>样本数据的差异</a:t>
            </a:r>
            <a:r>
              <a:rPr lang="zh-CN" altLang="zh-CN" sz="2000" kern="100" dirty="0">
                <a:effectLst/>
                <a:latin typeface="+mj-ea"/>
                <a:ea typeface="+mj-ea"/>
                <a:cs typeface="Times New Roman" panose="02020603050405020304" pitchFamily="18" charset="0"/>
              </a:rPr>
              <a:t>：</a:t>
            </a:r>
            <a:r>
              <a:rPr lang="en-US" altLang="zh-CN" sz="2000" kern="100" dirty="0">
                <a:effectLst/>
                <a:latin typeface="+mj-ea"/>
                <a:ea typeface="+mj-ea"/>
                <a:cs typeface="Times New Roman" panose="02020603050405020304" pitchFamily="18" charset="0"/>
              </a:rPr>
              <a:t>ID3 </a:t>
            </a:r>
            <a:r>
              <a:rPr lang="zh-CN" altLang="zh-CN" sz="2000" kern="100" dirty="0">
                <a:effectLst/>
                <a:latin typeface="+mj-ea"/>
                <a:ea typeface="+mj-ea"/>
                <a:cs typeface="Times New Roman" panose="02020603050405020304" pitchFamily="18" charset="0"/>
              </a:rPr>
              <a:t>只能处理离散数据且缺失值敏感，</a:t>
            </a:r>
            <a:r>
              <a:rPr lang="en-US" altLang="zh-CN" sz="2000" kern="100" dirty="0">
                <a:effectLst/>
                <a:latin typeface="+mj-ea"/>
                <a:ea typeface="+mj-ea"/>
                <a:cs typeface="Times New Roman" panose="02020603050405020304" pitchFamily="18" charset="0"/>
              </a:rPr>
              <a:t>C4.5 </a:t>
            </a:r>
            <a:r>
              <a:rPr lang="zh-CN" altLang="zh-CN" sz="2000" kern="100" dirty="0">
                <a:effectLst/>
                <a:latin typeface="+mj-ea"/>
                <a:ea typeface="+mj-ea"/>
                <a:cs typeface="Times New Roman" panose="02020603050405020304" pitchFamily="18" charset="0"/>
              </a:rPr>
              <a:t>和</a:t>
            </a:r>
            <a:r>
              <a:rPr lang="en-US" altLang="zh-CN" sz="2000" kern="100" dirty="0">
                <a:effectLst/>
                <a:latin typeface="+mj-ea"/>
                <a:ea typeface="+mj-ea"/>
                <a:cs typeface="Times New Roman" panose="02020603050405020304" pitchFamily="18" charset="0"/>
              </a:rPr>
              <a:t> CART </a:t>
            </a:r>
            <a:r>
              <a:rPr lang="zh-CN" altLang="zh-CN" sz="2000" kern="100" dirty="0">
                <a:effectLst/>
                <a:latin typeface="+mj-ea"/>
                <a:ea typeface="+mj-ea"/>
                <a:cs typeface="Times New Roman" panose="02020603050405020304" pitchFamily="18" charset="0"/>
              </a:rPr>
              <a:t>可以处理连续性数据且有多种方式处理缺失值；从样本量考虑的话，小样本建议</a:t>
            </a:r>
            <a:r>
              <a:rPr lang="en-US" altLang="zh-CN" sz="2000" kern="100" dirty="0">
                <a:effectLst/>
                <a:latin typeface="+mj-ea"/>
                <a:ea typeface="+mj-ea"/>
                <a:cs typeface="Times New Roman" panose="02020603050405020304" pitchFamily="18" charset="0"/>
              </a:rPr>
              <a:t> C4.5</a:t>
            </a:r>
            <a:r>
              <a:rPr lang="zh-CN" altLang="zh-CN" sz="2000" kern="100" dirty="0">
                <a:effectLst/>
                <a:latin typeface="+mj-ea"/>
                <a:ea typeface="+mj-ea"/>
                <a:cs typeface="Times New Roman" panose="02020603050405020304" pitchFamily="18" charset="0"/>
              </a:rPr>
              <a:t>、大样本建议</a:t>
            </a:r>
            <a:r>
              <a:rPr lang="en-US" altLang="zh-CN" sz="2000" kern="100" dirty="0">
                <a:effectLst/>
                <a:latin typeface="+mj-ea"/>
                <a:ea typeface="+mj-ea"/>
                <a:cs typeface="Times New Roman" panose="02020603050405020304" pitchFamily="18" charset="0"/>
              </a:rPr>
              <a:t> CART</a:t>
            </a:r>
            <a:r>
              <a:rPr lang="zh-CN" altLang="zh-CN" sz="2000" kern="100" dirty="0">
                <a:effectLst/>
                <a:latin typeface="+mj-ea"/>
                <a:ea typeface="+mj-ea"/>
                <a:cs typeface="Times New Roman" panose="02020603050405020304" pitchFamily="18" charset="0"/>
              </a:rPr>
              <a:t>。</a:t>
            </a:r>
            <a:r>
              <a:rPr lang="en-US" altLang="zh-CN" sz="2000" kern="100" dirty="0">
                <a:effectLst/>
                <a:latin typeface="+mj-ea"/>
                <a:ea typeface="+mj-ea"/>
                <a:cs typeface="Times New Roman" panose="02020603050405020304" pitchFamily="18" charset="0"/>
              </a:rPr>
              <a:t>C4.5 </a:t>
            </a:r>
            <a:r>
              <a:rPr lang="zh-CN" altLang="zh-CN" sz="2000" kern="100" dirty="0">
                <a:effectLst/>
                <a:latin typeface="+mj-ea"/>
                <a:ea typeface="+mj-ea"/>
                <a:cs typeface="Times New Roman" panose="02020603050405020304" pitchFamily="18" charset="0"/>
              </a:rPr>
              <a:t>处理过程中需对数据集进行多次扫描排序，处理成本耗时较高，而</a:t>
            </a:r>
            <a:r>
              <a:rPr lang="en-US" altLang="zh-CN" sz="2000" kern="100" dirty="0">
                <a:effectLst/>
                <a:latin typeface="+mj-ea"/>
                <a:ea typeface="+mj-ea"/>
                <a:cs typeface="Times New Roman" panose="02020603050405020304" pitchFamily="18" charset="0"/>
              </a:rPr>
              <a:t> CART </a:t>
            </a:r>
            <a:r>
              <a:rPr lang="zh-CN" altLang="zh-CN" sz="2000" kern="100" dirty="0">
                <a:effectLst/>
                <a:latin typeface="+mj-ea"/>
                <a:ea typeface="+mj-ea"/>
                <a:cs typeface="Times New Roman" panose="02020603050405020304" pitchFamily="18" charset="0"/>
              </a:rPr>
              <a:t>本身是一种大样本的统计方法，小样本处理下泛化误差较大 ；</a:t>
            </a:r>
            <a:endParaRPr lang="zh-CN" altLang="zh-CN" sz="2000" kern="100" dirty="0">
              <a:effectLst/>
              <a:latin typeface="+mj-ea"/>
              <a:ea typeface="+mj-ea"/>
              <a:cs typeface="Times New Roman" panose="02020603050405020304" pitchFamily="18" charset="0"/>
            </a:endParaRPr>
          </a:p>
          <a:p>
            <a:pPr marL="342900" lvl="0" indent="-342900" algn="l">
              <a:lnSpc>
                <a:spcPct val="130000"/>
              </a:lnSpc>
              <a:spcAft>
                <a:spcPts val="1000"/>
              </a:spcAft>
              <a:buFont typeface="Arial" panose="020B0604020202020204" pitchFamily="34" charset="0"/>
              <a:buChar char="•"/>
            </a:pPr>
            <a:r>
              <a:rPr lang="zh-CN" altLang="zh-CN" sz="2000" b="1" kern="100" dirty="0">
                <a:effectLst/>
                <a:latin typeface="+mj-ea"/>
                <a:ea typeface="+mj-ea"/>
                <a:cs typeface="Times New Roman" panose="02020603050405020304" pitchFamily="18" charset="0"/>
              </a:rPr>
              <a:t>样本特征的差异</a:t>
            </a:r>
            <a:r>
              <a:rPr lang="zh-CN" altLang="zh-CN" sz="2000" kern="100" dirty="0">
                <a:effectLst/>
                <a:latin typeface="+mj-ea"/>
                <a:ea typeface="+mj-ea"/>
                <a:cs typeface="Times New Roman" panose="02020603050405020304" pitchFamily="18" charset="0"/>
              </a:rPr>
              <a:t>：</a:t>
            </a:r>
            <a:r>
              <a:rPr lang="en-US" altLang="zh-CN" sz="2000" kern="100" dirty="0">
                <a:effectLst/>
                <a:latin typeface="+mj-ea"/>
                <a:ea typeface="+mj-ea"/>
                <a:cs typeface="Times New Roman" panose="02020603050405020304" pitchFamily="18" charset="0"/>
              </a:rPr>
              <a:t>ID3 </a:t>
            </a:r>
            <a:r>
              <a:rPr lang="zh-CN" altLang="zh-CN" sz="2000" kern="100" dirty="0">
                <a:effectLst/>
                <a:latin typeface="+mj-ea"/>
                <a:ea typeface="+mj-ea"/>
                <a:cs typeface="Times New Roman" panose="02020603050405020304" pitchFamily="18" charset="0"/>
              </a:rPr>
              <a:t>和</a:t>
            </a:r>
            <a:r>
              <a:rPr lang="en-US" altLang="zh-CN" sz="2000" kern="100" dirty="0">
                <a:effectLst/>
                <a:latin typeface="+mj-ea"/>
                <a:ea typeface="+mj-ea"/>
                <a:cs typeface="Times New Roman" panose="02020603050405020304" pitchFamily="18" charset="0"/>
              </a:rPr>
              <a:t> C4.5 </a:t>
            </a:r>
            <a:r>
              <a:rPr lang="zh-CN" altLang="zh-CN" sz="2000" kern="100" dirty="0">
                <a:effectLst/>
                <a:latin typeface="+mj-ea"/>
                <a:ea typeface="+mj-ea"/>
                <a:cs typeface="Times New Roman" panose="02020603050405020304" pitchFamily="18" charset="0"/>
              </a:rPr>
              <a:t>层级之间只使用一次特征，</a:t>
            </a:r>
            <a:r>
              <a:rPr lang="en-US" altLang="zh-CN" sz="2000" kern="100" dirty="0">
                <a:effectLst/>
                <a:latin typeface="+mj-ea"/>
                <a:ea typeface="+mj-ea"/>
                <a:cs typeface="Times New Roman" panose="02020603050405020304" pitchFamily="18" charset="0"/>
              </a:rPr>
              <a:t>CART </a:t>
            </a:r>
            <a:r>
              <a:rPr lang="zh-CN" altLang="zh-CN" sz="2000" kern="100" dirty="0">
                <a:effectLst/>
                <a:latin typeface="+mj-ea"/>
                <a:ea typeface="+mj-ea"/>
                <a:cs typeface="Times New Roman" panose="02020603050405020304" pitchFamily="18" charset="0"/>
              </a:rPr>
              <a:t>可多次重复使用特征；</a:t>
            </a:r>
            <a:endParaRPr lang="zh-CN" altLang="zh-CN" sz="2000" kern="100" dirty="0">
              <a:effectLst/>
              <a:latin typeface="+mj-ea"/>
              <a:ea typeface="+mj-ea"/>
              <a:cs typeface="Times New Roman" panose="02020603050405020304" pitchFamily="18" charset="0"/>
            </a:endParaRPr>
          </a:p>
          <a:p>
            <a:pPr marL="342900" lvl="0" indent="-342900" algn="l">
              <a:lnSpc>
                <a:spcPct val="130000"/>
              </a:lnSpc>
              <a:spcAft>
                <a:spcPts val="1000"/>
              </a:spcAft>
              <a:buFont typeface="Arial" panose="020B0604020202020204" pitchFamily="34" charset="0"/>
              <a:buChar char="•"/>
            </a:pPr>
            <a:r>
              <a:rPr lang="zh-CN" altLang="zh-CN" sz="2000" b="1" kern="100" dirty="0">
                <a:effectLst/>
                <a:latin typeface="+mj-ea"/>
                <a:ea typeface="+mj-ea"/>
                <a:cs typeface="Times New Roman" panose="02020603050405020304" pitchFamily="18" charset="0"/>
              </a:rPr>
              <a:t>剪枝策略的差异</a:t>
            </a:r>
            <a:r>
              <a:rPr lang="zh-CN" altLang="zh-CN" sz="2000" kern="100" dirty="0">
                <a:effectLst/>
                <a:latin typeface="+mj-ea"/>
                <a:ea typeface="+mj-ea"/>
                <a:cs typeface="Times New Roman" panose="02020603050405020304" pitchFamily="18" charset="0"/>
              </a:rPr>
              <a:t>：</a:t>
            </a:r>
            <a:r>
              <a:rPr lang="en-US" altLang="zh-CN" sz="2000" kern="100" dirty="0">
                <a:effectLst/>
                <a:latin typeface="+mj-ea"/>
                <a:ea typeface="+mj-ea"/>
                <a:cs typeface="Times New Roman" panose="02020603050405020304" pitchFamily="18" charset="0"/>
              </a:rPr>
              <a:t>ID3 </a:t>
            </a:r>
            <a:r>
              <a:rPr lang="zh-CN" altLang="zh-CN" sz="2000" kern="100" dirty="0">
                <a:effectLst/>
                <a:latin typeface="+mj-ea"/>
                <a:ea typeface="+mj-ea"/>
                <a:cs typeface="Times New Roman" panose="02020603050405020304" pitchFamily="18" charset="0"/>
              </a:rPr>
              <a:t>没有剪枝策略，</a:t>
            </a:r>
            <a:r>
              <a:rPr lang="en-US" altLang="zh-CN" sz="2000" kern="100" dirty="0">
                <a:effectLst/>
                <a:latin typeface="+mj-ea"/>
                <a:ea typeface="+mj-ea"/>
                <a:cs typeface="Times New Roman" panose="02020603050405020304" pitchFamily="18" charset="0"/>
              </a:rPr>
              <a:t>C4.5 </a:t>
            </a:r>
            <a:r>
              <a:rPr lang="zh-CN" altLang="zh-CN" sz="2000" kern="100" dirty="0">
                <a:effectLst/>
                <a:latin typeface="+mj-ea"/>
                <a:ea typeface="+mj-ea"/>
                <a:cs typeface="Times New Roman" panose="02020603050405020304" pitchFamily="18" charset="0"/>
              </a:rPr>
              <a:t>是通过悲观剪枝策略来修正树的准确性，而</a:t>
            </a:r>
            <a:r>
              <a:rPr lang="en-US" altLang="zh-CN" sz="2000" kern="100" dirty="0">
                <a:effectLst/>
                <a:latin typeface="+mj-ea"/>
                <a:ea typeface="+mj-ea"/>
                <a:cs typeface="Times New Roman" panose="02020603050405020304" pitchFamily="18" charset="0"/>
              </a:rPr>
              <a:t> CART </a:t>
            </a:r>
            <a:r>
              <a:rPr lang="zh-CN" altLang="zh-CN" sz="2000" kern="100" dirty="0">
                <a:effectLst/>
                <a:latin typeface="+mj-ea"/>
                <a:ea typeface="+mj-ea"/>
                <a:cs typeface="Times New Roman" panose="02020603050405020304" pitchFamily="18" charset="0"/>
              </a:rPr>
              <a:t>是通过代价复杂度剪枝。</a:t>
            </a:r>
            <a:endParaRPr lang="zh-CN" altLang="zh-CN" sz="2000" kern="100" dirty="0">
              <a:effectLst/>
              <a:latin typeface="+mj-ea"/>
              <a:ea typeface="+mj-ea"/>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决策树原理</a:t>
            </a:r>
            <a:endParaRPr lang="zh-CN" altLang="en-US" dirty="0">
              <a:solidFill>
                <a:schemeClr val="tx1"/>
              </a:solidFill>
            </a:endParaRPr>
          </a:p>
        </p:txBody>
      </p:sp>
      <p:graphicFrame>
        <p:nvGraphicFramePr>
          <p:cNvPr id="60418" name="Object 3"/>
          <p:cNvGraphicFramePr>
            <a:graphicFrameLocks noChangeAspect="1"/>
          </p:cNvGraphicFramePr>
          <p:nvPr/>
        </p:nvGraphicFramePr>
        <p:xfrm>
          <a:off x="1450975" y="2232025"/>
          <a:ext cx="3810000" cy="3770313"/>
        </p:xfrm>
        <a:graphic>
          <a:graphicData uri="http://schemas.openxmlformats.org/presentationml/2006/ole">
            <mc:AlternateContent xmlns:mc="http://schemas.openxmlformats.org/markup-compatibility/2006">
              <mc:Choice xmlns:v="urn:schemas-microsoft-com:vml" Requires="v">
                <p:oleObj spid="_x0000_s3083" name="" r:id="rId1" imgW="5848350" imgH="5767705" progId="Word.Document.8">
                  <p:embed/>
                </p:oleObj>
              </mc:Choice>
              <mc:Fallback>
                <p:oleObj name="" r:id="rId1" imgW="5848350" imgH="5767705" progId="Word.Document.8">
                  <p:embed/>
                  <p:pic>
                    <p:nvPicPr>
                      <p:cNvPr id="0" name="图片 3082"/>
                      <p:cNvPicPr/>
                      <p:nvPr/>
                    </p:nvPicPr>
                    <p:blipFill>
                      <a:blip r:embed="rId2"/>
                      <a:stretch>
                        <a:fillRect/>
                      </a:stretch>
                    </p:blipFill>
                    <p:spPr>
                      <a:xfrm>
                        <a:off x="1450975" y="2232025"/>
                        <a:ext cx="3810000" cy="3770313"/>
                      </a:xfrm>
                      <a:prstGeom prst="rect">
                        <a:avLst/>
                      </a:prstGeom>
                      <a:noFill/>
                      <a:ln w="38100">
                        <a:noFill/>
                        <a:miter/>
                      </a:ln>
                    </p:spPr>
                  </p:pic>
                </p:oleObj>
              </mc:Fallback>
            </mc:AlternateContent>
          </a:graphicData>
        </a:graphic>
      </p:graphicFrame>
      <p:sp>
        <p:nvSpPr>
          <p:cNvPr id="5" name="Text Box 5"/>
          <p:cNvSpPr txBox="1">
            <a:spLocks noChangeArrowheads="1"/>
          </p:cNvSpPr>
          <p:nvPr/>
        </p:nvSpPr>
        <p:spPr bwMode="auto">
          <a:xfrm rot="19183191">
            <a:off x="1968500" y="1609725"/>
            <a:ext cx="1257300"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rPr>
              <a:t>categorical</a:t>
            </a:r>
            <a:endParaRPr kumimoji="0" lang="en-US" altLang="zh-CN" sz="1600" b="1" i="0" u="none" strike="noStrike" kern="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6" name="Text Box 6"/>
          <p:cNvSpPr txBox="1">
            <a:spLocks noChangeArrowheads="1"/>
          </p:cNvSpPr>
          <p:nvPr/>
        </p:nvSpPr>
        <p:spPr bwMode="auto">
          <a:xfrm rot="19183191">
            <a:off x="2654300" y="1676400"/>
            <a:ext cx="1257300"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rPr>
              <a:t>categorical</a:t>
            </a:r>
            <a:endParaRPr kumimoji="0" lang="en-US" altLang="zh-CN" sz="1600" b="1" i="0" u="none" strike="noStrike" kern="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7" name="Text Box 7"/>
          <p:cNvSpPr txBox="1">
            <a:spLocks noChangeArrowheads="1"/>
          </p:cNvSpPr>
          <p:nvPr/>
        </p:nvSpPr>
        <p:spPr bwMode="auto">
          <a:xfrm rot="19183191">
            <a:off x="3492500" y="1676400"/>
            <a:ext cx="1277938"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rPr>
              <a:t>continuous</a:t>
            </a:r>
            <a:endParaRPr kumimoji="0" lang="en-US" altLang="zh-CN" sz="1600" b="1" i="0" u="none" strike="noStrike" kern="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8" name="Text Box 8"/>
          <p:cNvSpPr txBox="1">
            <a:spLocks noChangeArrowheads="1"/>
          </p:cNvSpPr>
          <p:nvPr/>
        </p:nvSpPr>
        <p:spPr bwMode="auto">
          <a:xfrm rot="19183191">
            <a:off x="4254500" y="1828800"/>
            <a:ext cx="692150"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rPr>
              <a:t>class</a:t>
            </a:r>
            <a:endParaRPr kumimoji="0" lang="en-US" altLang="zh-CN" sz="1600" b="1" i="0" u="none" strike="noStrike" kern="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9" name="Text Box 36"/>
          <p:cNvSpPr txBox="1">
            <a:spLocks noChangeArrowheads="1"/>
          </p:cNvSpPr>
          <p:nvPr/>
        </p:nvSpPr>
        <p:spPr bwMode="auto">
          <a:xfrm>
            <a:off x="2025650" y="6002338"/>
            <a:ext cx="2514600" cy="336550"/>
          </a:xfrm>
          <a:prstGeom prst="rect">
            <a:avLst/>
          </a:prstGeom>
          <a:noFill/>
          <a:ln>
            <a:noFill/>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80000"/>
              </a:lnSpc>
              <a:spcBef>
                <a:spcPct val="20000"/>
              </a:spcBef>
              <a:spcAft>
                <a:spcPts val="0"/>
              </a:spcAft>
              <a:buClr>
                <a:srgbClr val="9FB8CD"/>
              </a:buClr>
              <a:buSzPct val="75000"/>
              <a:buFont typeface="Monotype Sorts" pitchFamily="2" charset="2"/>
              <a:buNone/>
              <a:defRPr/>
            </a:pPr>
            <a:r>
              <a:rPr kumimoji="0" lang="en-US" altLang="zh-CN" sz="2000" b="1" i="0" u="none" strike="noStrike" kern="0" cap="none" spc="0" normalizeH="0" baseline="0" noProof="0" dirty="0">
                <a:ln>
                  <a:noFill/>
                </a:ln>
                <a:solidFill>
                  <a:srgbClr val="464653"/>
                </a:solidFill>
                <a:effectLst/>
                <a:uLnTx/>
                <a:uFillTx/>
                <a:latin typeface="Arial" panose="020B0604020202020204" pitchFamily="34" charset="0"/>
                <a:ea typeface="宋体" panose="02010600030101010101" pitchFamily="2" charset="-122"/>
                <a:cs typeface="+mn-cs"/>
              </a:rPr>
              <a:t>Training Data</a:t>
            </a:r>
            <a:endParaRPr kumimoji="0" lang="en-US" altLang="zh-CN" sz="2000" b="0" i="0" u="none" strike="noStrike" kern="0" cap="none" spc="0" normalizeH="0" baseline="0" noProof="0" dirty="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0" name="AutoShape 34"/>
          <p:cNvSpPr>
            <a:spLocks noChangeArrowheads="1"/>
          </p:cNvSpPr>
          <p:nvPr/>
        </p:nvSpPr>
        <p:spPr bwMode="auto">
          <a:xfrm>
            <a:off x="5091113" y="3592513"/>
            <a:ext cx="914400" cy="293688"/>
          </a:xfrm>
          <a:prstGeom prst="rightArrow">
            <a:avLst>
              <a:gd name="adj1" fmla="val 50000"/>
              <a:gd name="adj2" fmla="val 77838"/>
            </a:avLst>
          </a:prstGeom>
          <a:solidFill>
            <a:srgbClr val="CC0000"/>
          </a:solidFill>
          <a:ln w="12700">
            <a:solidFill>
              <a:srgbClr val="CC0000"/>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grpSp>
        <p:nvGrpSpPr>
          <p:cNvPr id="60425" name="组合 38"/>
          <p:cNvGrpSpPr/>
          <p:nvPr/>
        </p:nvGrpSpPr>
        <p:grpSpPr>
          <a:xfrm>
            <a:off x="5902325" y="1903413"/>
            <a:ext cx="3890963" cy="4405312"/>
            <a:chOff x="5176838" y="1766888"/>
            <a:chExt cx="3890962" cy="4405312"/>
          </a:xfrm>
        </p:grpSpPr>
        <p:sp>
          <p:nvSpPr>
            <p:cNvPr id="12" name="Line 9"/>
            <p:cNvSpPr>
              <a:spLocks noChangeShapeType="1"/>
            </p:cNvSpPr>
            <p:nvPr/>
          </p:nvSpPr>
          <p:spPr bwMode="auto">
            <a:xfrm>
              <a:off x="7194550" y="4505325"/>
              <a:ext cx="242887" cy="527050"/>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3" name="Line 10"/>
            <p:cNvSpPr>
              <a:spLocks noChangeShapeType="1"/>
            </p:cNvSpPr>
            <p:nvPr/>
          </p:nvSpPr>
          <p:spPr bwMode="auto">
            <a:xfrm flipH="1">
              <a:off x="6064251" y="4505325"/>
              <a:ext cx="323850" cy="527050"/>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4" name="Line 11"/>
            <p:cNvSpPr>
              <a:spLocks noChangeShapeType="1"/>
            </p:cNvSpPr>
            <p:nvPr/>
          </p:nvSpPr>
          <p:spPr bwMode="auto">
            <a:xfrm flipH="1">
              <a:off x="6710363" y="3711575"/>
              <a:ext cx="403225" cy="528638"/>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5" name="Line 12"/>
            <p:cNvSpPr>
              <a:spLocks noChangeShapeType="1"/>
            </p:cNvSpPr>
            <p:nvPr/>
          </p:nvSpPr>
          <p:spPr bwMode="auto">
            <a:xfrm>
              <a:off x="7921625" y="3711575"/>
              <a:ext cx="484187" cy="528638"/>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6" name="Line 13"/>
            <p:cNvSpPr>
              <a:spLocks noChangeShapeType="1"/>
            </p:cNvSpPr>
            <p:nvPr/>
          </p:nvSpPr>
          <p:spPr bwMode="auto">
            <a:xfrm>
              <a:off x="6872288" y="2984500"/>
              <a:ext cx="565150" cy="463550"/>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7" name="Line 14"/>
            <p:cNvSpPr>
              <a:spLocks noChangeShapeType="1"/>
            </p:cNvSpPr>
            <p:nvPr/>
          </p:nvSpPr>
          <p:spPr bwMode="auto">
            <a:xfrm flipH="1">
              <a:off x="5499101" y="2984500"/>
              <a:ext cx="565150" cy="463550"/>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8" name="Text Box 15"/>
            <p:cNvSpPr txBox="1">
              <a:spLocks noChangeArrowheads="1"/>
            </p:cNvSpPr>
            <p:nvPr/>
          </p:nvSpPr>
          <p:spPr bwMode="auto">
            <a:xfrm>
              <a:off x="6016626" y="2530475"/>
              <a:ext cx="936625" cy="593725"/>
            </a:xfrm>
            <a:prstGeom prst="rect">
              <a:avLst/>
            </a:prstGeom>
            <a:solidFill>
              <a:srgbClr val="FFFF00"/>
            </a:solidFill>
            <a:ln w="12700">
              <a:solidFill>
                <a:srgbClr val="0000FF"/>
              </a:solidFill>
              <a:miter lim="800000"/>
            </a:ln>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dirty="0">
                  <a:ln>
                    <a:noFill/>
                  </a:ln>
                  <a:solidFill>
                    <a:srgbClr val="2D1993"/>
                  </a:solidFill>
                  <a:effectLst/>
                  <a:uLnTx/>
                  <a:uFillTx/>
                  <a:latin typeface="Arial" panose="020B0604020202020204" pitchFamily="34" charset="0"/>
                  <a:ea typeface="宋体" panose="02010600030101010101" pitchFamily="2" charset="-122"/>
                  <a:cs typeface="+mn-cs"/>
                </a:rPr>
                <a:t>Home Owner</a:t>
              </a:r>
              <a:endParaRPr kumimoji="0" lang="en-US" altLang="zh-CN" sz="1600" b="0" i="0" u="none" strike="noStrike" kern="0" cap="none" spc="0" normalizeH="0" baseline="0" noProof="0" dirty="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9" name="Text Box 16"/>
            <p:cNvSpPr txBox="1">
              <a:spLocks noChangeArrowheads="1"/>
            </p:cNvSpPr>
            <p:nvPr/>
          </p:nvSpPr>
          <p:spPr bwMode="auto">
            <a:xfrm>
              <a:off x="7032626" y="3448050"/>
              <a:ext cx="935037" cy="349250"/>
            </a:xfrm>
            <a:prstGeom prst="rect">
              <a:avLst/>
            </a:prstGeom>
            <a:solidFill>
              <a:srgbClr val="FFFF00"/>
            </a:solidFill>
            <a:ln w="12700">
              <a:solidFill>
                <a:srgbClr val="0000FF"/>
              </a:solidFill>
              <a:miter lim="800000"/>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dirty="0" err="1">
                  <a:ln>
                    <a:noFill/>
                  </a:ln>
                  <a:solidFill>
                    <a:srgbClr val="2D1993"/>
                  </a:solidFill>
                  <a:effectLst/>
                  <a:uLnTx/>
                  <a:uFillTx/>
                  <a:latin typeface="Arial" panose="020B0604020202020204" pitchFamily="34" charset="0"/>
                  <a:ea typeface="宋体" panose="02010600030101010101" pitchFamily="2" charset="-122"/>
                  <a:cs typeface="+mn-cs"/>
                </a:rPr>
                <a:t>MarSt</a:t>
              </a:r>
              <a:endParaRPr kumimoji="0" lang="en-US" altLang="zh-CN" sz="1600" b="0" i="0" u="none" strike="noStrike" kern="0" cap="none" spc="0" normalizeH="0" baseline="0" noProof="0" dirty="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0" name="Text Box 17"/>
            <p:cNvSpPr txBox="1">
              <a:spLocks noChangeArrowheads="1"/>
            </p:cNvSpPr>
            <p:nvPr/>
          </p:nvSpPr>
          <p:spPr bwMode="auto">
            <a:xfrm>
              <a:off x="6307138" y="4240213"/>
              <a:ext cx="968375" cy="349250"/>
            </a:xfrm>
            <a:prstGeom prst="rect">
              <a:avLst/>
            </a:prstGeom>
            <a:solidFill>
              <a:srgbClr val="FFFF00"/>
            </a:solidFill>
            <a:ln w="12700">
              <a:solidFill>
                <a:srgbClr val="0000FF"/>
              </a:solidFill>
              <a:miter lim="800000"/>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2D1993"/>
                  </a:solidFill>
                  <a:effectLst/>
                  <a:uLnTx/>
                  <a:uFillTx/>
                  <a:latin typeface="Arial" panose="020B0604020202020204" pitchFamily="34" charset="0"/>
                  <a:ea typeface="宋体" panose="02010600030101010101" pitchFamily="2" charset="-122"/>
                  <a:cs typeface="+mn-cs"/>
                </a:rPr>
                <a:t>Income</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1" name="AutoShape 18"/>
            <p:cNvSpPr>
              <a:spLocks noChangeArrowheads="1"/>
            </p:cNvSpPr>
            <p:nvPr/>
          </p:nvSpPr>
          <p:spPr bwMode="auto">
            <a:xfrm>
              <a:off x="7234237" y="5029200"/>
              <a:ext cx="627063" cy="366713"/>
            </a:xfrm>
            <a:prstGeom prst="roundRect">
              <a:avLst>
                <a:gd name="adj" fmla="val 16769"/>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22" name="Text Box 19"/>
            <p:cNvSpPr txBox="1">
              <a:spLocks noChangeArrowheads="1"/>
            </p:cNvSpPr>
            <p:nvPr/>
          </p:nvSpPr>
          <p:spPr bwMode="auto">
            <a:xfrm>
              <a:off x="7158037" y="5029200"/>
              <a:ext cx="685800" cy="336550"/>
            </a:xfrm>
            <a:prstGeom prst="rect">
              <a:avLst/>
            </a:prstGeom>
            <a:noFill/>
            <a:ln>
              <a:noFill/>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YES</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3" name="AutoShape 20"/>
            <p:cNvSpPr>
              <a:spLocks noChangeArrowheads="1"/>
            </p:cNvSpPr>
            <p:nvPr/>
          </p:nvSpPr>
          <p:spPr bwMode="auto">
            <a:xfrm>
              <a:off x="5741988" y="5046663"/>
              <a:ext cx="654050" cy="363537"/>
            </a:xfrm>
            <a:prstGeom prst="roundRect">
              <a:avLst>
                <a:gd name="adj" fmla="val 16667"/>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24" name="Text Box 21"/>
            <p:cNvSpPr txBox="1">
              <a:spLocks noChangeArrowheads="1"/>
            </p:cNvSpPr>
            <p:nvPr/>
          </p:nvSpPr>
          <p:spPr bwMode="auto">
            <a:xfrm>
              <a:off x="5838826" y="5032375"/>
              <a:ext cx="488950"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5" name="AutoShape 22"/>
            <p:cNvSpPr>
              <a:spLocks noChangeArrowheads="1"/>
            </p:cNvSpPr>
            <p:nvPr/>
          </p:nvSpPr>
          <p:spPr bwMode="auto">
            <a:xfrm>
              <a:off x="5176838" y="3462338"/>
              <a:ext cx="685800" cy="347662"/>
            </a:xfrm>
            <a:prstGeom prst="roundRect">
              <a:avLst>
                <a:gd name="adj" fmla="val 16667"/>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60447" name="Text Box 23"/>
            <p:cNvSpPr txBox="1"/>
            <p:nvPr/>
          </p:nvSpPr>
          <p:spPr>
            <a:xfrm>
              <a:off x="5272088" y="3448050"/>
              <a:ext cx="488950" cy="336550"/>
            </a:xfrm>
            <a:prstGeom prst="rect">
              <a:avLst/>
            </a:prstGeom>
            <a:noFill/>
            <a:ln w="9525">
              <a:noFill/>
            </a:ln>
          </p:spPr>
          <p:txBody>
            <a:bodyPr wrap="none">
              <a:spAutoFit/>
            </a:bodyPr>
            <a:p>
              <a:pPr marL="342900" indent="-342900" algn="ctr" eaLnBrk="1" hangingPunct="1">
                <a:spcBef>
                  <a:spcPct val="20000"/>
                </a:spcBef>
                <a:buClr>
                  <a:srgbClr val="ED7D31"/>
                </a:buClr>
                <a:buSzPct val="75000"/>
                <a:buFont typeface="Monotype Sorts"/>
              </a:pPr>
              <a:r>
                <a:rPr lang="en-US" altLang="zh-CN" sz="1600" dirty="0">
                  <a:solidFill>
                    <a:srgbClr val="800000"/>
                  </a:solidFill>
                  <a:latin typeface="Arial" panose="020B0604020202020204" pitchFamily="34" charset="0"/>
                  <a:ea typeface="宋体" panose="02010600030101010101" pitchFamily="2" charset="-122"/>
                </a:rPr>
                <a:t>NO</a:t>
              </a:r>
              <a:endParaRPr lang="en-US" altLang="zh-CN" sz="1600" dirty="0">
                <a:solidFill>
                  <a:srgbClr val="00FFFF"/>
                </a:solidFill>
                <a:latin typeface="Arial" panose="020B0604020202020204" pitchFamily="34" charset="0"/>
                <a:ea typeface="宋体" panose="02010600030101010101" pitchFamily="2" charset="-122"/>
              </a:endParaRPr>
            </a:p>
          </p:txBody>
        </p:sp>
        <p:sp>
          <p:nvSpPr>
            <p:cNvPr id="27" name="AutoShape 24"/>
            <p:cNvSpPr>
              <a:spLocks noChangeArrowheads="1"/>
            </p:cNvSpPr>
            <p:nvPr/>
          </p:nvSpPr>
          <p:spPr bwMode="auto">
            <a:xfrm>
              <a:off x="8072437" y="4267200"/>
              <a:ext cx="685800" cy="381000"/>
            </a:xfrm>
            <a:prstGeom prst="roundRect">
              <a:avLst>
                <a:gd name="adj" fmla="val 16667"/>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28" name="Text Box 25"/>
            <p:cNvSpPr txBox="1">
              <a:spLocks noChangeArrowheads="1"/>
            </p:cNvSpPr>
            <p:nvPr/>
          </p:nvSpPr>
          <p:spPr bwMode="auto">
            <a:xfrm>
              <a:off x="8148637" y="4267200"/>
              <a:ext cx="488950"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9" name="Text Box 26"/>
            <p:cNvSpPr txBox="1">
              <a:spLocks noChangeArrowheads="1"/>
            </p:cNvSpPr>
            <p:nvPr/>
          </p:nvSpPr>
          <p:spPr bwMode="auto">
            <a:xfrm>
              <a:off x="5289551" y="2984500"/>
              <a:ext cx="533400"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Yes</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30" name="Text Box 27"/>
            <p:cNvSpPr txBox="1">
              <a:spLocks noChangeArrowheads="1"/>
            </p:cNvSpPr>
            <p:nvPr/>
          </p:nvSpPr>
          <p:spPr bwMode="auto">
            <a:xfrm>
              <a:off x="7154862" y="2984500"/>
              <a:ext cx="442913"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31" name="Text Box 28"/>
            <p:cNvSpPr txBox="1">
              <a:spLocks noChangeArrowheads="1"/>
            </p:cNvSpPr>
            <p:nvPr/>
          </p:nvSpPr>
          <p:spPr bwMode="auto">
            <a:xfrm>
              <a:off x="8137525" y="3749675"/>
              <a:ext cx="930275"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Married</a:t>
              </a:r>
              <a:r>
                <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rPr>
                <a:t> </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32" name="Text Box 29"/>
            <p:cNvSpPr txBox="1">
              <a:spLocks noChangeArrowheads="1"/>
            </p:cNvSpPr>
            <p:nvPr/>
          </p:nvSpPr>
          <p:spPr bwMode="auto">
            <a:xfrm>
              <a:off x="5921376" y="3778250"/>
              <a:ext cx="1660525"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cs typeface="+mn-cs"/>
                </a:rPr>
                <a:t>Single, Divorced</a:t>
              </a:r>
              <a:endParaRPr kumimoji="0" lang="en-US" altLang="zh-CN" sz="1600" b="0" i="0" u="none" strike="noStrike" kern="0" cap="none" spc="0" normalizeH="0" baseline="0" noProof="0" dirty="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33" name="Text Box 30"/>
            <p:cNvSpPr txBox="1">
              <a:spLocks noChangeArrowheads="1"/>
            </p:cNvSpPr>
            <p:nvPr/>
          </p:nvSpPr>
          <p:spPr bwMode="auto">
            <a:xfrm>
              <a:off x="5541963" y="4570413"/>
              <a:ext cx="720725"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&lt; 80K</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34" name="Text Box 31"/>
            <p:cNvSpPr txBox="1">
              <a:spLocks noChangeArrowheads="1"/>
            </p:cNvSpPr>
            <p:nvPr/>
          </p:nvSpPr>
          <p:spPr bwMode="auto">
            <a:xfrm>
              <a:off x="7316787" y="4570413"/>
              <a:ext cx="720725"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&gt; 80K</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60456" name="Text Box 32"/>
            <p:cNvSpPr txBox="1"/>
            <p:nvPr/>
          </p:nvSpPr>
          <p:spPr>
            <a:xfrm>
              <a:off x="7570788" y="1766888"/>
              <a:ext cx="1114425" cy="369887"/>
            </a:xfrm>
            <a:prstGeom prst="rect">
              <a:avLst/>
            </a:prstGeom>
            <a:noFill/>
            <a:ln w="9525">
              <a:noFill/>
            </a:ln>
          </p:spPr>
          <p:txBody>
            <a:bodyPr wrap="none">
              <a:spAutoFit/>
            </a:bodyPr>
            <a:p>
              <a:pPr marL="342900" indent="-342900" algn="r" eaLnBrk="1" hangingPunct="1">
                <a:spcBef>
                  <a:spcPct val="20000"/>
                </a:spcBef>
                <a:buClr>
                  <a:srgbClr val="ED7D31"/>
                </a:buClr>
                <a:buSzPct val="75000"/>
                <a:buFont typeface="Monotype Sorts"/>
              </a:pPr>
              <a:r>
                <a:rPr lang="zh-CN" altLang="en-US" sz="1800" i="1" dirty="0">
                  <a:solidFill>
                    <a:srgbClr val="FF0000"/>
                  </a:solidFill>
                  <a:latin typeface="Arial" panose="020B0604020202020204" pitchFamily="34" charset="0"/>
                  <a:ea typeface="宋体" panose="02010600030101010101" pitchFamily="2" charset="-122"/>
                </a:rPr>
                <a:t>分裂属性</a:t>
              </a:r>
              <a:endParaRPr lang="en-US" altLang="zh-CN" sz="1800" i="1" dirty="0">
                <a:solidFill>
                  <a:srgbClr val="FF0000"/>
                </a:solidFill>
                <a:latin typeface="Arial" panose="020B0604020202020204" pitchFamily="34" charset="0"/>
                <a:ea typeface="宋体" panose="02010600030101010101" pitchFamily="2" charset="-122"/>
              </a:endParaRPr>
            </a:p>
          </p:txBody>
        </p:sp>
        <p:sp>
          <p:nvSpPr>
            <p:cNvPr id="36" name="Line 33"/>
            <p:cNvSpPr>
              <a:spLocks noChangeShapeType="1"/>
            </p:cNvSpPr>
            <p:nvPr/>
          </p:nvSpPr>
          <p:spPr bwMode="auto">
            <a:xfrm flipH="1">
              <a:off x="7034213" y="2147888"/>
              <a:ext cx="536575" cy="534987"/>
            </a:xfrm>
            <a:prstGeom prst="line">
              <a:avLst/>
            </a:prstGeom>
            <a:noFill/>
            <a:ln w="15875">
              <a:solidFill>
                <a:srgbClr val="FF0000"/>
              </a:solidFill>
              <a:prstDash val="dash"/>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37" name="Line 35"/>
            <p:cNvSpPr>
              <a:spLocks noChangeShapeType="1"/>
            </p:cNvSpPr>
            <p:nvPr/>
          </p:nvSpPr>
          <p:spPr bwMode="auto">
            <a:xfrm>
              <a:off x="7646987" y="2147888"/>
              <a:ext cx="76200" cy="1144587"/>
            </a:xfrm>
            <a:prstGeom prst="line">
              <a:avLst/>
            </a:prstGeom>
            <a:noFill/>
            <a:ln w="15875">
              <a:solidFill>
                <a:srgbClr val="FF0000"/>
              </a:solidFill>
              <a:prstDash val="dash"/>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38" name="Text Box 37"/>
            <p:cNvSpPr txBox="1">
              <a:spLocks noChangeArrowheads="1"/>
            </p:cNvSpPr>
            <p:nvPr/>
          </p:nvSpPr>
          <p:spPr bwMode="auto">
            <a:xfrm>
              <a:off x="5257801" y="5835650"/>
              <a:ext cx="3124199" cy="336550"/>
            </a:xfrm>
            <a:prstGeom prst="rect">
              <a:avLst/>
            </a:prstGeom>
            <a:noFill/>
            <a:ln>
              <a:noFill/>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80000"/>
                </a:lnSpc>
                <a:spcBef>
                  <a:spcPct val="20000"/>
                </a:spcBef>
                <a:spcAft>
                  <a:spcPts val="0"/>
                </a:spcAft>
                <a:buClr>
                  <a:srgbClr val="9FB8CD"/>
                </a:buClr>
                <a:buSzPct val="75000"/>
                <a:buFont typeface="Monotype Sorts" pitchFamily="2" charset="2"/>
                <a:buNone/>
                <a:defRPr/>
              </a:pPr>
              <a:r>
                <a:rPr kumimoji="0" lang="zh-CN" altLang="en-US" sz="2000" b="1" i="0" u="none" strike="noStrike" kern="0" cap="none" spc="0" normalizeH="0" baseline="0" noProof="0" dirty="0">
                  <a:ln>
                    <a:noFill/>
                  </a:ln>
                  <a:solidFill>
                    <a:srgbClr val="464653"/>
                  </a:solidFill>
                  <a:effectLst/>
                  <a:uLnTx/>
                  <a:uFillTx/>
                  <a:latin typeface="Arial" panose="020B0604020202020204" pitchFamily="34" charset="0"/>
                  <a:ea typeface="宋体" panose="02010600030101010101" pitchFamily="2" charset="-122"/>
                  <a:cs typeface="+mn-cs"/>
                </a:rPr>
                <a:t>模型：决策树</a:t>
              </a:r>
              <a:endParaRPr kumimoji="0" lang="en-US" altLang="zh-CN" sz="2000" b="0" i="0" u="none" strike="noStrike" kern="0" cap="none" spc="0" normalizeH="0" baseline="0" noProof="0" dirty="0">
                <a:ln>
                  <a:noFill/>
                </a:ln>
                <a:solidFill>
                  <a:srgbClr val="DDE9EC"/>
                </a:solidFill>
                <a:effectLst/>
                <a:uLnTx/>
                <a:uFillTx/>
                <a:latin typeface="Arial" panose="020B0604020202020204" pitchFamily="34" charset="0"/>
                <a:ea typeface="宋体" panose="02010600030101010101" pitchFamily="2" charset="-122"/>
                <a:cs typeface="+mn-cs"/>
              </a:endParaRPr>
            </a:p>
          </p:txBody>
        </p:sp>
      </p:grpSp>
      <p:cxnSp>
        <p:nvCxnSpPr>
          <p:cNvPr id="60426" name="直接箭头连接符 39"/>
          <p:cNvCxnSpPr/>
          <p:nvPr/>
        </p:nvCxnSpPr>
        <p:spPr>
          <a:xfrm flipH="1">
            <a:off x="7239000" y="1982788"/>
            <a:ext cx="577850" cy="520700"/>
          </a:xfrm>
          <a:prstGeom prst="straightConnector1">
            <a:avLst/>
          </a:prstGeom>
          <a:ln w="9525" cap="flat" cmpd="sng">
            <a:solidFill>
              <a:schemeClr val="tx1"/>
            </a:solidFill>
            <a:prstDash val="dash"/>
            <a:headEnd type="none" w="med" len="med"/>
            <a:tailEnd type="triangle" w="med" len="med"/>
          </a:ln>
        </p:spPr>
      </p:cxnSp>
      <p:sp>
        <p:nvSpPr>
          <p:cNvPr id="60427" name="文本框 42"/>
          <p:cNvSpPr txBox="1"/>
          <p:nvPr/>
        </p:nvSpPr>
        <p:spPr>
          <a:xfrm>
            <a:off x="7726363" y="1582738"/>
            <a:ext cx="1720850" cy="369887"/>
          </a:xfrm>
          <a:prstGeom prst="rect">
            <a:avLst/>
          </a:prstGeom>
          <a:noFill/>
          <a:ln w="9525">
            <a:noFill/>
          </a:ln>
        </p:spPr>
        <p:txBody>
          <a:bodyPr>
            <a:spAutoFit/>
          </a:bodyPr>
          <a:p>
            <a:r>
              <a:rPr lang="zh-CN" altLang="en-US" sz="1800" b="1" dirty="0">
                <a:latin typeface="Arial" panose="020B0604020202020204" pitchFamily="34" charset="0"/>
                <a:ea typeface="宋体" panose="02010600030101010101" pitchFamily="2" charset="-122"/>
              </a:rPr>
              <a:t>根结点</a:t>
            </a:r>
            <a:endParaRPr lang="zh-CN" altLang="en-US" sz="1800" b="1" dirty="0">
              <a:latin typeface="Arial" panose="020B0604020202020204" pitchFamily="34" charset="0"/>
              <a:ea typeface="宋体" panose="02010600030101010101" pitchFamily="2" charset="-122"/>
            </a:endParaRPr>
          </a:p>
        </p:txBody>
      </p:sp>
      <p:sp>
        <p:nvSpPr>
          <p:cNvPr id="60428" name="文本框 43"/>
          <p:cNvSpPr txBox="1"/>
          <p:nvPr/>
        </p:nvSpPr>
        <p:spPr>
          <a:xfrm>
            <a:off x="8970963" y="3209925"/>
            <a:ext cx="1720850" cy="369888"/>
          </a:xfrm>
          <a:prstGeom prst="rect">
            <a:avLst/>
          </a:prstGeom>
          <a:noFill/>
          <a:ln w="9525">
            <a:noFill/>
          </a:ln>
        </p:spPr>
        <p:txBody>
          <a:bodyPr>
            <a:spAutoFit/>
          </a:bodyPr>
          <a:p>
            <a:r>
              <a:rPr lang="zh-CN" altLang="en-US" sz="1800" b="1" dirty="0">
                <a:latin typeface="Arial" panose="020B0604020202020204" pitchFamily="34" charset="0"/>
                <a:ea typeface="宋体" panose="02010600030101010101" pitchFamily="2" charset="-122"/>
              </a:rPr>
              <a:t>内部结点</a:t>
            </a:r>
            <a:endParaRPr lang="zh-CN" altLang="en-US" sz="1800" b="1" dirty="0">
              <a:latin typeface="Arial" panose="020B0604020202020204" pitchFamily="34" charset="0"/>
              <a:ea typeface="宋体" panose="02010600030101010101" pitchFamily="2" charset="-122"/>
            </a:endParaRPr>
          </a:p>
        </p:txBody>
      </p:sp>
      <p:sp>
        <p:nvSpPr>
          <p:cNvPr id="60429" name="文本框 44"/>
          <p:cNvSpPr txBox="1"/>
          <p:nvPr/>
        </p:nvSpPr>
        <p:spPr>
          <a:xfrm>
            <a:off x="9091613" y="5634038"/>
            <a:ext cx="1722437" cy="368300"/>
          </a:xfrm>
          <a:prstGeom prst="rect">
            <a:avLst/>
          </a:prstGeom>
          <a:noFill/>
          <a:ln w="9525">
            <a:noFill/>
          </a:ln>
        </p:spPr>
        <p:txBody>
          <a:bodyPr>
            <a:spAutoFit/>
          </a:bodyPr>
          <a:p>
            <a:r>
              <a:rPr lang="zh-CN" altLang="en-US" sz="1800" b="1" dirty="0">
                <a:latin typeface="Arial" panose="020B0604020202020204" pitchFamily="34" charset="0"/>
                <a:ea typeface="宋体" panose="02010600030101010101" pitchFamily="2" charset="-122"/>
              </a:rPr>
              <a:t>叶结点</a:t>
            </a:r>
            <a:endParaRPr lang="zh-CN" altLang="en-US" sz="1800" b="1" dirty="0">
              <a:latin typeface="Arial" panose="020B0604020202020204" pitchFamily="34" charset="0"/>
              <a:ea typeface="宋体" panose="02010600030101010101" pitchFamily="2" charset="-122"/>
            </a:endParaRPr>
          </a:p>
        </p:txBody>
      </p:sp>
      <p:cxnSp>
        <p:nvCxnSpPr>
          <p:cNvPr id="60430" name="直接箭头连接符 48"/>
          <p:cNvCxnSpPr/>
          <p:nvPr/>
        </p:nvCxnSpPr>
        <p:spPr>
          <a:xfrm flipH="1">
            <a:off x="8693150" y="3554413"/>
            <a:ext cx="635000" cy="204787"/>
          </a:xfrm>
          <a:prstGeom prst="straightConnector1">
            <a:avLst/>
          </a:prstGeom>
          <a:ln w="9525" cap="flat" cmpd="sng">
            <a:solidFill>
              <a:schemeClr val="tx1"/>
            </a:solidFill>
            <a:prstDash val="dash"/>
            <a:headEnd type="none" w="med" len="med"/>
            <a:tailEnd type="triangle" w="med" len="med"/>
          </a:ln>
        </p:spPr>
      </p:cxnSp>
      <p:cxnSp>
        <p:nvCxnSpPr>
          <p:cNvPr id="60431" name="直接箭头连接符 51"/>
          <p:cNvCxnSpPr/>
          <p:nvPr/>
        </p:nvCxnSpPr>
        <p:spPr>
          <a:xfrm flipH="1" flipV="1">
            <a:off x="8613775" y="5381625"/>
            <a:ext cx="527050" cy="307975"/>
          </a:xfrm>
          <a:prstGeom prst="straightConnector1">
            <a:avLst/>
          </a:prstGeom>
          <a:ln w="9525" cap="flat" cmpd="sng">
            <a:solidFill>
              <a:schemeClr val="tx1"/>
            </a:solidFill>
            <a:prstDash val="dash"/>
            <a:headEnd type="none" w="med" len="med"/>
            <a:tailEnd type="triangle" w="med" len="med"/>
          </a:ln>
        </p:spPr>
      </p:cxnSp>
    </p:spTree>
  </p:cSld>
  <p:clrMapOvr>
    <a:masterClrMapping/>
  </p:clrMapOvr>
  <p:transition advTm="8005"/>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635"/>
          </a:xfrm>
          <a:prstGeom prst="rect">
            <a:avLst/>
          </a:prstGeom>
        </p:spPr>
      </p:pic>
      <p:sp>
        <p:nvSpPr>
          <p:cNvPr id="8" name="矩形 7"/>
          <p:cNvSpPr/>
          <p:nvPr/>
        </p:nvSpPr>
        <p:spPr>
          <a:xfrm>
            <a:off x="0" y="0"/>
            <a:ext cx="12192000" cy="7379970"/>
          </a:xfrm>
          <a:prstGeom prst="rect">
            <a:avLst/>
          </a:prstGeom>
          <a:gradFill>
            <a:gsLst>
              <a:gs pos="11000">
                <a:schemeClr val="bg1"/>
              </a:gs>
              <a:gs pos="77000">
                <a:schemeClr val="bg1">
                  <a:alpha val="54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文本框 62"/>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6600" b="1" dirty="0">
                <a:solidFill>
                  <a:srgbClr val="4B649F"/>
                </a:solidFill>
              </a:rPr>
              <a:t>谢  谢！</a:t>
            </a:r>
            <a:endParaRPr lang="zh-CN" altLang="en-US" sz="6600" b="1" dirty="0">
              <a:solidFill>
                <a:srgbClr val="4B649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决策树原理</a:t>
            </a:r>
            <a:endParaRPr lang="zh-CN" altLang="en-US" dirty="0">
              <a:solidFill>
                <a:schemeClr val="tx1"/>
              </a:solidFill>
            </a:endParaRPr>
          </a:p>
        </p:txBody>
      </p:sp>
      <p:sp>
        <p:nvSpPr>
          <p:cNvPr id="62466" name="内容占位符 2"/>
          <p:cNvSpPr txBox="1"/>
          <p:nvPr/>
        </p:nvSpPr>
        <p:spPr>
          <a:xfrm>
            <a:off x="1040765" y="1381443"/>
            <a:ext cx="8458200" cy="4849812"/>
          </a:xfrm>
          <a:prstGeom prst="rect">
            <a:avLst/>
          </a:prstGeom>
          <a:noFill/>
          <a:ln w="9525">
            <a:noFill/>
          </a:ln>
        </p:spPr>
        <p:txBody>
          <a:bodyPr/>
          <a:p>
            <a:pPr marL="228600" indent="-228600" eaLnBrk="1" hangingPunct="1">
              <a:lnSpc>
                <a:spcPct val="114000"/>
              </a:lnSpc>
              <a:spcBef>
                <a:spcPts val="1000"/>
              </a:spcBef>
              <a:buClr>
                <a:srgbClr val="C55A11"/>
              </a:buClr>
              <a:buSzPct val="60000"/>
              <a:buFont typeface="Wingdings" panose="05000000000000000000" pitchFamily="2" charset="2"/>
              <a:buChar char="p"/>
            </a:pPr>
            <a:r>
              <a:rPr lang="zh-CN" altLang="en-US" dirty="0">
                <a:solidFill>
                  <a:srgbClr val="C00000"/>
                </a:solidFill>
                <a:latin typeface="Arial Narrow" panose="020B0606020202030204" pitchFamily="34" charset="0"/>
                <a:ea typeface="微软雅黑" panose="020B0503020204020204" pitchFamily="34" charset="-122"/>
              </a:rPr>
              <a:t>使用模型对测试数据分类</a:t>
            </a:r>
            <a:endParaRPr lang="zh-CN" altLang="en-US" dirty="0">
              <a:solidFill>
                <a:srgbClr val="C00000"/>
              </a:solidFill>
              <a:latin typeface="Arial Narrow" panose="020B0606020202030204" pitchFamily="34" charset="0"/>
              <a:ea typeface="微软雅黑" panose="020B0503020204020204" pitchFamily="34" charset="-122"/>
            </a:endParaRPr>
          </a:p>
        </p:txBody>
      </p:sp>
      <p:sp>
        <p:nvSpPr>
          <p:cNvPr id="5" name="Line 4"/>
          <p:cNvSpPr>
            <a:spLocks noChangeShapeType="1"/>
          </p:cNvSpPr>
          <p:nvPr/>
        </p:nvSpPr>
        <p:spPr bwMode="auto">
          <a:xfrm>
            <a:off x="3954463" y="5272405"/>
            <a:ext cx="266700" cy="646113"/>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6" name="Line 5"/>
          <p:cNvSpPr>
            <a:spLocks noChangeShapeType="1"/>
          </p:cNvSpPr>
          <p:nvPr/>
        </p:nvSpPr>
        <p:spPr bwMode="auto">
          <a:xfrm flipH="1">
            <a:off x="2714625" y="5272405"/>
            <a:ext cx="355600" cy="646113"/>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7" name="Line 6"/>
          <p:cNvSpPr>
            <a:spLocks noChangeShapeType="1"/>
          </p:cNvSpPr>
          <p:nvPr/>
        </p:nvSpPr>
        <p:spPr bwMode="auto">
          <a:xfrm flipH="1">
            <a:off x="3422650" y="4297680"/>
            <a:ext cx="442913" cy="649288"/>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8" name="Line 7"/>
          <p:cNvSpPr>
            <a:spLocks noChangeShapeType="1"/>
          </p:cNvSpPr>
          <p:nvPr/>
        </p:nvSpPr>
        <p:spPr bwMode="auto">
          <a:xfrm>
            <a:off x="4751388" y="4297680"/>
            <a:ext cx="531813" cy="649288"/>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9" name="Line 8"/>
          <p:cNvSpPr>
            <a:spLocks noChangeShapeType="1"/>
          </p:cNvSpPr>
          <p:nvPr/>
        </p:nvSpPr>
        <p:spPr bwMode="auto">
          <a:xfrm>
            <a:off x="3600450" y="3407093"/>
            <a:ext cx="620713" cy="568325"/>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0" name="Line 9"/>
          <p:cNvSpPr>
            <a:spLocks noChangeShapeType="1"/>
          </p:cNvSpPr>
          <p:nvPr/>
        </p:nvSpPr>
        <p:spPr bwMode="auto">
          <a:xfrm flipH="1">
            <a:off x="2095500" y="3407093"/>
            <a:ext cx="619125" cy="568325"/>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1" name="Text Box 10"/>
          <p:cNvSpPr txBox="1">
            <a:spLocks noChangeArrowheads="1"/>
          </p:cNvSpPr>
          <p:nvPr/>
        </p:nvSpPr>
        <p:spPr bwMode="auto">
          <a:xfrm>
            <a:off x="2662238" y="3083243"/>
            <a:ext cx="1027113" cy="593725"/>
          </a:xfrm>
          <a:prstGeom prst="rect">
            <a:avLst/>
          </a:prstGeom>
          <a:solidFill>
            <a:srgbClr val="FFFF00"/>
          </a:solidFill>
          <a:ln w="12700">
            <a:solidFill>
              <a:srgbClr val="0000FF"/>
            </a:solidFill>
            <a:miter lim="800000"/>
          </a:ln>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dirty="0">
                <a:ln>
                  <a:noFill/>
                </a:ln>
                <a:solidFill>
                  <a:srgbClr val="2D1993"/>
                </a:solidFill>
                <a:effectLst/>
                <a:uLnTx/>
                <a:uFillTx/>
                <a:latin typeface="Arial" panose="020B0604020202020204" pitchFamily="34" charset="0"/>
                <a:ea typeface="宋体" panose="02010600030101010101" pitchFamily="2" charset="-122"/>
                <a:cs typeface="+mn-cs"/>
              </a:rPr>
              <a:t>Home Owner</a:t>
            </a:r>
            <a:endParaRPr kumimoji="0" lang="en-US" altLang="zh-CN" sz="1600" b="0" i="0" u="none" strike="noStrike" kern="0" cap="none" spc="0" normalizeH="0" baseline="0" noProof="0" dirty="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2" name="Text Box 11"/>
          <p:cNvSpPr txBox="1">
            <a:spLocks noChangeArrowheads="1"/>
          </p:cNvSpPr>
          <p:nvPr/>
        </p:nvSpPr>
        <p:spPr bwMode="auto">
          <a:xfrm>
            <a:off x="3776663" y="3975418"/>
            <a:ext cx="1025525" cy="347663"/>
          </a:xfrm>
          <a:prstGeom prst="rect">
            <a:avLst/>
          </a:prstGeom>
          <a:solidFill>
            <a:srgbClr val="FFFF00"/>
          </a:solidFill>
          <a:ln w="12700">
            <a:solidFill>
              <a:srgbClr val="0000FF"/>
            </a:solidFill>
            <a:miter lim="800000"/>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2D1993"/>
                </a:solidFill>
                <a:effectLst/>
                <a:uLnTx/>
                <a:uFillTx/>
                <a:latin typeface="Arial" panose="020B0604020202020204" pitchFamily="34" charset="0"/>
                <a:ea typeface="宋体" panose="02010600030101010101" pitchFamily="2" charset="-122"/>
                <a:cs typeface="+mn-cs"/>
              </a:rPr>
              <a:t>MarSt</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3" name="Text Box 12"/>
          <p:cNvSpPr txBox="1">
            <a:spLocks noChangeArrowheads="1"/>
          </p:cNvSpPr>
          <p:nvPr/>
        </p:nvSpPr>
        <p:spPr bwMode="auto">
          <a:xfrm>
            <a:off x="2981325" y="4946968"/>
            <a:ext cx="1062038" cy="349250"/>
          </a:xfrm>
          <a:prstGeom prst="rect">
            <a:avLst/>
          </a:prstGeom>
          <a:solidFill>
            <a:srgbClr val="FFFF00"/>
          </a:solidFill>
          <a:ln w="12700">
            <a:solidFill>
              <a:srgbClr val="0000FF"/>
            </a:solidFill>
            <a:miter lim="800000"/>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2D1993"/>
                </a:solidFill>
                <a:effectLst/>
                <a:uLnTx/>
                <a:uFillTx/>
                <a:latin typeface="Arial" panose="020B0604020202020204" pitchFamily="34" charset="0"/>
                <a:ea typeface="宋体" panose="02010600030101010101" pitchFamily="2" charset="-122"/>
                <a:cs typeface="+mn-cs"/>
              </a:rPr>
              <a:t>Income</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4" name="AutoShape 13"/>
          <p:cNvSpPr>
            <a:spLocks noChangeArrowheads="1"/>
          </p:cNvSpPr>
          <p:nvPr/>
        </p:nvSpPr>
        <p:spPr bwMode="auto">
          <a:xfrm>
            <a:off x="3997325" y="5915343"/>
            <a:ext cx="688975" cy="449263"/>
          </a:xfrm>
          <a:prstGeom prst="roundRect">
            <a:avLst>
              <a:gd name="adj" fmla="val 16769"/>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5" name="Text Box 14"/>
          <p:cNvSpPr txBox="1">
            <a:spLocks noChangeArrowheads="1"/>
          </p:cNvSpPr>
          <p:nvPr/>
        </p:nvSpPr>
        <p:spPr bwMode="auto">
          <a:xfrm>
            <a:off x="3914775" y="5915343"/>
            <a:ext cx="750888" cy="336550"/>
          </a:xfrm>
          <a:prstGeom prst="rect">
            <a:avLst/>
          </a:prstGeom>
          <a:noFill/>
          <a:ln>
            <a:noFill/>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YES</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6" name="AutoShape 15"/>
          <p:cNvSpPr>
            <a:spLocks noChangeArrowheads="1"/>
          </p:cNvSpPr>
          <p:nvPr/>
        </p:nvSpPr>
        <p:spPr bwMode="auto">
          <a:xfrm>
            <a:off x="2360613" y="5935980"/>
            <a:ext cx="717550" cy="446088"/>
          </a:xfrm>
          <a:prstGeom prst="roundRect">
            <a:avLst>
              <a:gd name="adj" fmla="val 16667"/>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7" name="Text Box 16"/>
          <p:cNvSpPr txBox="1">
            <a:spLocks noChangeArrowheads="1"/>
          </p:cNvSpPr>
          <p:nvPr/>
        </p:nvSpPr>
        <p:spPr bwMode="auto">
          <a:xfrm>
            <a:off x="2490788" y="5918518"/>
            <a:ext cx="488950"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8" name="AutoShape 17"/>
          <p:cNvSpPr>
            <a:spLocks noChangeArrowheads="1"/>
          </p:cNvSpPr>
          <p:nvPr/>
        </p:nvSpPr>
        <p:spPr bwMode="auto">
          <a:xfrm>
            <a:off x="1741488" y="3992880"/>
            <a:ext cx="752475" cy="427038"/>
          </a:xfrm>
          <a:prstGeom prst="roundRect">
            <a:avLst>
              <a:gd name="adj" fmla="val 16667"/>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62481" name="Text Box 18"/>
          <p:cNvSpPr txBox="1"/>
          <p:nvPr/>
        </p:nvSpPr>
        <p:spPr>
          <a:xfrm>
            <a:off x="1870075" y="3975418"/>
            <a:ext cx="488950" cy="336550"/>
          </a:xfrm>
          <a:prstGeom prst="rect">
            <a:avLst/>
          </a:prstGeom>
          <a:noFill/>
          <a:ln w="9525">
            <a:noFill/>
          </a:ln>
        </p:spPr>
        <p:txBody>
          <a:bodyPr wrap="none">
            <a:spAutoFit/>
          </a:bodyPr>
          <a:p>
            <a:pPr marL="342900" indent="-342900" algn="ctr" eaLnBrk="1" hangingPunct="1">
              <a:spcBef>
                <a:spcPct val="20000"/>
              </a:spcBef>
              <a:buClr>
                <a:srgbClr val="ED7D31"/>
              </a:buClr>
              <a:buSzPct val="75000"/>
              <a:buFont typeface="Monotype Sorts"/>
            </a:pPr>
            <a:r>
              <a:rPr lang="en-US" altLang="zh-CN" sz="1600" dirty="0">
                <a:solidFill>
                  <a:srgbClr val="800000"/>
                </a:solidFill>
                <a:latin typeface="Arial" panose="020B0604020202020204" pitchFamily="34" charset="0"/>
                <a:ea typeface="宋体" panose="02010600030101010101" pitchFamily="2" charset="-122"/>
              </a:rPr>
              <a:t>NO</a:t>
            </a:r>
            <a:endParaRPr lang="en-US" altLang="zh-CN" sz="1600" dirty="0">
              <a:solidFill>
                <a:srgbClr val="00FFFF"/>
              </a:solidFill>
              <a:latin typeface="Arial" panose="020B0604020202020204" pitchFamily="34" charset="0"/>
              <a:ea typeface="宋体" panose="02010600030101010101" pitchFamily="2" charset="-122"/>
            </a:endParaRPr>
          </a:p>
        </p:txBody>
      </p:sp>
      <p:sp>
        <p:nvSpPr>
          <p:cNvPr id="20" name="AutoShape 19"/>
          <p:cNvSpPr>
            <a:spLocks noChangeArrowheads="1"/>
          </p:cNvSpPr>
          <p:nvPr/>
        </p:nvSpPr>
        <p:spPr bwMode="auto">
          <a:xfrm>
            <a:off x="4916488" y="4980305"/>
            <a:ext cx="752475" cy="466725"/>
          </a:xfrm>
          <a:prstGeom prst="roundRect">
            <a:avLst>
              <a:gd name="adj" fmla="val 16667"/>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21" name="Text Box 20"/>
          <p:cNvSpPr txBox="1">
            <a:spLocks noChangeArrowheads="1"/>
          </p:cNvSpPr>
          <p:nvPr/>
        </p:nvSpPr>
        <p:spPr bwMode="auto">
          <a:xfrm>
            <a:off x="5024438" y="4980305"/>
            <a:ext cx="490538"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2" name="Text Box 21"/>
          <p:cNvSpPr txBox="1">
            <a:spLocks noChangeArrowheads="1"/>
          </p:cNvSpPr>
          <p:nvPr/>
        </p:nvSpPr>
        <p:spPr bwMode="auto">
          <a:xfrm>
            <a:off x="1916113" y="3407093"/>
            <a:ext cx="533400"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Yes</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3" name="Text Box 22"/>
          <p:cNvSpPr txBox="1">
            <a:spLocks noChangeArrowheads="1"/>
          </p:cNvSpPr>
          <p:nvPr/>
        </p:nvSpPr>
        <p:spPr bwMode="auto">
          <a:xfrm>
            <a:off x="3952875" y="3407093"/>
            <a:ext cx="442913"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4" name="Text Box 23"/>
          <p:cNvSpPr txBox="1">
            <a:spLocks noChangeArrowheads="1"/>
          </p:cNvSpPr>
          <p:nvPr/>
        </p:nvSpPr>
        <p:spPr bwMode="auto">
          <a:xfrm>
            <a:off x="5078413" y="4345305"/>
            <a:ext cx="930275"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Married</a:t>
            </a:r>
            <a:r>
              <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rPr>
              <a:t> </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5" name="Text Box 24"/>
          <p:cNvSpPr txBox="1">
            <a:spLocks noChangeArrowheads="1"/>
          </p:cNvSpPr>
          <p:nvPr/>
        </p:nvSpPr>
        <p:spPr bwMode="auto">
          <a:xfrm>
            <a:off x="2717800" y="4380230"/>
            <a:ext cx="1660525"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Single, Divorced</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6" name="Text Box 25"/>
          <p:cNvSpPr txBox="1">
            <a:spLocks noChangeArrowheads="1"/>
          </p:cNvSpPr>
          <p:nvPr/>
        </p:nvSpPr>
        <p:spPr bwMode="auto">
          <a:xfrm>
            <a:off x="2211388" y="5351780"/>
            <a:ext cx="720725"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&lt; 80K</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7" name="Text Box 26"/>
          <p:cNvSpPr txBox="1">
            <a:spLocks noChangeArrowheads="1"/>
          </p:cNvSpPr>
          <p:nvPr/>
        </p:nvSpPr>
        <p:spPr bwMode="auto">
          <a:xfrm>
            <a:off x="4157663" y="5351780"/>
            <a:ext cx="720725"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&gt; 80K</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graphicFrame>
        <p:nvGraphicFramePr>
          <p:cNvPr id="62490" name="Object 3"/>
          <p:cNvGraphicFramePr>
            <a:graphicFrameLocks noChangeAspect="1"/>
          </p:cNvGraphicFramePr>
          <p:nvPr/>
        </p:nvGraphicFramePr>
        <p:xfrm>
          <a:off x="7054850" y="3257868"/>
          <a:ext cx="3586163" cy="1096962"/>
        </p:xfrm>
        <a:graphic>
          <a:graphicData uri="http://schemas.openxmlformats.org/presentationml/2006/ole">
            <mc:AlternateContent xmlns:mc="http://schemas.openxmlformats.org/markup-compatibility/2006">
              <mc:Choice xmlns:v="urn:schemas-microsoft-com:vml" Requires="v">
                <p:oleObj spid="_x0000_s3076" name="" r:id="rId1" imgW="5086350" imgH="1564005" progId="Word.Document.8">
                  <p:embed/>
                </p:oleObj>
              </mc:Choice>
              <mc:Fallback>
                <p:oleObj name="" r:id="rId1" imgW="5086350" imgH="1564005" progId="Word.Document.8">
                  <p:embed/>
                  <p:pic>
                    <p:nvPicPr>
                      <p:cNvPr id="0" name="图片 3075"/>
                      <p:cNvPicPr/>
                      <p:nvPr/>
                    </p:nvPicPr>
                    <p:blipFill>
                      <a:blip r:embed="rId2"/>
                      <a:stretch>
                        <a:fillRect/>
                      </a:stretch>
                    </p:blipFill>
                    <p:spPr>
                      <a:xfrm>
                        <a:off x="7054850" y="3257868"/>
                        <a:ext cx="3586163" cy="1096962"/>
                      </a:xfrm>
                      <a:prstGeom prst="rect">
                        <a:avLst/>
                      </a:prstGeom>
                      <a:noFill/>
                      <a:ln w="38100">
                        <a:noFill/>
                        <a:miter/>
                      </a:ln>
                    </p:spPr>
                  </p:pic>
                </p:oleObj>
              </mc:Fallback>
            </mc:AlternateContent>
          </a:graphicData>
        </a:graphic>
      </p:graphicFrame>
      <p:sp>
        <p:nvSpPr>
          <p:cNvPr id="29" name="Text Box 28"/>
          <p:cNvSpPr txBox="1">
            <a:spLocks noChangeArrowheads="1"/>
          </p:cNvSpPr>
          <p:nvPr/>
        </p:nvSpPr>
        <p:spPr bwMode="auto">
          <a:xfrm>
            <a:off x="6277293" y="2838768"/>
            <a:ext cx="1600200" cy="336550"/>
          </a:xfrm>
          <a:prstGeom prst="rect">
            <a:avLst/>
          </a:prstGeom>
          <a:noFill/>
          <a:ln>
            <a:noFill/>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80000"/>
              </a:lnSpc>
              <a:spcBef>
                <a:spcPct val="20000"/>
              </a:spcBef>
              <a:spcAft>
                <a:spcPts val="0"/>
              </a:spcAft>
              <a:buClr>
                <a:srgbClr val="9FB8CD"/>
              </a:buClr>
              <a:buSzPct val="75000"/>
              <a:buFont typeface="Monotype Sorts" pitchFamily="2" charset="2"/>
              <a:buNone/>
              <a:defRPr/>
            </a:pPr>
            <a:r>
              <a:rPr kumimoji="0" lang="en-US" altLang="zh-CN" sz="2000" b="1" i="0" u="none" strike="noStrike" kern="0" cap="none" spc="0" normalizeH="0" baseline="0" noProof="0" dirty="0">
                <a:ln>
                  <a:noFill/>
                </a:ln>
                <a:solidFill>
                  <a:srgbClr val="464653"/>
                </a:solidFill>
                <a:effectLst/>
                <a:uLnTx/>
                <a:uFillTx/>
                <a:latin typeface="Arial" panose="020B0604020202020204" pitchFamily="34" charset="0"/>
                <a:ea typeface="宋体" panose="02010600030101010101" pitchFamily="2" charset="-122"/>
                <a:cs typeface="+mn-cs"/>
              </a:rPr>
              <a:t>Test Data</a:t>
            </a:r>
            <a:endParaRPr kumimoji="0" lang="en-US" altLang="zh-CN" sz="2000" b="0" i="0" u="none" strike="noStrike" kern="0" cap="none" spc="0" normalizeH="0" baseline="0" noProof="0" dirty="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62492" name="Text Box 29"/>
          <p:cNvSpPr txBox="1"/>
          <p:nvPr/>
        </p:nvSpPr>
        <p:spPr>
          <a:xfrm>
            <a:off x="2373313" y="2214880"/>
            <a:ext cx="3429000" cy="336550"/>
          </a:xfrm>
          <a:prstGeom prst="rect">
            <a:avLst/>
          </a:prstGeom>
          <a:noFill/>
          <a:ln w="9525">
            <a:noFill/>
          </a:ln>
        </p:spPr>
        <p:txBody>
          <a:bodyPr>
            <a:spAutoFit/>
          </a:bodyPr>
          <a:p>
            <a:pPr marL="342900" indent="-342900" eaLnBrk="1" hangingPunct="1">
              <a:lnSpc>
                <a:spcPct val="80000"/>
              </a:lnSpc>
              <a:spcBef>
                <a:spcPct val="20000"/>
              </a:spcBef>
              <a:buClr>
                <a:srgbClr val="ED7D31"/>
              </a:buClr>
              <a:buSzPct val="75000"/>
              <a:buFont typeface="Monotype Sorts"/>
            </a:pPr>
            <a:r>
              <a:rPr lang="zh-CN" altLang="en-US" sz="2000" dirty="0">
                <a:solidFill>
                  <a:srgbClr val="000000"/>
                </a:solidFill>
                <a:latin typeface="微软雅黑" panose="020B0503020204020204" pitchFamily="34" charset="-122"/>
                <a:ea typeface="微软雅黑" panose="020B0503020204020204" pitchFamily="34" charset="-122"/>
              </a:rPr>
              <a:t>从树的根开始</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31" name="Line 30"/>
          <p:cNvSpPr>
            <a:spLocks noChangeShapeType="1"/>
          </p:cNvSpPr>
          <p:nvPr/>
        </p:nvSpPr>
        <p:spPr bwMode="auto">
          <a:xfrm>
            <a:off x="3189288" y="2549843"/>
            <a:ext cx="0" cy="457200"/>
          </a:xfrm>
          <a:prstGeom prst="line">
            <a:avLst/>
          </a:prstGeom>
          <a:noFill/>
          <a:ln w="15875">
            <a:solidFill>
              <a:srgbClr val="FF0000"/>
            </a:solidFill>
            <a:prstDash val="dash"/>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Tree>
  </p:cSld>
  <p:clrMapOvr>
    <a:masterClrMapping/>
  </p:clrMapOvr>
  <p:transition advTm="8005"/>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决策树原理</a:t>
            </a:r>
            <a:endParaRPr lang="zh-CN" altLang="en-US" dirty="0">
              <a:solidFill>
                <a:schemeClr val="tx1"/>
              </a:solidFill>
            </a:endParaRPr>
          </a:p>
        </p:txBody>
      </p:sp>
      <p:sp>
        <p:nvSpPr>
          <p:cNvPr id="63490" name="内容占位符 2"/>
          <p:cNvSpPr txBox="1"/>
          <p:nvPr/>
        </p:nvSpPr>
        <p:spPr>
          <a:xfrm>
            <a:off x="1657985" y="1444943"/>
            <a:ext cx="8458200" cy="4849812"/>
          </a:xfrm>
          <a:prstGeom prst="rect">
            <a:avLst/>
          </a:prstGeom>
          <a:noFill/>
          <a:ln w="9525">
            <a:noFill/>
          </a:ln>
        </p:spPr>
        <p:txBody>
          <a:bodyPr/>
          <a:p>
            <a:pPr marL="228600" indent="-228600" eaLnBrk="1" hangingPunct="1">
              <a:lnSpc>
                <a:spcPct val="114000"/>
              </a:lnSpc>
              <a:spcBef>
                <a:spcPts val="1000"/>
              </a:spcBef>
              <a:buClr>
                <a:srgbClr val="C55A11"/>
              </a:buClr>
              <a:buSzPct val="60000"/>
              <a:buFont typeface="Wingdings" panose="05000000000000000000" pitchFamily="2" charset="2"/>
              <a:buChar char="p"/>
            </a:pPr>
            <a:r>
              <a:rPr lang="zh-CN" altLang="en-US" dirty="0">
                <a:solidFill>
                  <a:srgbClr val="C00000"/>
                </a:solidFill>
                <a:latin typeface="Arial Narrow" panose="020B0606020202030204" pitchFamily="34" charset="0"/>
                <a:ea typeface="微软雅黑" panose="020B0503020204020204" pitchFamily="34" charset="-122"/>
              </a:rPr>
              <a:t>使用模型对测试数据分类</a:t>
            </a:r>
            <a:endParaRPr lang="zh-CN" altLang="en-US" dirty="0">
              <a:solidFill>
                <a:srgbClr val="C00000"/>
              </a:solidFill>
              <a:latin typeface="Arial Narrow" panose="020B0606020202030204" pitchFamily="34" charset="0"/>
              <a:ea typeface="微软雅黑" panose="020B0503020204020204" pitchFamily="34" charset="-122"/>
            </a:endParaRPr>
          </a:p>
        </p:txBody>
      </p:sp>
      <p:grpSp>
        <p:nvGrpSpPr>
          <p:cNvPr id="63491" name="组合 30"/>
          <p:cNvGrpSpPr/>
          <p:nvPr/>
        </p:nvGrpSpPr>
        <p:grpSpPr>
          <a:xfrm>
            <a:off x="2042160" y="1964055"/>
            <a:ext cx="7980363" cy="4518025"/>
            <a:chOff x="685800" y="2012156"/>
            <a:chExt cx="7980363" cy="4518025"/>
          </a:xfrm>
        </p:grpSpPr>
        <p:sp>
          <p:nvSpPr>
            <p:cNvPr id="6" name="Line 4"/>
            <p:cNvSpPr>
              <a:spLocks noChangeShapeType="1"/>
            </p:cNvSpPr>
            <p:nvPr/>
          </p:nvSpPr>
          <p:spPr bwMode="auto">
            <a:xfrm>
              <a:off x="2898775" y="5420519"/>
              <a:ext cx="266700" cy="646112"/>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7" name="Line 5"/>
            <p:cNvSpPr>
              <a:spLocks noChangeShapeType="1"/>
            </p:cNvSpPr>
            <p:nvPr/>
          </p:nvSpPr>
          <p:spPr bwMode="auto">
            <a:xfrm flipH="1">
              <a:off x="1658938" y="5420519"/>
              <a:ext cx="355600" cy="646112"/>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8" name="Line 6"/>
            <p:cNvSpPr>
              <a:spLocks noChangeShapeType="1"/>
            </p:cNvSpPr>
            <p:nvPr/>
          </p:nvSpPr>
          <p:spPr bwMode="auto">
            <a:xfrm flipH="1">
              <a:off x="2366963" y="4445794"/>
              <a:ext cx="442912" cy="649287"/>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9" name="Line 7"/>
            <p:cNvSpPr>
              <a:spLocks noChangeShapeType="1"/>
            </p:cNvSpPr>
            <p:nvPr/>
          </p:nvSpPr>
          <p:spPr bwMode="auto">
            <a:xfrm>
              <a:off x="3695700" y="4445794"/>
              <a:ext cx="531813" cy="649287"/>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0" name="Line 8"/>
            <p:cNvSpPr>
              <a:spLocks noChangeShapeType="1"/>
            </p:cNvSpPr>
            <p:nvPr/>
          </p:nvSpPr>
          <p:spPr bwMode="auto">
            <a:xfrm>
              <a:off x="2544763" y="3555206"/>
              <a:ext cx="620712" cy="568325"/>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1" name="Line 9"/>
            <p:cNvSpPr>
              <a:spLocks noChangeShapeType="1"/>
            </p:cNvSpPr>
            <p:nvPr/>
          </p:nvSpPr>
          <p:spPr bwMode="auto">
            <a:xfrm flipH="1">
              <a:off x="1039813" y="3555206"/>
              <a:ext cx="619125" cy="568325"/>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2" name="Text Box 11"/>
            <p:cNvSpPr txBox="1">
              <a:spLocks noChangeArrowheads="1"/>
            </p:cNvSpPr>
            <p:nvPr/>
          </p:nvSpPr>
          <p:spPr bwMode="auto">
            <a:xfrm>
              <a:off x="2720975" y="4123531"/>
              <a:ext cx="1025525" cy="347663"/>
            </a:xfrm>
            <a:prstGeom prst="rect">
              <a:avLst/>
            </a:prstGeom>
            <a:solidFill>
              <a:srgbClr val="FFFF00"/>
            </a:solidFill>
            <a:ln w="12700">
              <a:solidFill>
                <a:srgbClr val="0000FF"/>
              </a:solidFill>
              <a:miter lim="800000"/>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2D1993"/>
                  </a:solidFill>
                  <a:effectLst/>
                  <a:uLnTx/>
                  <a:uFillTx/>
                  <a:latin typeface="Arial" panose="020B0604020202020204" pitchFamily="34" charset="0"/>
                  <a:ea typeface="宋体" panose="02010600030101010101" pitchFamily="2" charset="-122"/>
                  <a:cs typeface="+mn-cs"/>
                </a:rPr>
                <a:t>MarSt</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3" name="Text Box 12"/>
            <p:cNvSpPr txBox="1">
              <a:spLocks noChangeArrowheads="1"/>
            </p:cNvSpPr>
            <p:nvPr/>
          </p:nvSpPr>
          <p:spPr bwMode="auto">
            <a:xfrm>
              <a:off x="1925638" y="5095081"/>
              <a:ext cx="1062037" cy="349250"/>
            </a:xfrm>
            <a:prstGeom prst="rect">
              <a:avLst/>
            </a:prstGeom>
            <a:solidFill>
              <a:srgbClr val="FFFF00"/>
            </a:solidFill>
            <a:ln w="12700">
              <a:solidFill>
                <a:srgbClr val="0000FF"/>
              </a:solidFill>
              <a:miter lim="800000"/>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2D1993"/>
                  </a:solidFill>
                  <a:effectLst/>
                  <a:uLnTx/>
                  <a:uFillTx/>
                  <a:latin typeface="Arial" panose="020B0604020202020204" pitchFamily="34" charset="0"/>
                  <a:ea typeface="宋体" panose="02010600030101010101" pitchFamily="2" charset="-122"/>
                  <a:cs typeface="+mn-cs"/>
                </a:rPr>
                <a:t>Income</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4" name="AutoShape 13"/>
            <p:cNvSpPr>
              <a:spLocks noChangeArrowheads="1"/>
            </p:cNvSpPr>
            <p:nvPr/>
          </p:nvSpPr>
          <p:spPr bwMode="auto">
            <a:xfrm>
              <a:off x="2941638" y="6063456"/>
              <a:ext cx="688975" cy="449263"/>
            </a:xfrm>
            <a:prstGeom prst="roundRect">
              <a:avLst>
                <a:gd name="adj" fmla="val 16769"/>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5" name="Text Box 14"/>
            <p:cNvSpPr txBox="1">
              <a:spLocks noChangeArrowheads="1"/>
            </p:cNvSpPr>
            <p:nvPr/>
          </p:nvSpPr>
          <p:spPr bwMode="auto">
            <a:xfrm>
              <a:off x="2859088" y="6063456"/>
              <a:ext cx="750887" cy="336550"/>
            </a:xfrm>
            <a:prstGeom prst="rect">
              <a:avLst/>
            </a:prstGeom>
            <a:noFill/>
            <a:ln>
              <a:noFill/>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YES</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6" name="AutoShape 15"/>
            <p:cNvSpPr>
              <a:spLocks noChangeArrowheads="1"/>
            </p:cNvSpPr>
            <p:nvPr/>
          </p:nvSpPr>
          <p:spPr bwMode="auto">
            <a:xfrm>
              <a:off x="1304925" y="6084094"/>
              <a:ext cx="717550" cy="446087"/>
            </a:xfrm>
            <a:prstGeom prst="roundRect">
              <a:avLst>
                <a:gd name="adj" fmla="val 16667"/>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7" name="Text Box 16"/>
            <p:cNvSpPr txBox="1">
              <a:spLocks noChangeArrowheads="1"/>
            </p:cNvSpPr>
            <p:nvPr/>
          </p:nvSpPr>
          <p:spPr bwMode="auto">
            <a:xfrm>
              <a:off x="1435100" y="6066631"/>
              <a:ext cx="488950"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8" name="AutoShape 17"/>
            <p:cNvSpPr>
              <a:spLocks noChangeArrowheads="1"/>
            </p:cNvSpPr>
            <p:nvPr/>
          </p:nvSpPr>
          <p:spPr bwMode="auto">
            <a:xfrm>
              <a:off x="685800" y="4140994"/>
              <a:ext cx="752475" cy="427037"/>
            </a:xfrm>
            <a:prstGeom prst="roundRect">
              <a:avLst>
                <a:gd name="adj" fmla="val 16667"/>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9" name="Text Box 18"/>
            <p:cNvSpPr txBox="1">
              <a:spLocks noChangeArrowheads="1"/>
            </p:cNvSpPr>
            <p:nvPr/>
          </p:nvSpPr>
          <p:spPr bwMode="auto">
            <a:xfrm>
              <a:off x="814388" y="4123531"/>
              <a:ext cx="488950" cy="336550"/>
            </a:xfrm>
            <a:prstGeom prst="rect">
              <a:avLst/>
            </a:prstGeom>
            <a:noFill/>
            <a:ln>
              <a:noFill/>
            </a:ln>
          </p:spPr>
          <p:txBody>
            <a:bodyPr wrap="none">
              <a:spAutoFit/>
            </a:bodyPr>
            <a:lstStyle>
              <a:lvl1pPr marL="342900" indent="-342900">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342900" marR="0" lvl="0" indent="-342900" algn="ctr" defTabSz="914400" rtl="0" eaLnBrk="1" fontAlgn="auto" latinLnBrk="0" hangingPunct="1">
                <a:lnSpc>
                  <a:spcPct val="100000"/>
                </a:lnSpc>
                <a:spcBef>
                  <a:spcPct val="20000"/>
                </a:spcBef>
                <a:spcAft>
                  <a:spcPts val="0"/>
                </a:spcAft>
                <a:buClr>
                  <a:srgbClr val="ED7D31"/>
                </a:buClr>
                <a:buSzPct val="75000"/>
                <a:buFont typeface="Monotype Sorts"/>
                <a:buNone/>
                <a:defRPr/>
              </a:pPr>
              <a:r>
                <a:rPr kumimoji="0" lang="en-US" altLang="zh-CN" sz="1600" b="0"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00FFFF"/>
                </a:solidFill>
                <a:effectLst/>
                <a:uLnTx/>
                <a:uFillTx/>
                <a:latin typeface="Arial" panose="020B0604020202020204" pitchFamily="34" charset="0"/>
                <a:ea typeface="宋体" panose="02010600030101010101" pitchFamily="2" charset="-122"/>
                <a:cs typeface="+mn-cs"/>
              </a:endParaRPr>
            </a:p>
          </p:txBody>
        </p:sp>
        <p:sp>
          <p:nvSpPr>
            <p:cNvPr id="20" name="AutoShape 19"/>
            <p:cNvSpPr>
              <a:spLocks noChangeArrowheads="1"/>
            </p:cNvSpPr>
            <p:nvPr/>
          </p:nvSpPr>
          <p:spPr bwMode="auto">
            <a:xfrm>
              <a:off x="3860800" y="5128419"/>
              <a:ext cx="752475" cy="466725"/>
            </a:xfrm>
            <a:prstGeom prst="roundRect">
              <a:avLst>
                <a:gd name="adj" fmla="val 16667"/>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21" name="Text Box 20"/>
            <p:cNvSpPr txBox="1">
              <a:spLocks noChangeArrowheads="1"/>
            </p:cNvSpPr>
            <p:nvPr/>
          </p:nvSpPr>
          <p:spPr bwMode="auto">
            <a:xfrm>
              <a:off x="3968750" y="5128419"/>
              <a:ext cx="490538"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2" name="Text Box 21"/>
            <p:cNvSpPr txBox="1">
              <a:spLocks noChangeArrowheads="1"/>
            </p:cNvSpPr>
            <p:nvPr/>
          </p:nvSpPr>
          <p:spPr bwMode="auto">
            <a:xfrm>
              <a:off x="860425" y="3555206"/>
              <a:ext cx="533400"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Yes</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3" name="Text Box 22"/>
            <p:cNvSpPr txBox="1">
              <a:spLocks noChangeArrowheads="1"/>
            </p:cNvSpPr>
            <p:nvPr/>
          </p:nvSpPr>
          <p:spPr bwMode="auto">
            <a:xfrm>
              <a:off x="2897188" y="3555206"/>
              <a:ext cx="442912"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4" name="Text Box 23"/>
            <p:cNvSpPr txBox="1">
              <a:spLocks noChangeArrowheads="1"/>
            </p:cNvSpPr>
            <p:nvPr/>
          </p:nvSpPr>
          <p:spPr bwMode="auto">
            <a:xfrm>
              <a:off x="4022725" y="4493419"/>
              <a:ext cx="930275"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Married</a:t>
              </a:r>
              <a:r>
                <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rPr>
                <a:t> </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5" name="Text Box 24"/>
            <p:cNvSpPr txBox="1">
              <a:spLocks noChangeArrowheads="1"/>
            </p:cNvSpPr>
            <p:nvPr/>
          </p:nvSpPr>
          <p:spPr bwMode="auto">
            <a:xfrm>
              <a:off x="1662113" y="4528344"/>
              <a:ext cx="1660525"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Single, Divorced</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6" name="Text Box 25"/>
            <p:cNvSpPr txBox="1">
              <a:spLocks noChangeArrowheads="1"/>
            </p:cNvSpPr>
            <p:nvPr/>
          </p:nvSpPr>
          <p:spPr bwMode="auto">
            <a:xfrm>
              <a:off x="1155700" y="5499894"/>
              <a:ext cx="720725"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&lt; 80K</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7" name="Text Box 26"/>
            <p:cNvSpPr txBox="1">
              <a:spLocks noChangeArrowheads="1"/>
            </p:cNvSpPr>
            <p:nvPr/>
          </p:nvSpPr>
          <p:spPr bwMode="auto">
            <a:xfrm>
              <a:off x="3101975" y="5499894"/>
              <a:ext cx="720725"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&gt; 80K</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graphicFrame>
          <p:nvGraphicFramePr>
            <p:cNvPr id="63515" name="Object 3"/>
            <p:cNvGraphicFramePr>
              <a:graphicFrameLocks noChangeAspect="1"/>
            </p:cNvGraphicFramePr>
            <p:nvPr/>
          </p:nvGraphicFramePr>
          <p:xfrm>
            <a:off x="4987925" y="2474119"/>
            <a:ext cx="3678238" cy="1096962"/>
          </p:xfrm>
          <a:graphic>
            <a:graphicData uri="http://schemas.openxmlformats.org/presentationml/2006/ole">
              <mc:AlternateContent xmlns:mc="http://schemas.openxmlformats.org/markup-compatibility/2006">
                <mc:Choice xmlns:v="urn:schemas-microsoft-com:vml" Requires="v">
                  <p:oleObj spid="_x0000_s3077" name="" r:id="rId1" imgW="5221605" imgH="1564005" progId="Word.Document.8">
                    <p:embed/>
                  </p:oleObj>
                </mc:Choice>
                <mc:Fallback>
                  <p:oleObj name="" r:id="rId1" imgW="5221605" imgH="1564005" progId="Word.Document.8">
                    <p:embed/>
                    <p:pic>
                      <p:nvPicPr>
                        <p:cNvPr id="0" name="图片 3076"/>
                        <p:cNvPicPr/>
                        <p:nvPr/>
                      </p:nvPicPr>
                      <p:blipFill>
                        <a:blip r:embed="rId2"/>
                        <a:stretch>
                          <a:fillRect/>
                        </a:stretch>
                      </p:blipFill>
                      <p:spPr>
                        <a:xfrm>
                          <a:off x="4987925" y="2474119"/>
                          <a:ext cx="3678238" cy="1096962"/>
                        </a:xfrm>
                        <a:prstGeom prst="rect">
                          <a:avLst/>
                        </a:prstGeom>
                        <a:noFill/>
                        <a:ln w="38100">
                          <a:noFill/>
                          <a:miter/>
                        </a:ln>
                      </p:spPr>
                    </p:pic>
                  </p:oleObj>
                </mc:Fallback>
              </mc:AlternateContent>
            </a:graphicData>
          </a:graphic>
        </p:graphicFrame>
        <p:sp>
          <p:nvSpPr>
            <p:cNvPr id="29" name="Text Box 28"/>
            <p:cNvSpPr txBox="1">
              <a:spLocks noChangeArrowheads="1"/>
            </p:cNvSpPr>
            <p:nvPr/>
          </p:nvSpPr>
          <p:spPr bwMode="auto">
            <a:xfrm>
              <a:off x="4800600" y="2012156"/>
              <a:ext cx="1600200" cy="336550"/>
            </a:xfrm>
            <a:prstGeom prst="rect">
              <a:avLst/>
            </a:prstGeom>
            <a:noFill/>
            <a:ln>
              <a:noFill/>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80000"/>
                </a:lnSpc>
                <a:spcBef>
                  <a:spcPct val="20000"/>
                </a:spcBef>
                <a:spcAft>
                  <a:spcPts val="0"/>
                </a:spcAft>
                <a:buClr>
                  <a:srgbClr val="9FB8CD"/>
                </a:buClr>
                <a:buSzPct val="75000"/>
                <a:buFont typeface="Monotype Sorts" pitchFamily="2" charset="2"/>
                <a:buNone/>
                <a:defRPr/>
              </a:pPr>
              <a:r>
                <a:rPr kumimoji="0" lang="en-US" altLang="zh-CN" sz="2000" b="1" i="0" u="none" strike="noStrike" kern="0" cap="none" spc="0" normalizeH="0" baseline="0" noProof="0">
                  <a:ln>
                    <a:noFill/>
                  </a:ln>
                  <a:solidFill>
                    <a:srgbClr val="464653"/>
                  </a:solidFill>
                  <a:effectLst/>
                  <a:uLnTx/>
                  <a:uFillTx/>
                  <a:latin typeface="Arial" panose="020B0604020202020204" pitchFamily="34" charset="0"/>
                  <a:ea typeface="宋体" panose="02010600030101010101" pitchFamily="2" charset="-122"/>
                  <a:cs typeface="+mn-cs"/>
                </a:rPr>
                <a:t>Test Data</a:t>
              </a:r>
              <a:endParaRPr kumimoji="0" lang="en-US" altLang="zh-CN" sz="20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30" name="Line 29"/>
            <p:cNvSpPr>
              <a:spLocks noChangeShapeType="1"/>
            </p:cNvSpPr>
            <p:nvPr/>
          </p:nvSpPr>
          <p:spPr bwMode="auto">
            <a:xfrm flipH="1">
              <a:off x="2667000" y="2697956"/>
              <a:ext cx="2362200" cy="685800"/>
            </a:xfrm>
            <a:prstGeom prst="line">
              <a:avLst/>
            </a:prstGeom>
            <a:noFill/>
            <a:ln w="15875">
              <a:solidFill>
                <a:srgbClr val="FF0000"/>
              </a:solidFill>
              <a:prstDash val="dash"/>
              <a:round/>
              <a:head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31" name="Text Box 30"/>
            <p:cNvSpPr txBox="1">
              <a:spLocks noChangeArrowheads="1"/>
            </p:cNvSpPr>
            <p:nvPr/>
          </p:nvSpPr>
          <p:spPr bwMode="auto">
            <a:xfrm>
              <a:off x="1606550" y="3231356"/>
              <a:ext cx="1027113" cy="593725"/>
            </a:xfrm>
            <a:prstGeom prst="rect">
              <a:avLst/>
            </a:prstGeom>
            <a:solidFill>
              <a:srgbClr val="FFFF00"/>
            </a:solidFill>
            <a:ln w="12700">
              <a:solidFill>
                <a:srgbClr val="0000FF"/>
              </a:solidFill>
              <a:miter lim="800000"/>
            </a:ln>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dirty="0">
                  <a:ln>
                    <a:noFill/>
                  </a:ln>
                  <a:solidFill>
                    <a:srgbClr val="2D1993"/>
                  </a:solidFill>
                  <a:effectLst/>
                  <a:uLnTx/>
                  <a:uFillTx/>
                  <a:latin typeface="Arial" panose="020B0604020202020204" pitchFamily="34" charset="0"/>
                  <a:ea typeface="宋体" panose="02010600030101010101" pitchFamily="2" charset="-122"/>
                  <a:cs typeface="+mn-cs"/>
                </a:rPr>
                <a:t>Home Owner</a:t>
              </a:r>
              <a:endParaRPr kumimoji="0" lang="en-US" altLang="zh-CN" sz="1600" b="0" i="0" u="none" strike="noStrike" kern="0" cap="none" spc="0" normalizeH="0" baseline="0" noProof="0" dirty="0">
                <a:ln>
                  <a:noFill/>
                </a:ln>
                <a:solidFill>
                  <a:srgbClr val="DDE9EC"/>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advTm="8005"/>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决策树原理</a:t>
            </a:r>
            <a:endParaRPr lang="zh-CN" altLang="en-US" dirty="0">
              <a:solidFill>
                <a:schemeClr val="tx1"/>
              </a:solidFill>
            </a:endParaRPr>
          </a:p>
        </p:txBody>
      </p:sp>
      <p:sp>
        <p:nvSpPr>
          <p:cNvPr id="64514" name="内容占位符 2"/>
          <p:cNvSpPr txBox="1"/>
          <p:nvPr/>
        </p:nvSpPr>
        <p:spPr>
          <a:xfrm>
            <a:off x="1298575" y="1494155"/>
            <a:ext cx="8458200" cy="4849813"/>
          </a:xfrm>
          <a:prstGeom prst="rect">
            <a:avLst/>
          </a:prstGeom>
          <a:noFill/>
          <a:ln w="9525">
            <a:noFill/>
          </a:ln>
        </p:spPr>
        <p:txBody>
          <a:bodyPr/>
          <a:p>
            <a:pPr marL="228600" indent="-228600" eaLnBrk="1" hangingPunct="1">
              <a:lnSpc>
                <a:spcPct val="114000"/>
              </a:lnSpc>
              <a:spcBef>
                <a:spcPts val="1000"/>
              </a:spcBef>
              <a:buClr>
                <a:srgbClr val="C55A11"/>
              </a:buClr>
              <a:buSzPct val="60000"/>
              <a:buFont typeface="Wingdings" panose="05000000000000000000" pitchFamily="2" charset="2"/>
              <a:buChar char="p"/>
            </a:pPr>
            <a:r>
              <a:rPr lang="zh-CN" altLang="en-US" dirty="0">
                <a:solidFill>
                  <a:srgbClr val="C00000"/>
                </a:solidFill>
                <a:latin typeface="Arial Narrow" panose="020B0606020202030204" pitchFamily="34" charset="0"/>
                <a:ea typeface="微软雅黑" panose="020B0503020204020204" pitchFamily="34" charset="-122"/>
              </a:rPr>
              <a:t>使用模型对测试数据分类</a:t>
            </a:r>
            <a:endParaRPr lang="zh-CN" altLang="en-US" dirty="0">
              <a:solidFill>
                <a:srgbClr val="C00000"/>
              </a:solidFill>
              <a:latin typeface="Arial Narrow" panose="020B0606020202030204" pitchFamily="34" charset="0"/>
              <a:ea typeface="微软雅黑" panose="020B0503020204020204" pitchFamily="34" charset="-122"/>
            </a:endParaRPr>
          </a:p>
        </p:txBody>
      </p:sp>
      <p:grpSp>
        <p:nvGrpSpPr>
          <p:cNvPr id="64515" name="组合 30"/>
          <p:cNvGrpSpPr/>
          <p:nvPr/>
        </p:nvGrpSpPr>
        <p:grpSpPr>
          <a:xfrm>
            <a:off x="1677988" y="2108518"/>
            <a:ext cx="7924800" cy="4210050"/>
            <a:chOff x="681037" y="2105833"/>
            <a:chExt cx="7924800" cy="4210829"/>
          </a:xfrm>
        </p:grpSpPr>
        <p:sp>
          <p:nvSpPr>
            <p:cNvPr id="6" name="Line 3"/>
            <p:cNvSpPr>
              <a:spLocks noChangeShapeType="1"/>
            </p:cNvSpPr>
            <p:nvPr/>
          </p:nvSpPr>
          <p:spPr bwMode="auto">
            <a:xfrm>
              <a:off x="2894012" y="5206794"/>
              <a:ext cx="266700" cy="646233"/>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7" name="Line 4"/>
            <p:cNvSpPr>
              <a:spLocks noChangeShapeType="1"/>
            </p:cNvSpPr>
            <p:nvPr/>
          </p:nvSpPr>
          <p:spPr bwMode="auto">
            <a:xfrm flipH="1">
              <a:off x="1654174" y="5206794"/>
              <a:ext cx="355600" cy="646233"/>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8" name="Line 5"/>
            <p:cNvSpPr>
              <a:spLocks noChangeShapeType="1"/>
            </p:cNvSpPr>
            <p:nvPr/>
          </p:nvSpPr>
          <p:spPr bwMode="auto">
            <a:xfrm flipH="1">
              <a:off x="2362199" y="4231888"/>
              <a:ext cx="442913" cy="649408"/>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9" name="Line 6"/>
            <p:cNvSpPr>
              <a:spLocks noChangeShapeType="1"/>
            </p:cNvSpPr>
            <p:nvPr/>
          </p:nvSpPr>
          <p:spPr bwMode="auto">
            <a:xfrm>
              <a:off x="3690937" y="4231888"/>
              <a:ext cx="531812" cy="649408"/>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0" name="Line 7"/>
            <p:cNvSpPr>
              <a:spLocks noChangeShapeType="1"/>
            </p:cNvSpPr>
            <p:nvPr/>
          </p:nvSpPr>
          <p:spPr bwMode="auto">
            <a:xfrm>
              <a:off x="2539999" y="3341137"/>
              <a:ext cx="620713" cy="568430"/>
            </a:xfrm>
            <a:prstGeom prst="line">
              <a:avLst/>
            </a:prstGeom>
            <a:noFill/>
            <a:ln w="38100">
              <a:solidFill>
                <a:srgbClr val="FF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1" name="Line 8"/>
            <p:cNvSpPr>
              <a:spLocks noChangeShapeType="1"/>
            </p:cNvSpPr>
            <p:nvPr/>
          </p:nvSpPr>
          <p:spPr bwMode="auto">
            <a:xfrm flipH="1">
              <a:off x="1035049" y="3341137"/>
              <a:ext cx="619125" cy="568430"/>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2" name="Text Box 10"/>
            <p:cNvSpPr txBox="1">
              <a:spLocks noChangeArrowheads="1"/>
            </p:cNvSpPr>
            <p:nvPr/>
          </p:nvSpPr>
          <p:spPr bwMode="auto">
            <a:xfrm>
              <a:off x="2716212" y="3909567"/>
              <a:ext cx="1025525" cy="347726"/>
            </a:xfrm>
            <a:prstGeom prst="rect">
              <a:avLst/>
            </a:prstGeom>
            <a:solidFill>
              <a:srgbClr val="FFFF00"/>
            </a:solidFill>
            <a:ln w="12700">
              <a:solidFill>
                <a:srgbClr val="0000FF"/>
              </a:solidFill>
              <a:miter lim="800000"/>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2D1993"/>
                  </a:solidFill>
                  <a:effectLst/>
                  <a:uLnTx/>
                  <a:uFillTx/>
                  <a:latin typeface="Arial" panose="020B0604020202020204" pitchFamily="34" charset="0"/>
                  <a:ea typeface="宋体" panose="02010600030101010101" pitchFamily="2" charset="-122"/>
                  <a:cs typeface="+mn-cs"/>
                </a:rPr>
                <a:t>MarSt</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3" name="Text Box 11"/>
            <p:cNvSpPr txBox="1">
              <a:spLocks noChangeArrowheads="1"/>
            </p:cNvSpPr>
            <p:nvPr/>
          </p:nvSpPr>
          <p:spPr bwMode="auto">
            <a:xfrm>
              <a:off x="1920874" y="4881296"/>
              <a:ext cx="1062038" cy="349315"/>
            </a:xfrm>
            <a:prstGeom prst="rect">
              <a:avLst/>
            </a:prstGeom>
            <a:solidFill>
              <a:srgbClr val="FFFF00"/>
            </a:solidFill>
            <a:ln w="12700">
              <a:solidFill>
                <a:srgbClr val="0000FF"/>
              </a:solidFill>
              <a:miter lim="800000"/>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2D1993"/>
                  </a:solidFill>
                  <a:effectLst/>
                  <a:uLnTx/>
                  <a:uFillTx/>
                  <a:latin typeface="Arial" panose="020B0604020202020204" pitchFamily="34" charset="0"/>
                  <a:ea typeface="宋体" panose="02010600030101010101" pitchFamily="2" charset="-122"/>
                  <a:cs typeface="+mn-cs"/>
                </a:rPr>
                <a:t>Income</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4" name="AutoShape 12"/>
            <p:cNvSpPr>
              <a:spLocks noChangeArrowheads="1"/>
            </p:cNvSpPr>
            <p:nvPr/>
          </p:nvSpPr>
          <p:spPr bwMode="auto">
            <a:xfrm>
              <a:off x="2936874" y="5849851"/>
              <a:ext cx="688975" cy="449345"/>
            </a:xfrm>
            <a:prstGeom prst="roundRect">
              <a:avLst>
                <a:gd name="adj" fmla="val 16769"/>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5" name="Text Box 13"/>
            <p:cNvSpPr txBox="1">
              <a:spLocks noChangeArrowheads="1"/>
            </p:cNvSpPr>
            <p:nvPr/>
          </p:nvSpPr>
          <p:spPr bwMode="auto">
            <a:xfrm>
              <a:off x="2854324" y="5849851"/>
              <a:ext cx="750888" cy="336612"/>
            </a:xfrm>
            <a:prstGeom prst="rect">
              <a:avLst/>
            </a:prstGeom>
            <a:noFill/>
            <a:ln>
              <a:noFill/>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YES</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6" name="AutoShape 14"/>
            <p:cNvSpPr>
              <a:spLocks noChangeArrowheads="1"/>
            </p:cNvSpPr>
            <p:nvPr/>
          </p:nvSpPr>
          <p:spPr bwMode="auto">
            <a:xfrm>
              <a:off x="1300162" y="5870491"/>
              <a:ext cx="717550" cy="446171"/>
            </a:xfrm>
            <a:prstGeom prst="roundRect">
              <a:avLst>
                <a:gd name="adj" fmla="val 16667"/>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7" name="Text Box 15"/>
            <p:cNvSpPr txBox="1">
              <a:spLocks noChangeArrowheads="1"/>
            </p:cNvSpPr>
            <p:nvPr/>
          </p:nvSpPr>
          <p:spPr bwMode="auto">
            <a:xfrm>
              <a:off x="1430337" y="5853026"/>
              <a:ext cx="488950" cy="336612"/>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8" name="AutoShape 16"/>
            <p:cNvSpPr>
              <a:spLocks noChangeArrowheads="1"/>
            </p:cNvSpPr>
            <p:nvPr/>
          </p:nvSpPr>
          <p:spPr bwMode="auto">
            <a:xfrm>
              <a:off x="681037" y="3927032"/>
              <a:ext cx="752475" cy="427117"/>
            </a:xfrm>
            <a:prstGeom prst="roundRect">
              <a:avLst>
                <a:gd name="adj" fmla="val 16667"/>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9" name="Text Box 17"/>
            <p:cNvSpPr txBox="1">
              <a:spLocks noChangeArrowheads="1"/>
            </p:cNvSpPr>
            <p:nvPr/>
          </p:nvSpPr>
          <p:spPr bwMode="auto">
            <a:xfrm>
              <a:off x="809624" y="3909567"/>
              <a:ext cx="488950" cy="336612"/>
            </a:xfrm>
            <a:prstGeom prst="rect">
              <a:avLst/>
            </a:prstGeom>
            <a:noFill/>
            <a:ln>
              <a:noFill/>
            </a:ln>
          </p:spPr>
          <p:txBody>
            <a:bodyPr wrap="none">
              <a:spAutoFit/>
            </a:bodyPr>
            <a:lstStyle>
              <a:lvl1pPr marL="342900" indent="-342900">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342900" marR="0" lvl="0" indent="-342900" algn="ctr" defTabSz="914400" rtl="0" eaLnBrk="1" fontAlgn="auto" latinLnBrk="0" hangingPunct="1">
                <a:lnSpc>
                  <a:spcPct val="100000"/>
                </a:lnSpc>
                <a:spcBef>
                  <a:spcPct val="20000"/>
                </a:spcBef>
                <a:spcAft>
                  <a:spcPts val="0"/>
                </a:spcAft>
                <a:buClr>
                  <a:srgbClr val="ED7D31"/>
                </a:buClr>
                <a:buSzPct val="75000"/>
                <a:buFont typeface="Monotype Sorts"/>
                <a:buNone/>
                <a:defRPr/>
              </a:pPr>
              <a:r>
                <a:rPr kumimoji="0" lang="en-US" altLang="zh-CN" sz="1600" b="0"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00FFFF"/>
                </a:solidFill>
                <a:effectLst/>
                <a:uLnTx/>
                <a:uFillTx/>
                <a:latin typeface="Arial" panose="020B0604020202020204" pitchFamily="34" charset="0"/>
                <a:ea typeface="宋体" panose="02010600030101010101" pitchFamily="2" charset="-122"/>
                <a:cs typeface="+mn-cs"/>
              </a:endParaRPr>
            </a:p>
          </p:txBody>
        </p:sp>
        <p:sp>
          <p:nvSpPr>
            <p:cNvPr id="20" name="AutoShape 18"/>
            <p:cNvSpPr>
              <a:spLocks noChangeArrowheads="1"/>
            </p:cNvSpPr>
            <p:nvPr/>
          </p:nvSpPr>
          <p:spPr bwMode="auto">
            <a:xfrm>
              <a:off x="3856037" y="4914640"/>
              <a:ext cx="752475" cy="466811"/>
            </a:xfrm>
            <a:prstGeom prst="roundRect">
              <a:avLst>
                <a:gd name="adj" fmla="val 16667"/>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21" name="Text Box 19"/>
            <p:cNvSpPr txBox="1">
              <a:spLocks noChangeArrowheads="1"/>
            </p:cNvSpPr>
            <p:nvPr/>
          </p:nvSpPr>
          <p:spPr bwMode="auto">
            <a:xfrm>
              <a:off x="3963987" y="4914640"/>
              <a:ext cx="490537" cy="336612"/>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2" name="Text Box 20"/>
            <p:cNvSpPr txBox="1">
              <a:spLocks noChangeArrowheads="1"/>
            </p:cNvSpPr>
            <p:nvPr/>
          </p:nvSpPr>
          <p:spPr bwMode="auto">
            <a:xfrm>
              <a:off x="855662" y="3341137"/>
              <a:ext cx="533400" cy="336612"/>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Yes</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3" name="Text Box 21"/>
            <p:cNvSpPr txBox="1">
              <a:spLocks noChangeArrowheads="1"/>
            </p:cNvSpPr>
            <p:nvPr/>
          </p:nvSpPr>
          <p:spPr bwMode="auto">
            <a:xfrm>
              <a:off x="2892424" y="3341137"/>
              <a:ext cx="442913" cy="336612"/>
            </a:xfrm>
            <a:prstGeom prst="rect">
              <a:avLst/>
            </a:prstGeom>
            <a:noFill/>
            <a:ln>
              <a:noFill/>
            </a:ln>
          </p:spPr>
          <p:txBody>
            <a:bodyPr wrap="none">
              <a:spAutoFit/>
            </a:bodyPr>
            <a:lstStyle>
              <a:lvl1pPr marL="342900" indent="-342900">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342900" marR="0" lvl="0" indent="-342900" algn="r" defTabSz="914400" rtl="0" eaLnBrk="1" fontAlgn="auto" latinLnBrk="0" hangingPunct="1">
                <a:lnSpc>
                  <a:spcPct val="100000"/>
                </a:lnSpc>
                <a:spcBef>
                  <a:spcPct val="20000"/>
                </a:spcBef>
                <a:spcAft>
                  <a:spcPts val="0"/>
                </a:spcAft>
                <a:buClr>
                  <a:srgbClr val="ED7D31"/>
                </a:buClr>
                <a:buSzPct val="75000"/>
                <a:buFont typeface="Monotype Sorts"/>
                <a:buNone/>
                <a:defRPr/>
              </a:pPr>
              <a:r>
                <a:rPr kumimoji="0" lang="en-US" altLang="zh-CN" sz="16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24" name="Text Box 22"/>
            <p:cNvSpPr txBox="1">
              <a:spLocks noChangeArrowheads="1"/>
            </p:cNvSpPr>
            <p:nvPr/>
          </p:nvSpPr>
          <p:spPr bwMode="auto">
            <a:xfrm>
              <a:off x="4017962" y="4279522"/>
              <a:ext cx="930275" cy="336612"/>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Married</a:t>
              </a:r>
              <a:r>
                <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rPr>
                <a:t> </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5" name="Text Box 23"/>
            <p:cNvSpPr txBox="1">
              <a:spLocks noChangeArrowheads="1"/>
            </p:cNvSpPr>
            <p:nvPr/>
          </p:nvSpPr>
          <p:spPr bwMode="auto">
            <a:xfrm>
              <a:off x="1657349" y="4314454"/>
              <a:ext cx="1660525" cy="336612"/>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Single, Divorced</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6" name="Text Box 24"/>
            <p:cNvSpPr txBox="1">
              <a:spLocks noChangeArrowheads="1"/>
            </p:cNvSpPr>
            <p:nvPr/>
          </p:nvSpPr>
          <p:spPr bwMode="auto">
            <a:xfrm>
              <a:off x="1150937" y="5286183"/>
              <a:ext cx="720725" cy="336612"/>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&lt; 80K</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7" name="Text Box 25"/>
            <p:cNvSpPr txBox="1">
              <a:spLocks noChangeArrowheads="1"/>
            </p:cNvSpPr>
            <p:nvPr/>
          </p:nvSpPr>
          <p:spPr bwMode="auto">
            <a:xfrm>
              <a:off x="3097212" y="5286183"/>
              <a:ext cx="720725" cy="336612"/>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&gt; 80K</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graphicFrame>
          <p:nvGraphicFramePr>
            <p:cNvPr id="64539" name="Object 3"/>
            <p:cNvGraphicFramePr>
              <a:graphicFrameLocks noChangeAspect="1"/>
            </p:cNvGraphicFramePr>
            <p:nvPr/>
          </p:nvGraphicFramePr>
          <p:xfrm>
            <a:off x="4953000" y="2567796"/>
            <a:ext cx="3652837" cy="1117600"/>
          </p:xfrm>
          <a:graphic>
            <a:graphicData uri="http://schemas.openxmlformats.org/presentationml/2006/ole">
              <mc:AlternateContent xmlns:mc="http://schemas.openxmlformats.org/markup-compatibility/2006">
                <mc:Choice xmlns:v="urn:schemas-microsoft-com:vml" Requires="v">
                  <p:oleObj spid="_x0000_s3090" name="" r:id="rId1" imgW="5139690" imgH="1593215" progId="Word.Document.8">
                    <p:embed/>
                  </p:oleObj>
                </mc:Choice>
                <mc:Fallback>
                  <p:oleObj name="" r:id="rId1" imgW="5139690" imgH="1593215" progId="Word.Document.8">
                    <p:embed/>
                    <p:pic>
                      <p:nvPicPr>
                        <p:cNvPr id="0" name="图片 3089"/>
                        <p:cNvPicPr/>
                        <p:nvPr/>
                      </p:nvPicPr>
                      <p:blipFill>
                        <a:blip r:embed="rId2"/>
                        <a:stretch>
                          <a:fillRect/>
                        </a:stretch>
                      </p:blipFill>
                      <p:spPr>
                        <a:xfrm>
                          <a:off x="4953000" y="2567796"/>
                          <a:ext cx="3652837" cy="1117600"/>
                        </a:xfrm>
                        <a:prstGeom prst="rect">
                          <a:avLst/>
                        </a:prstGeom>
                        <a:noFill/>
                        <a:ln w="38100">
                          <a:noFill/>
                          <a:miter/>
                        </a:ln>
                      </p:spPr>
                    </p:pic>
                  </p:oleObj>
                </mc:Fallback>
              </mc:AlternateContent>
            </a:graphicData>
          </a:graphic>
        </p:graphicFrame>
        <p:sp>
          <p:nvSpPr>
            <p:cNvPr id="29" name="Text Box 27"/>
            <p:cNvSpPr txBox="1">
              <a:spLocks noChangeArrowheads="1"/>
            </p:cNvSpPr>
            <p:nvPr/>
          </p:nvSpPr>
          <p:spPr bwMode="auto">
            <a:xfrm>
              <a:off x="4795837" y="2105833"/>
              <a:ext cx="1600200" cy="336612"/>
            </a:xfrm>
            <a:prstGeom prst="rect">
              <a:avLst/>
            </a:prstGeom>
            <a:noFill/>
            <a:ln>
              <a:noFill/>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80000"/>
                </a:lnSpc>
                <a:spcBef>
                  <a:spcPct val="20000"/>
                </a:spcBef>
                <a:spcAft>
                  <a:spcPts val="0"/>
                </a:spcAft>
                <a:buClr>
                  <a:srgbClr val="9FB8CD"/>
                </a:buClr>
                <a:buSzPct val="75000"/>
                <a:buFont typeface="Monotype Sorts" pitchFamily="2" charset="2"/>
                <a:buNone/>
                <a:defRPr/>
              </a:pPr>
              <a:r>
                <a:rPr kumimoji="0" lang="en-US" altLang="zh-CN" sz="2000" b="1" i="0" u="none" strike="noStrike" kern="0" cap="none" spc="0" normalizeH="0" baseline="0" noProof="0">
                  <a:ln>
                    <a:noFill/>
                  </a:ln>
                  <a:solidFill>
                    <a:srgbClr val="464653"/>
                  </a:solidFill>
                  <a:effectLst/>
                  <a:uLnTx/>
                  <a:uFillTx/>
                  <a:latin typeface="Arial" panose="020B0604020202020204" pitchFamily="34" charset="0"/>
                  <a:ea typeface="宋体" panose="02010600030101010101" pitchFamily="2" charset="-122"/>
                  <a:cs typeface="+mn-cs"/>
                </a:rPr>
                <a:t>Test Data</a:t>
              </a:r>
              <a:endParaRPr kumimoji="0" lang="en-US" altLang="zh-CN" sz="20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30" name="Line 28"/>
            <p:cNvSpPr>
              <a:spLocks noChangeShapeType="1"/>
            </p:cNvSpPr>
            <p:nvPr/>
          </p:nvSpPr>
          <p:spPr bwMode="auto">
            <a:xfrm flipH="1">
              <a:off x="3348037" y="3017227"/>
              <a:ext cx="1600200" cy="457285"/>
            </a:xfrm>
            <a:prstGeom prst="line">
              <a:avLst/>
            </a:prstGeom>
            <a:noFill/>
            <a:ln w="15875">
              <a:solidFill>
                <a:srgbClr val="FF0000"/>
              </a:solidFill>
              <a:prstDash val="dash"/>
              <a:round/>
              <a:headEnd type="triangle" w="med" len="me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31" name="Text Box 33"/>
            <p:cNvSpPr txBox="1">
              <a:spLocks noChangeArrowheads="1"/>
            </p:cNvSpPr>
            <p:nvPr/>
          </p:nvSpPr>
          <p:spPr bwMode="auto">
            <a:xfrm>
              <a:off x="1601787" y="3017227"/>
              <a:ext cx="1027112" cy="593835"/>
            </a:xfrm>
            <a:prstGeom prst="rect">
              <a:avLst/>
            </a:prstGeom>
            <a:solidFill>
              <a:srgbClr val="FFFF00"/>
            </a:solidFill>
            <a:ln w="12700">
              <a:solidFill>
                <a:srgbClr val="0000FF"/>
              </a:solidFill>
              <a:miter lim="800000"/>
            </a:ln>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dirty="0">
                  <a:ln>
                    <a:noFill/>
                  </a:ln>
                  <a:solidFill>
                    <a:srgbClr val="2D1993"/>
                  </a:solidFill>
                  <a:effectLst/>
                  <a:uLnTx/>
                  <a:uFillTx/>
                  <a:latin typeface="Arial" panose="020B0604020202020204" pitchFamily="34" charset="0"/>
                  <a:ea typeface="宋体" panose="02010600030101010101" pitchFamily="2" charset="-122"/>
                  <a:cs typeface="+mn-cs"/>
                </a:rPr>
                <a:t>Home Owner</a:t>
              </a:r>
              <a:endParaRPr kumimoji="0" lang="en-US" altLang="zh-CN" sz="1600" b="0" i="0" u="none" strike="noStrike" kern="0" cap="none" spc="0" normalizeH="0" baseline="0" noProof="0" dirty="0">
                <a:ln>
                  <a:noFill/>
                </a:ln>
                <a:solidFill>
                  <a:srgbClr val="DDE9EC"/>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advTm="8005"/>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决策树原理</a:t>
            </a:r>
            <a:endParaRPr lang="zh-CN" altLang="en-US" dirty="0">
              <a:solidFill>
                <a:schemeClr val="tx1"/>
              </a:solidFill>
            </a:endParaRPr>
          </a:p>
        </p:txBody>
      </p:sp>
      <p:sp>
        <p:nvSpPr>
          <p:cNvPr id="65538" name="内容占位符 2"/>
          <p:cNvSpPr txBox="1"/>
          <p:nvPr/>
        </p:nvSpPr>
        <p:spPr>
          <a:xfrm>
            <a:off x="1692275" y="1492885"/>
            <a:ext cx="8458200" cy="4849813"/>
          </a:xfrm>
          <a:prstGeom prst="rect">
            <a:avLst/>
          </a:prstGeom>
          <a:noFill/>
          <a:ln w="9525">
            <a:noFill/>
          </a:ln>
        </p:spPr>
        <p:txBody>
          <a:bodyPr/>
          <a:p>
            <a:pPr marL="228600" indent="-228600" eaLnBrk="1" hangingPunct="1">
              <a:lnSpc>
                <a:spcPct val="114000"/>
              </a:lnSpc>
              <a:spcBef>
                <a:spcPts val="1000"/>
              </a:spcBef>
              <a:buClr>
                <a:srgbClr val="C55A11"/>
              </a:buClr>
              <a:buSzPct val="60000"/>
              <a:buFont typeface="Wingdings" panose="05000000000000000000" pitchFamily="2" charset="2"/>
              <a:buChar char="p"/>
            </a:pPr>
            <a:r>
              <a:rPr lang="zh-CN" altLang="en-US" dirty="0">
                <a:solidFill>
                  <a:srgbClr val="C00000"/>
                </a:solidFill>
                <a:latin typeface="Arial Narrow" panose="020B0606020202030204" pitchFamily="34" charset="0"/>
                <a:ea typeface="微软雅黑" panose="020B0503020204020204" pitchFamily="34" charset="-122"/>
              </a:rPr>
              <a:t>使用模型对测试数据分类</a:t>
            </a:r>
            <a:endParaRPr lang="zh-CN" altLang="en-US" dirty="0">
              <a:solidFill>
                <a:srgbClr val="C00000"/>
              </a:solidFill>
              <a:latin typeface="Arial Narrow" panose="020B0606020202030204" pitchFamily="34" charset="0"/>
              <a:ea typeface="微软雅黑" panose="020B0503020204020204" pitchFamily="34" charset="-122"/>
            </a:endParaRPr>
          </a:p>
        </p:txBody>
      </p:sp>
      <p:grpSp>
        <p:nvGrpSpPr>
          <p:cNvPr id="65539" name="组合 30"/>
          <p:cNvGrpSpPr/>
          <p:nvPr/>
        </p:nvGrpSpPr>
        <p:grpSpPr>
          <a:xfrm>
            <a:off x="1806575" y="2215198"/>
            <a:ext cx="7886700" cy="4270375"/>
            <a:chOff x="685800" y="1390649"/>
            <a:chExt cx="7886700" cy="4270376"/>
          </a:xfrm>
        </p:grpSpPr>
        <p:sp>
          <p:nvSpPr>
            <p:cNvPr id="6" name="Line 3"/>
            <p:cNvSpPr>
              <a:spLocks noChangeShapeType="1"/>
            </p:cNvSpPr>
            <p:nvPr/>
          </p:nvSpPr>
          <p:spPr bwMode="auto">
            <a:xfrm>
              <a:off x="2898775" y="4551362"/>
              <a:ext cx="266700" cy="646113"/>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7" name="Line 4"/>
            <p:cNvSpPr>
              <a:spLocks noChangeShapeType="1"/>
            </p:cNvSpPr>
            <p:nvPr/>
          </p:nvSpPr>
          <p:spPr bwMode="auto">
            <a:xfrm flipH="1">
              <a:off x="1658938" y="4551362"/>
              <a:ext cx="355600" cy="646113"/>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8" name="Line 5"/>
            <p:cNvSpPr>
              <a:spLocks noChangeShapeType="1"/>
            </p:cNvSpPr>
            <p:nvPr/>
          </p:nvSpPr>
          <p:spPr bwMode="auto">
            <a:xfrm flipH="1">
              <a:off x="2366963" y="3576637"/>
              <a:ext cx="442912" cy="649288"/>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9" name="Line 6"/>
            <p:cNvSpPr>
              <a:spLocks noChangeShapeType="1"/>
            </p:cNvSpPr>
            <p:nvPr/>
          </p:nvSpPr>
          <p:spPr bwMode="auto">
            <a:xfrm>
              <a:off x="3695700" y="3576637"/>
              <a:ext cx="531813" cy="649288"/>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0" name="Line 7"/>
            <p:cNvSpPr>
              <a:spLocks noChangeShapeType="1"/>
            </p:cNvSpPr>
            <p:nvPr/>
          </p:nvSpPr>
          <p:spPr bwMode="auto">
            <a:xfrm>
              <a:off x="2544763" y="2686049"/>
              <a:ext cx="620712" cy="568325"/>
            </a:xfrm>
            <a:prstGeom prst="line">
              <a:avLst/>
            </a:prstGeom>
            <a:noFill/>
            <a:ln w="38100">
              <a:solidFill>
                <a:srgbClr val="FF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1" name="Line 8"/>
            <p:cNvSpPr>
              <a:spLocks noChangeShapeType="1"/>
            </p:cNvSpPr>
            <p:nvPr/>
          </p:nvSpPr>
          <p:spPr bwMode="auto">
            <a:xfrm flipH="1">
              <a:off x="1039813" y="2686049"/>
              <a:ext cx="619125" cy="568325"/>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2" name="Text Box 10"/>
            <p:cNvSpPr txBox="1">
              <a:spLocks noChangeArrowheads="1"/>
            </p:cNvSpPr>
            <p:nvPr/>
          </p:nvSpPr>
          <p:spPr bwMode="auto">
            <a:xfrm>
              <a:off x="2720975" y="3254374"/>
              <a:ext cx="1025525" cy="347662"/>
            </a:xfrm>
            <a:prstGeom prst="rect">
              <a:avLst/>
            </a:prstGeom>
            <a:solidFill>
              <a:srgbClr val="FFFF00"/>
            </a:solidFill>
            <a:ln w="12700">
              <a:solidFill>
                <a:srgbClr val="0000FF"/>
              </a:solidFill>
              <a:miter lim="800000"/>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2D1993"/>
                  </a:solidFill>
                  <a:effectLst/>
                  <a:uLnTx/>
                  <a:uFillTx/>
                  <a:latin typeface="Arial" panose="020B0604020202020204" pitchFamily="34" charset="0"/>
                  <a:ea typeface="宋体" panose="02010600030101010101" pitchFamily="2" charset="-122"/>
                  <a:cs typeface="+mn-cs"/>
                </a:rPr>
                <a:t>MarSt</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3" name="Text Box 11"/>
            <p:cNvSpPr txBox="1">
              <a:spLocks noChangeArrowheads="1"/>
            </p:cNvSpPr>
            <p:nvPr/>
          </p:nvSpPr>
          <p:spPr bwMode="auto">
            <a:xfrm>
              <a:off x="1925638" y="4225925"/>
              <a:ext cx="1062037" cy="349250"/>
            </a:xfrm>
            <a:prstGeom prst="rect">
              <a:avLst/>
            </a:prstGeom>
            <a:solidFill>
              <a:srgbClr val="FFFF00"/>
            </a:solidFill>
            <a:ln w="12700">
              <a:solidFill>
                <a:srgbClr val="0000FF"/>
              </a:solidFill>
              <a:miter lim="800000"/>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2D1993"/>
                  </a:solidFill>
                  <a:effectLst/>
                  <a:uLnTx/>
                  <a:uFillTx/>
                  <a:latin typeface="Arial" panose="020B0604020202020204" pitchFamily="34" charset="0"/>
                  <a:ea typeface="宋体" panose="02010600030101010101" pitchFamily="2" charset="-122"/>
                  <a:cs typeface="+mn-cs"/>
                </a:rPr>
                <a:t>Income</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4" name="AutoShape 12"/>
            <p:cNvSpPr>
              <a:spLocks noChangeArrowheads="1"/>
            </p:cNvSpPr>
            <p:nvPr/>
          </p:nvSpPr>
          <p:spPr bwMode="auto">
            <a:xfrm>
              <a:off x="2941638" y="5194300"/>
              <a:ext cx="688975" cy="449262"/>
            </a:xfrm>
            <a:prstGeom prst="roundRect">
              <a:avLst>
                <a:gd name="adj" fmla="val 16769"/>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5" name="Text Box 13"/>
            <p:cNvSpPr txBox="1">
              <a:spLocks noChangeArrowheads="1"/>
            </p:cNvSpPr>
            <p:nvPr/>
          </p:nvSpPr>
          <p:spPr bwMode="auto">
            <a:xfrm>
              <a:off x="2859088" y="5194300"/>
              <a:ext cx="750887" cy="336550"/>
            </a:xfrm>
            <a:prstGeom prst="rect">
              <a:avLst/>
            </a:prstGeom>
            <a:noFill/>
            <a:ln>
              <a:noFill/>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YES</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6" name="AutoShape 14"/>
            <p:cNvSpPr>
              <a:spLocks noChangeArrowheads="1"/>
            </p:cNvSpPr>
            <p:nvPr/>
          </p:nvSpPr>
          <p:spPr bwMode="auto">
            <a:xfrm>
              <a:off x="1304925" y="5214937"/>
              <a:ext cx="717550" cy="446088"/>
            </a:xfrm>
            <a:prstGeom prst="roundRect">
              <a:avLst>
                <a:gd name="adj" fmla="val 16667"/>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7" name="Text Box 15"/>
            <p:cNvSpPr txBox="1">
              <a:spLocks noChangeArrowheads="1"/>
            </p:cNvSpPr>
            <p:nvPr/>
          </p:nvSpPr>
          <p:spPr bwMode="auto">
            <a:xfrm>
              <a:off x="1435100" y="5197475"/>
              <a:ext cx="488950"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8" name="AutoShape 16"/>
            <p:cNvSpPr>
              <a:spLocks noChangeArrowheads="1"/>
            </p:cNvSpPr>
            <p:nvPr/>
          </p:nvSpPr>
          <p:spPr bwMode="auto">
            <a:xfrm>
              <a:off x="685800" y="3271836"/>
              <a:ext cx="752475" cy="427038"/>
            </a:xfrm>
            <a:prstGeom prst="roundRect">
              <a:avLst>
                <a:gd name="adj" fmla="val 16667"/>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9" name="Text Box 17"/>
            <p:cNvSpPr txBox="1">
              <a:spLocks noChangeArrowheads="1"/>
            </p:cNvSpPr>
            <p:nvPr/>
          </p:nvSpPr>
          <p:spPr bwMode="auto">
            <a:xfrm>
              <a:off x="814388" y="3254374"/>
              <a:ext cx="488950" cy="336550"/>
            </a:xfrm>
            <a:prstGeom prst="rect">
              <a:avLst/>
            </a:prstGeom>
            <a:noFill/>
            <a:ln>
              <a:noFill/>
            </a:ln>
          </p:spPr>
          <p:txBody>
            <a:bodyPr wrap="none">
              <a:spAutoFit/>
            </a:bodyPr>
            <a:lstStyle>
              <a:lvl1pPr marL="342900" indent="-342900">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342900" marR="0" lvl="0" indent="-342900" algn="ctr" defTabSz="914400" rtl="0" eaLnBrk="1" fontAlgn="auto" latinLnBrk="0" hangingPunct="1">
                <a:lnSpc>
                  <a:spcPct val="100000"/>
                </a:lnSpc>
                <a:spcBef>
                  <a:spcPct val="20000"/>
                </a:spcBef>
                <a:spcAft>
                  <a:spcPts val="0"/>
                </a:spcAft>
                <a:buClr>
                  <a:srgbClr val="ED7D31"/>
                </a:buClr>
                <a:buSzPct val="75000"/>
                <a:buFont typeface="Monotype Sorts"/>
                <a:buNone/>
                <a:defRPr/>
              </a:pPr>
              <a:r>
                <a:rPr kumimoji="0" lang="en-US" altLang="zh-CN" sz="1600" b="0"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00FFFF"/>
                </a:solidFill>
                <a:effectLst/>
                <a:uLnTx/>
                <a:uFillTx/>
                <a:latin typeface="Arial" panose="020B0604020202020204" pitchFamily="34" charset="0"/>
                <a:ea typeface="宋体" panose="02010600030101010101" pitchFamily="2" charset="-122"/>
                <a:cs typeface="+mn-cs"/>
              </a:endParaRPr>
            </a:p>
          </p:txBody>
        </p:sp>
        <p:sp>
          <p:nvSpPr>
            <p:cNvPr id="20" name="AutoShape 18"/>
            <p:cNvSpPr>
              <a:spLocks noChangeArrowheads="1"/>
            </p:cNvSpPr>
            <p:nvPr/>
          </p:nvSpPr>
          <p:spPr bwMode="auto">
            <a:xfrm>
              <a:off x="3860800" y="4259262"/>
              <a:ext cx="752475" cy="466725"/>
            </a:xfrm>
            <a:prstGeom prst="roundRect">
              <a:avLst>
                <a:gd name="adj" fmla="val 16667"/>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21" name="Text Box 19"/>
            <p:cNvSpPr txBox="1">
              <a:spLocks noChangeArrowheads="1"/>
            </p:cNvSpPr>
            <p:nvPr/>
          </p:nvSpPr>
          <p:spPr bwMode="auto">
            <a:xfrm>
              <a:off x="3968750" y="4259262"/>
              <a:ext cx="490538"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2" name="Text Box 20"/>
            <p:cNvSpPr txBox="1">
              <a:spLocks noChangeArrowheads="1"/>
            </p:cNvSpPr>
            <p:nvPr/>
          </p:nvSpPr>
          <p:spPr bwMode="auto">
            <a:xfrm>
              <a:off x="860425" y="2686049"/>
              <a:ext cx="533400"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Yes</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3" name="Text Box 21"/>
            <p:cNvSpPr txBox="1">
              <a:spLocks noChangeArrowheads="1"/>
            </p:cNvSpPr>
            <p:nvPr/>
          </p:nvSpPr>
          <p:spPr bwMode="auto">
            <a:xfrm>
              <a:off x="2897188" y="2686049"/>
              <a:ext cx="442912" cy="336550"/>
            </a:xfrm>
            <a:prstGeom prst="rect">
              <a:avLst/>
            </a:prstGeom>
            <a:noFill/>
            <a:ln>
              <a:noFill/>
            </a:ln>
          </p:spPr>
          <p:txBody>
            <a:bodyPr wrap="none">
              <a:spAutoFit/>
            </a:bodyPr>
            <a:lstStyle>
              <a:lvl1pPr marL="342900" indent="-342900">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342900" marR="0" lvl="0" indent="-342900" algn="r" defTabSz="914400" rtl="0" eaLnBrk="1" fontAlgn="auto" latinLnBrk="0" hangingPunct="1">
                <a:lnSpc>
                  <a:spcPct val="100000"/>
                </a:lnSpc>
                <a:spcBef>
                  <a:spcPct val="20000"/>
                </a:spcBef>
                <a:spcAft>
                  <a:spcPts val="0"/>
                </a:spcAft>
                <a:buClr>
                  <a:srgbClr val="ED7D31"/>
                </a:buClr>
                <a:buSzPct val="75000"/>
                <a:buFont typeface="Monotype Sorts"/>
                <a:buNone/>
                <a:defRPr/>
              </a:pPr>
              <a:r>
                <a:rPr kumimoji="0" lang="en-US" altLang="zh-CN" sz="16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24" name="Text Box 22"/>
            <p:cNvSpPr txBox="1">
              <a:spLocks noChangeArrowheads="1"/>
            </p:cNvSpPr>
            <p:nvPr/>
          </p:nvSpPr>
          <p:spPr bwMode="auto">
            <a:xfrm>
              <a:off x="4022725" y="3624262"/>
              <a:ext cx="930275"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Married</a:t>
              </a:r>
              <a:r>
                <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rPr>
                <a:t> </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5" name="Text Box 23"/>
            <p:cNvSpPr txBox="1">
              <a:spLocks noChangeArrowheads="1"/>
            </p:cNvSpPr>
            <p:nvPr/>
          </p:nvSpPr>
          <p:spPr bwMode="auto">
            <a:xfrm>
              <a:off x="1662113" y="3659187"/>
              <a:ext cx="1660525"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Single, Divorced</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6" name="Text Box 24"/>
            <p:cNvSpPr txBox="1">
              <a:spLocks noChangeArrowheads="1"/>
            </p:cNvSpPr>
            <p:nvPr/>
          </p:nvSpPr>
          <p:spPr bwMode="auto">
            <a:xfrm>
              <a:off x="1155700" y="4630737"/>
              <a:ext cx="720725"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&lt; 80K</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7" name="Text Box 25"/>
            <p:cNvSpPr txBox="1">
              <a:spLocks noChangeArrowheads="1"/>
            </p:cNvSpPr>
            <p:nvPr/>
          </p:nvSpPr>
          <p:spPr bwMode="auto">
            <a:xfrm>
              <a:off x="3101975" y="4630737"/>
              <a:ext cx="720725"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&gt; 80K</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graphicFrame>
          <p:nvGraphicFramePr>
            <p:cNvPr id="65563" name="Object 3"/>
            <p:cNvGraphicFramePr>
              <a:graphicFrameLocks noChangeAspect="1"/>
            </p:cNvGraphicFramePr>
            <p:nvPr/>
          </p:nvGraphicFramePr>
          <p:xfrm>
            <a:off x="4995863" y="1852612"/>
            <a:ext cx="3576637" cy="1117600"/>
          </p:xfrm>
          <a:graphic>
            <a:graphicData uri="http://schemas.openxmlformats.org/presentationml/2006/ole">
              <mc:AlternateContent xmlns:mc="http://schemas.openxmlformats.org/markup-compatibility/2006">
                <mc:Choice xmlns:v="urn:schemas-microsoft-com:vml" Requires="v">
                  <p:oleObj spid="_x0000_s3091" name="" r:id="rId1" imgW="5051425" imgH="1593215" progId="Word.Document.8">
                    <p:embed/>
                  </p:oleObj>
                </mc:Choice>
                <mc:Fallback>
                  <p:oleObj name="" r:id="rId1" imgW="5051425" imgH="1593215" progId="Word.Document.8">
                    <p:embed/>
                    <p:pic>
                      <p:nvPicPr>
                        <p:cNvPr id="0" name="图片 3090"/>
                        <p:cNvPicPr/>
                        <p:nvPr/>
                      </p:nvPicPr>
                      <p:blipFill>
                        <a:blip r:embed="rId2"/>
                        <a:stretch>
                          <a:fillRect/>
                        </a:stretch>
                      </p:blipFill>
                      <p:spPr>
                        <a:xfrm>
                          <a:off x="4995863" y="1852612"/>
                          <a:ext cx="3576637" cy="1117600"/>
                        </a:xfrm>
                        <a:prstGeom prst="rect">
                          <a:avLst/>
                        </a:prstGeom>
                        <a:noFill/>
                        <a:ln w="38100">
                          <a:noFill/>
                          <a:miter/>
                        </a:ln>
                      </p:spPr>
                    </p:pic>
                  </p:oleObj>
                </mc:Fallback>
              </mc:AlternateContent>
            </a:graphicData>
          </a:graphic>
        </p:graphicFrame>
        <p:sp>
          <p:nvSpPr>
            <p:cNvPr id="29" name="Text Box 27"/>
            <p:cNvSpPr txBox="1">
              <a:spLocks noChangeArrowheads="1"/>
            </p:cNvSpPr>
            <p:nvPr/>
          </p:nvSpPr>
          <p:spPr bwMode="auto">
            <a:xfrm>
              <a:off x="4838700" y="1390649"/>
              <a:ext cx="1600200" cy="336550"/>
            </a:xfrm>
            <a:prstGeom prst="rect">
              <a:avLst/>
            </a:prstGeom>
            <a:noFill/>
            <a:ln>
              <a:noFill/>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80000"/>
                </a:lnSpc>
                <a:spcBef>
                  <a:spcPct val="20000"/>
                </a:spcBef>
                <a:spcAft>
                  <a:spcPts val="0"/>
                </a:spcAft>
                <a:buClr>
                  <a:srgbClr val="9FB8CD"/>
                </a:buClr>
                <a:buSzPct val="75000"/>
                <a:buFont typeface="Monotype Sorts" pitchFamily="2" charset="2"/>
                <a:buNone/>
                <a:defRPr/>
              </a:pPr>
              <a:r>
                <a:rPr kumimoji="0" lang="en-US" altLang="zh-CN" sz="2000" b="1" i="0" u="none" strike="noStrike" kern="0" cap="none" spc="0" normalizeH="0" baseline="0" noProof="0">
                  <a:ln>
                    <a:noFill/>
                  </a:ln>
                  <a:solidFill>
                    <a:srgbClr val="464653"/>
                  </a:solidFill>
                  <a:effectLst/>
                  <a:uLnTx/>
                  <a:uFillTx/>
                  <a:latin typeface="Arial" panose="020B0604020202020204" pitchFamily="34" charset="0"/>
                  <a:ea typeface="宋体" panose="02010600030101010101" pitchFamily="2" charset="-122"/>
                  <a:cs typeface="+mn-cs"/>
                </a:rPr>
                <a:t>Test Data</a:t>
              </a:r>
              <a:endParaRPr kumimoji="0" lang="en-US" altLang="zh-CN" sz="20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30" name="Line 28"/>
            <p:cNvSpPr>
              <a:spLocks noChangeShapeType="1"/>
            </p:cNvSpPr>
            <p:nvPr/>
          </p:nvSpPr>
          <p:spPr bwMode="auto">
            <a:xfrm flipH="1">
              <a:off x="3810000" y="2057399"/>
              <a:ext cx="2057400" cy="1295400"/>
            </a:xfrm>
            <a:prstGeom prst="line">
              <a:avLst/>
            </a:prstGeom>
            <a:noFill/>
            <a:ln w="15875">
              <a:solidFill>
                <a:srgbClr val="FF0000"/>
              </a:solidFill>
              <a:prstDash val="dash"/>
              <a:round/>
              <a:head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31" name="Text Box 29"/>
            <p:cNvSpPr txBox="1">
              <a:spLocks noChangeArrowheads="1"/>
            </p:cNvSpPr>
            <p:nvPr/>
          </p:nvSpPr>
          <p:spPr bwMode="auto">
            <a:xfrm>
              <a:off x="1606550" y="2362199"/>
              <a:ext cx="1027113" cy="593725"/>
            </a:xfrm>
            <a:prstGeom prst="rect">
              <a:avLst/>
            </a:prstGeom>
            <a:solidFill>
              <a:srgbClr val="FFFF00"/>
            </a:solidFill>
            <a:ln w="12700">
              <a:solidFill>
                <a:srgbClr val="0000FF"/>
              </a:solidFill>
              <a:miter lim="800000"/>
            </a:ln>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2D1993"/>
                  </a:solidFill>
                  <a:effectLst/>
                  <a:uLnTx/>
                  <a:uFillTx/>
                  <a:latin typeface="Arial" panose="020B0604020202020204" pitchFamily="34" charset="0"/>
                  <a:ea typeface="宋体" panose="02010600030101010101" pitchFamily="2" charset="-122"/>
                  <a:cs typeface="+mn-cs"/>
                </a:rPr>
                <a:t>Home Owner</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advTm="8005"/>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决策树原理</a:t>
            </a:r>
            <a:endParaRPr lang="zh-CN" altLang="en-US" dirty="0">
              <a:solidFill>
                <a:schemeClr val="tx1"/>
              </a:solidFill>
            </a:endParaRPr>
          </a:p>
        </p:txBody>
      </p:sp>
      <p:sp>
        <p:nvSpPr>
          <p:cNvPr id="66563" name="内容占位符 2"/>
          <p:cNvSpPr txBox="1"/>
          <p:nvPr/>
        </p:nvSpPr>
        <p:spPr>
          <a:xfrm>
            <a:off x="1224280" y="1379220"/>
            <a:ext cx="8458200" cy="4849813"/>
          </a:xfrm>
          <a:prstGeom prst="rect">
            <a:avLst/>
          </a:prstGeom>
          <a:noFill/>
          <a:ln w="9525">
            <a:noFill/>
          </a:ln>
        </p:spPr>
        <p:txBody>
          <a:bodyPr/>
          <a:p>
            <a:pPr marL="228600" indent="-228600" eaLnBrk="1" hangingPunct="1">
              <a:lnSpc>
                <a:spcPct val="114000"/>
              </a:lnSpc>
              <a:spcBef>
                <a:spcPts val="1000"/>
              </a:spcBef>
              <a:buClr>
                <a:srgbClr val="C55A11"/>
              </a:buClr>
              <a:buSzPct val="60000"/>
              <a:buFont typeface="Wingdings" panose="05000000000000000000" pitchFamily="2" charset="2"/>
              <a:buChar char="p"/>
            </a:pPr>
            <a:r>
              <a:rPr lang="zh-CN" altLang="en-US" dirty="0">
                <a:solidFill>
                  <a:srgbClr val="C00000"/>
                </a:solidFill>
                <a:latin typeface="Arial Narrow" panose="020B0606020202030204" pitchFamily="34" charset="0"/>
                <a:ea typeface="微软雅黑" panose="020B0503020204020204" pitchFamily="34" charset="-122"/>
              </a:rPr>
              <a:t>使用模型对测试数据分类</a:t>
            </a:r>
            <a:endParaRPr lang="zh-CN" altLang="en-US" dirty="0">
              <a:solidFill>
                <a:srgbClr val="C00000"/>
              </a:solidFill>
              <a:latin typeface="Arial Narrow" panose="020B0606020202030204" pitchFamily="34" charset="0"/>
              <a:ea typeface="微软雅黑" panose="020B0503020204020204" pitchFamily="34" charset="-122"/>
            </a:endParaRPr>
          </a:p>
        </p:txBody>
      </p:sp>
      <p:grpSp>
        <p:nvGrpSpPr>
          <p:cNvPr id="66564" name="组合 30"/>
          <p:cNvGrpSpPr/>
          <p:nvPr/>
        </p:nvGrpSpPr>
        <p:grpSpPr>
          <a:xfrm>
            <a:off x="1438593" y="1890395"/>
            <a:ext cx="7991475" cy="4518025"/>
            <a:chOff x="685800" y="1143000"/>
            <a:chExt cx="7991475" cy="4518025"/>
          </a:xfrm>
        </p:grpSpPr>
        <p:sp>
          <p:nvSpPr>
            <p:cNvPr id="6" name="Line 3"/>
            <p:cNvSpPr>
              <a:spLocks noChangeShapeType="1"/>
            </p:cNvSpPr>
            <p:nvPr/>
          </p:nvSpPr>
          <p:spPr bwMode="auto">
            <a:xfrm>
              <a:off x="2898775" y="4551363"/>
              <a:ext cx="266700" cy="646112"/>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7" name="Line 4"/>
            <p:cNvSpPr>
              <a:spLocks noChangeShapeType="1"/>
            </p:cNvSpPr>
            <p:nvPr/>
          </p:nvSpPr>
          <p:spPr bwMode="auto">
            <a:xfrm flipH="1">
              <a:off x="1658937" y="4551363"/>
              <a:ext cx="355600" cy="646112"/>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8" name="Line 5"/>
            <p:cNvSpPr>
              <a:spLocks noChangeShapeType="1"/>
            </p:cNvSpPr>
            <p:nvPr/>
          </p:nvSpPr>
          <p:spPr bwMode="auto">
            <a:xfrm flipH="1">
              <a:off x="2366962" y="3576638"/>
              <a:ext cx="442913" cy="649287"/>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9" name="Line 6"/>
            <p:cNvSpPr>
              <a:spLocks noChangeShapeType="1"/>
            </p:cNvSpPr>
            <p:nvPr/>
          </p:nvSpPr>
          <p:spPr bwMode="auto">
            <a:xfrm>
              <a:off x="3695700" y="3576638"/>
              <a:ext cx="531812" cy="649287"/>
            </a:xfrm>
            <a:prstGeom prst="line">
              <a:avLst/>
            </a:prstGeom>
            <a:noFill/>
            <a:ln w="38100">
              <a:solidFill>
                <a:srgbClr val="FF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0" name="Line 7"/>
            <p:cNvSpPr>
              <a:spLocks noChangeShapeType="1"/>
            </p:cNvSpPr>
            <p:nvPr/>
          </p:nvSpPr>
          <p:spPr bwMode="auto">
            <a:xfrm>
              <a:off x="2544762" y="2686050"/>
              <a:ext cx="620713" cy="568325"/>
            </a:xfrm>
            <a:prstGeom prst="line">
              <a:avLst/>
            </a:prstGeom>
            <a:noFill/>
            <a:ln w="38100">
              <a:solidFill>
                <a:srgbClr val="FF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1" name="Line 8"/>
            <p:cNvSpPr>
              <a:spLocks noChangeShapeType="1"/>
            </p:cNvSpPr>
            <p:nvPr/>
          </p:nvSpPr>
          <p:spPr bwMode="auto">
            <a:xfrm flipH="1">
              <a:off x="1039812" y="2686050"/>
              <a:ext cx="619125" cy="568325"/>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2" name="Text Box 10"/>
            <p:cNvSpPr txBox="1">
              <a:spLocks noChangeArrowheads="1"/>
            </p:cNvSpPr>
            <p:nvPr/>
          </p:nvSpPr>
          <p:spPr bwMode="auto">
            <a:xfrm>
              <a:off x="2720975" y="3254375"/>
              <a:ext cx="1025525" cy="347663"/>
            </a:xfrm>
            <a:prstGeom prst="rect">
              <a:avLst/>
            </a:prstGeom>
            <a:solidFill>
              <a:srgbClr val="FFFF00"/>
            </a:solidFill>
            <a:ln w="12700">
              <a:solidFill>
                <a:srgbClr val="0000FF"/>
              </a:solidFill>
              <a:miter lim="800000"/>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2D1993"/>
                  </a:solidFill>
                  <a:effectLst/>
                  <a:uLnTx/>
                  <a:uFillTx/>
                  <a:latin typeface="Arial" panose="020B0604020202020204" pitchFamily="34" charset="0"/>
                  <a:ea typeface="宋体" panose="02010600030101010101" pitchFamily="2" charset="-122"/>
                  <a:cs typeface="+mn-cs"/>
                </a:rPr>
                <a:t>MarSt</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3" name="Text Box 11"/>
            <p:cNvSpPr txBox="1">
              <a:spLocks noChangeArrowheads="1"/>
            </p:cNvSpPr>
            <p:nvPr/>
          </p:nvSpPr>
          <p:spPr bwMode="auto">
            <a:xfrm>
              <a:off x="1925637" y="4225925"/>
              <a:ext cx="1062038" cy="349250"/>
            </a:xfrm>
            <a:prstGeom prst="rect">
              <a:avLst/>
            </a:prstGeom>
            <a:solidFill>
              <a:srgbClr val="FFFF00"/>
            </a:solidFill>
            <a:ln w="12700">
              <a:solidFill>
                <a:srgbClr val="0000FF"/>
              </a:solidFill>
              <a:miter lim="800000"/>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2D1993"/>
                  </a:solidFill>
                  <a:effectLst/>
                  <a:uLnTx/>
                  <a:uFillTx/>
                  <a:latin typeface="Arial" panose="020B0604020202020204" pitchFamily="34" charset="0"/>
                  <a:ea typeface="宋体" panose="02010600030101010101" pitchFamily="2" charset="-122"/>
                  <a:cs typeface="+mn-cs"/>
                </a:rPr>
                <a:t>Income</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4" name="AutoShape 12"/>
            <p:cNvSpPr>
              <a:spLocks noChangeArrowheads="1"/>
            </p:cNvSpPr>
            <p:nvPr/>
          </p:nvSpPr>
          <p:spPr bwMode="auto">
            <a:xfrm>
              <a:off x="2941637" y="5194300"/>
              <a:ext cx="688975" cy="449263"/>
            </a:xfrm>
            <a:prstGeom prst="roundRect">
              <a:avLst>
                <a:gd name="adj" fmla="val 16769"/>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5" name="Text Box 13"/>
            <p:cNvSpPr txBox="1">
              <a:spLocks noChangeArrowheads="1"/>
            </p:cNvSpPr>
            <p:nvPr/>
          </p:nvSpPr>
          <p:spPr bwMode="auto">
            <a:xfrm>
              <a:off x="2859087" y="5194300"/>
              <a:ext cx="750888" cy="336550"/>
            </a:xfrm>
            <a:prstGeom prst="rect">
              <a:avLst/>
            </a:prstGeom>
            <a:noFill/>
            <a:ln>
              <a:noFill/>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YES</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6" name="AutoShape 14"/>
            <p:cNvSpPr>
              <a:spLocks noChangeArrowheads="1"/>
            </p:cNvSpPr>
            <p:nvPr/>
          </p:nvSpPr>
          <p:spPr bwMode="auto">
            <a:xfrm>
              <a:off x="1304925" y="5214938"/>
              <a:ext cx="717550" cy="446087"/>
            </a:xfrm>
            <a:prstGeom prst="roundRect">
              <a:avLst>
                <a:gd name="adj" fmla="val 16667"/>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7" name="Text Box 15"/>
            <p:cNvSpPr txBox="1">
              <a:spLocks noChangeArrowheads="1"/>
            </p:cNvSpPr>
            <p:nvPr/>
          </p:nvSpPr>
          <p:spPr bwMode="auto">
            <a:xfrm>
              <a:off x="1435100" y="5197475"/>
              <a:ext cx="488950"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18" name="AutoShape 16"/>
            <p:cNvSpPr>
              <a:spLocks noChangeArrowheads="1"/>
            </p:cNvSpPr>
            <p:nvPr/>
          </p:nvSpPr>
          <p:spPr bwMode="auto">
            <a:xfrm>
              <a:off x="685800" y="3271838"/>
              <a:ext cx="752475" cy="427037"/>
            </a:xfrm>
            <a:prstGeom prst="roundRect">
              <a:avLst>
                <a:gd name="adj" fmla="val 16667"/>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19" name="Text Box 17"/>
            <p:cNvSpPr txBox="1">
              <a:spLocks noChangeArrowheads="1"/>
            </p:cNvSpPr>
            <p:nvPr/>
          </p:nvSpPr>
          <p:spPr bwMode="auto">
            <a:xfrm>
              <a:off x="814387" y="3254375"/>
              <a:ext cx="488950" cy="336550"/>
            </a:xfrm>
            <a:prstGeom prst="rect">
              <a:avLst/>
            </a:prstGeom>
            <a:noFill/>
            <a:ln>
              <a:noFill/>
            </a:ln>
          </p:spPr>
          <p:txBody>
            <a:bodyPr wrap="none">
              <a:spAutoFit/>
            </a:bodyPr>
            <a:lstStyle>
              <a:lvl1pPr marL="342900" indent="-342900">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342900" marR="0" lvl="0" indent="-342900" algn="ctr" defTabSz="914400" rtl="0" eaLnBrk="1" fontAlgn="auto" latinLnBrk="0" hangingPunct="1">
                <a:lnSpc>
                  <a:spcPct val="100000"/>
                </a:lnSpc>
                <a:spcBef>
                  <a:spcPct val="20000"/>
                </a:spcBef>
                <a:spcAft>
                  <a:spcPts val="0"/>
                </a:spcAft>
                <a:buClr>
                  <a:srgbClr val="ED7D31"/>
                </a:buClr>
                <a:buSzPct val="75000"/>
                <a:buFont typeface="Monotype Sorts"/>
                <a:buNone/>
                <a:defRPr/>
              </a:pPr>
              <a:r>
                <a:rPr kumimoji="0" lang="en-US" altLang="zh-CN" sz="1600" b="0"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00FFFF"/>
                </a:solidFill>
                <a:effectLst/>
                <a:uLnTx/>
                <a:uFillTx/>
                <a:latin typeface="Arial" panose="020B0604020202020204" pitchFamily="34" charset="0"/>
                <a:ea typeface="宋体" panose="02010600030101010101" pitchFamily="2" charset="-122"/>
                <a:cs typeface="+mn-cs"/>
              </a:endParaRPr>
            </a:p>
          </p:txBody>
        </p:sp>
        <p:sp>
          <p:nvSpPr>
            <p:cNvPr id="20" name="AutoShape 18"/>
            <p:cNvSpPr>
              <a:spLocks noChangeArrowheads="1"/>
            </p:cNvSpPr>
            <p:nvPr/>
          </p:nvSpPr>
          <p:spPr bwMode="auto">
            <a:xfrm>
              <a:off x="3860800" y="4259263"/>
              <a:ext cx="752475" cy="466725"/>
            </a:xfrm>
            <a:prstGeom prst="roundRect">
              <a:avLst>
                <a:gd name="adj" fmla="val 16667"/>
              </a:avLst>
            </a:prstGeom>
            <a:solidFill>
              <a:srgbClr val="33CCF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21" name="Text Box 19"/>
            <p:cNvSpPr txBox="1">
              <a:spLocks noChangeArrowheads="1"/>
            </p:cNvSpPr>
            <p:nvPr/>
          </p:nvSpPr>
          <p:spPr bwMode="auto">
            <a:xfrm>
              <a:off x="3968750" y="4259263"/>
              <a:ext cx="490537"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2" name="Text Box 20"/>
            <p:cNvSpPr txBox="1">
              <a:spLocks noChangeArrowheads="1"/>
            </p:cNvSpPr>
            <p:nvPr/>
          </p:nvSpPr>
          <p:spPr bwMode="auto">
            <a:xfrm>
              <a:off x="860425" y="2686050"/>
              <a:ext cx="533400"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Yes</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3" name="Text Box 21"/>
            <p:cNvSpPr txBox="1">
              <a:spLocks noChangeArrowheads="1"/>
            </p:cNvSpPr>
            <p:nvPr/>
          </p:nvSpPr>
          <p:spPr bwMode="auto">
            <a:xfrm>
              <a:off x="2897187" y="2686050"/>
              <a:ext cx="442913" cy="336550"/>
            </a:xfrm>
            <a:prstGeom prst="rect">
              <a:avLst/>
            </a:prstGeom>
            <a:noFill/>
            <a:ln>
              <a:noFill/>
            </a:ln>
          </p:spPr>
          <p:txBody>
            <a:bodyPr wrap="none">
              <a:spAutoFit/>
            </a:bodyPr>
            <a:lstStyle>
              <a:lvl1pPr marL="342900" indent="-342900">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342900" marR="0" lvl="0" indent="-342900" algn="r" defTabSz="914400" rtl="0" eaLnBrk="1" fontAlgn="auto" latinLnBrk="0" hangingPunct="1">
                <a:lnSpc>
                  <a:spcPct val="100000"/>
                </a:lnSpc>
                <a:spcBef>
                  <a:spcPct val="20000"/>
                </a:spcBef>
                <a:spcAft>
                  <a:spcPts val="0"/>
                </a:spcAft>
                <a:buClr>
                  <a:srgbClr val="ED7D31"/>
                </a:buClr>
                <a:buSzPct val="75000"/>
                <a:buFont typeface="Monotype Sorts"/>
                <a:buNone/>
                <a:defRPr/>
              </a:pPr>
              <a:r>
                <a:rPr kumimoji="0" lang="en-US" altLang="zh-CN" sz="16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24" name="Text Box 22"/>
            <p:cNvSpPr txBox="1">
              <a:spLocks noChangeArrowheads="1"/>
            </p:cNvSpPr>
            <p:nvPr/>
          </p:nvSpPr>
          <p:spPr bwMode="auto">
            <a:xfrm>
              <a:off x="4022725" y="3624263"/>
              <a:ext cx="930275" cy="336550"/>
            </a:xfrm>
            <a:prstGeom prst="rect">
              <a:avLst/>
            </a:prstGeom>
            <a:noFill/>
            <a:ln>
              <a:noFill/>
            </a:ln>
          </p:spPr>
          <p:txBody>
            <a:bodyPr wrap="none">
              <a:spAutoFit/>
            </a:bodyPr>
            <a:lstStyle>
              <a:lvl1pPr marL="342900" indent="-342900">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342900" marR="0" lvl="0" indent="-342900" algn="r" defTabSz="914400" rtl="0" eaLnBrk="1" fontAlgn="auto" latinLnBrk="0" hangingPunct="1">
                <a:lnSpc>
                  <a:spcPct val="100000"/>
                </a:lnSpc>
                <a:spcBef>
                  <a:spcPct val="20000"/>
                </a:spcBef>
                <a:spcAft>
                  <a:spcPts val="0"/>
                </a:spcAft>
                <a:buClr>
                  <a:srgbClr val="ED7D31"/>
                </a:buClr>
                <a:buSzPct val="75000"/>
                <a:buFont typeface="Monotype Sorts"/>
                <a:buNone/>
                <a:defRPr/>
              </a:pPr>
              <a:r>
                <a:rPr kumimoji="0" lang="en-US" altLang="zh-CN" sz="16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Married </a:t>
              </a:r>
              <a:endParaRPr kumimoji="0" lang="en-US" altLang="zh-CN" sz="16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25" name="Text Box 23"/>
            <p:cNvSpPr txBox="1">
              <a:spLocks noChangeArrowheads="1"/>
            </p:cNvSpPr>
            <p:nvPr/>
          </p:nvSpPr>
          <p:spPr bwMode="auto">
            <a:xfrm>
              <a:off x="1662112" y="3659188"/>
              <a:ext cx="1660525"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Single, Divorced</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6" name="Text Box 24"/>
            <p:cNvSpPr txBox="1">
              <a:spLocks noChangeArrowheads="1"/>
            </p:cNvSpPr>
            <p:nvPr/>
          </p:nvSpPr>
          <p:spPr bwMode="auto">
            <a:xfrm>
              <a:off x="1155700" y="4630738"/>
              <a:ext cx="720725"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&lt; 80K</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27" name="Text Box 25"/>
            <p:cNvSpPr txBox="1">
              <a:spLocks noChangeArrowheads="1"/>
            </p:cNvSpPr>
            <p:nvPr/>
          </p:nvSpPr>
          <p:spPr bwMode="auto">
            <a:xfrm>
              <a:off x="3101975" y="4630738"/>
              <a:ext cx="720725" cy="336550"/>
            </a:xfrm>
            <a:prstGeom prst="rect">
              <a:avLst/>
            </a:prstGeom>
            <a:noFill/>
            <a:ln>
              <a:noFill/>
            </a:ln>
          </p:spPr>
          <p:txBody>
            <a:bodyPr wrap="none">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rPr>
                <a:t>&gt; 80K</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graphicFrame>
          <p:nvGraphicFramePr>
            <p:cNvPr id="66587" name="Object 3"/>
            <p:cNvGraphicFramePr>
              <a:graphicFrameLocks noChangeAspect="1"/>
            </p:cNvGraphicFramePr>
            <p:nvPr/>
          </p:nvGraphicFramePr>
          <p:xfrm>
            <a:off x="4957763" y="1604963"/>
            <a:ext cx="3719512" cy="1096962"/>
          </p:xfrm>
          <a:graphic>
            <a:graphicData uri="http://schemas.openxmlformats.org/presentationml/2006/ole">
              <mc:AlternateContent xmlns:mc="http://schemas.openxmlformats.org/markup-compatibility/2006">
                <mc:Choice xmlns:v="urn:schemas-microsoft-com:vml" Requires="v">
                  <p:oleObj spid="_x0000_s3092" name="" r:id="rId1" imgW="5266055" imgH="1564005" progId="Word.Document.8">
                    <p:embed/>
                  </p:oleObj>
                </mc:Choice>
                <mc:Fallback>
                  <p:oleObj name="" r:id="rId1" imgW="5266055" imgH="1564005" progId="Word.Document.8">
                    <p:embed/>
                    <p:pic>
                      <p:nvPicPr>
                        <p:cNvPr id="0" name="图片 3091"/>
                        <p:cNvPicPr/>
                        <p:nvPr/>
                      </p:nvPicPr>
                      <p:blipFill>
                        <a:blip r:embed="rId2"/>
                        <a:stretch>
                          <a:fillRect/>
                        </a:stretch>
                      </p:blipFill>
                      <p:spPr>
                        <a:xfrm>
                          <a:off x="4957763" y="1604963"/>
                          <a:ext cx="3719512" cy="1096962"/>
                        </a:xfrm>
                        <a:prstGeom prst="rect">
                          <a:avLst/>
                        </a:prstGeom>
                        <a:noFill/>
                        <a:ln w="38100">
                          <a:noFill/>
                          <a:miter/>
                        </a:ln>
                      </p:spPr>
                    </p:pic>
                  </p:oleObj>
                </mc:Fallback>
              </mc:AlternateContent>
            </a:graphicData>
          </a:graphic>
        </p:graphicFrame>
        <p:sp>
          <p:nvSpPr>
            <p:cNvPr id="29" name="Text Box 27"/>
            <p:cNvSpPr txBox="1">
              <a:spLocks noChangeArrowheads="1"/>
            </p:cNvSpPr>
            <p:nvPr/>
          </p:nvSpPr>
          <p:spPr bwMode="auto">
            <a:xfrm>
              <a:off x="4800600" y="1143000"/>
              <a:ext cx="1600200" cy="336550"/>
            </a:xfrm>
            <a:prstGeom prst="rect">
              <a:avLst/>
            </a:prstGeom>
            <a:noFill/>
            <a:ln>
              <a:noFill/>
            </a:ln>
          </p:spPr>
          <p:txBody>
            <a:bodyPr>
              <a:spAutoFit/>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marR="0" lvl="0" indent="-342900" algn="ctr" defTabSz="914400" rtl="0" eaLnBrk="1" fontAlgn="auto" latinLnBrk="0" hangingPunct="1">
                <a:lnSpc>
                  <a:spcPct val="80000"/>
                </a:lnSpc>
                <a:spcBef>
                  <a:spcPct val="20000"/>
                </a:spcBef>
                <a:spcAft>
                  <a:spcPts val="0"/>
                </a:spcAft>
                <a:buClr>
                  <a:srgbClr val="9FB8CD"/>
                </a:buClr>
                <a:buSzPct val="75000"/>
                <a:buFont typeface="Monotype Sorts" pitchFamily="2" charset="2"/>
                <a:buNone/>
                <a:defRPr/>
              </a:pPr>
              <a:r>
                <a:rPr kumimoji="0" lang="en-US" altLang="zh-CN" sz="2000" b="1" i="0" u="none" strike="noStrike" kern="0" cap="none" spc="0" normalizeH="0" baseline="0" noProof="0">
                  <a:ln>
                    <a:noFill/>
                  </a:ln>
                  <a:solidFill>
                    <a:srgbClr val="464653"/>
                  </a:solidFill>
                  <a:effectLst/>
                  <a:uLnTx/>
                  <a:uFillTx/>
                  <a:latin typeface="Arial" panose="020B0604020202020204" pitchFamily="34" charset="0"/>
                  <a:ea typeface="宋体" panose="02010600030101010101" pitchFamily="2" charset="-122"/>
                  <a:cs typeface="+mn-cs"/>
                </a:rPr>
                <a:t>Test Data</a:t>
              </a:r>
              <a:endParaRPr kumimoji="0" lang="en-US" altLang="zh-CN" sz="20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sp>
          <p:nvSpPr>
            <p:cNvPr id="30" name="Line 28"/>
            <p:cNvSpPr>
              <a:spLocks noChangeShapeType="1"/>
            </p:cNvSpPr>
            <p:nvPr/>
          </p:nvSpPr>
          <p:spPr bwMode="auto">
            <a:xfrm flipH="1">
              <a:off x="4648200" y="2590800"/>
              <a:ext cx="1295400" cy="990600"/>
            </a:xfrm>
            <a:prstGeom prst="line">
              <a:avLst/>
            </a:prstGeom>
            <a:noFill/>
            <a:ln w="15875">
              <a:solidFill>
                <a:srgbClr val="FF0000"/>
              </a:solidFill>
              <a:prstDash val="dash"/>
              <a:round/>
              <a:headEnd type="triangle" w="med" len="me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ysClr val="windowText" lastClr="000000"/>
                </a:solidFill>
                <a:effectLst/>
                <a:uLnTx/>
                <a:uFillTx/>
                <a:latin typeface="Arial" panose="020B0604020202020204" pitchFamily="34" charset="0"/>
                <a:ea typeface="仿宋_GB2312" panose="02010609030101010101" pitchFamily="49" charset="-122"/>
                <a:cs typeface="+mn-cs"/>
              </a:endParaRPr>
            </a:p>
          </p:txBody>
        </p:sp>
        <p:sp>
          <p:nvSpPr>
            <p:cNvPr id="31" name="Text Box 29"/>
            <p:cNvSpPr txBox="1">
              <a:spLocks noChangeArrowheads="1"/>
            </p:cNvSpPr>
            <p:nvPr/>
          </p:nvSpPr>
          <p:spPr bwMode="auto">
            <a:xfrm>
              <a:off x="1606550" y="2362200"/>
              <a:ext cx="1027112" cy="593725"/>
            </a:xfrm>
            <a:prstGeom prst="rect">
              <a:avLst/>
            </a:prstGeom>
            <a:solidFill>
              <a:srgbClr val="FFFF00"/>
            </a:solidFill>
            <a:ln w="12700">
              <a:solidFill>
                <a:srgbClr val="0000FF"/>
              </a:solidFill>
              <a:miter lim="800000"/>
            </a:ln>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20000"/>
                </a:spcBef>
                <a:spcAft>
                  <a:spcPts val="0"/>
                </a:spcAft>
                <a:buClr>
                  <a:srgbClr val="9FB8CD"/>
                </a:buClr>
                <a:buSzPct val="75000"/>
                <a:buFont typeface="Monotype Sorts" pitchFamily="2" charset="2"/>
                <a:buNone/>
                <a:defRPr/>
              </a:pPr>
              <a:r>
                <a:rPr kumimoji="0" lang="en-US" altLang="zh-CN" sz="1600" b="1" i="0" u="none" strike="noStrike" kern="0" cap="none" spc="0" normalizeH="0" baseline="0" noProof="0">
                  <a:ln>
                    <a:noFill/>
                  </a:ln>
                  <a:solidFill>
                    <a:srgbClr val="2D1993"/>
                  </a:solidFill>
                  <a:effectLst/>
                  <a:uLnTx/>
                  <a:uFillTx/>
                  <a:latin typeface="Arial" panose="020B0604020202020204" pitchFamily="34" charset="0"/>
                  <a:ea typeface="宋体" panose="02010600030101010101" pitchFamily="2" charset="-122"/>
                  <a:cs typeface="+mn-cs"/>
                </a:rPr>
                <a:t>Home Owner</a:t>
              </a:r>
              <a:endParaRPr kumimoji="0" lang="en-US" altLang="zh-CN" sz="1600" b="0" i="0" u="none" strike="noStrike" kern="0" cap="none" spc="0" normalizeH="0" baseline="0" noProof="0">
                <a:ln>
                  <a:noFill/>
                </a:ln>
                <a:solidFill>
                  <a:srgbClr val="DDE9EC"/>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advTm="8005"/>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决策树原理</a:t>
            </a:r>
            <a:endParaRPr lang="zh-CN" altLang="en-US" dirty="0">
              <a:solidFill>
                <a:schemeClr val="tx1"/>
              </a:solidFill>
            </a:endParaRPr>
          </a:p>
        </p:txBody>
      </p:sp>
      <p:sp>
        <p:nvSpPr>
          <p:cNvPr id="67586" name="内容占位符 2"/>
          <p:cNvSpPr txBox="1"/>
          <p:nvPr/>
        </p:nvSpPr>
        <p:spPr>
          <a:xfrm>
            <a:off x="1812925" y="1397000"/>
            <a:ext cx="8458200" cy="4849813"/>
          </a:xfrm>
          <a:prstGeom prst="rect">
            <a:avLst/>
          </a:prstGeom>
          <a:noFill/>
          <a:ln w="9525">
            <a:noFill/>
          </a:ln>
        </p:spPr>
        <p:txBody>
          <a:bodyPr/>
          <a:p>
            <a:pPr marL="228600" indent="-228600" eaLnBrk="1" hangingPunct="1">
              <a:lnSpc>
                <a:spcPct val="114000"/>
              </a:lnSpc>
              <a:spcBef>
                <a:spcPts val="1000"/>
              </a:spcBef>
              <a:buClr>
                <a:srgbClr val="C55A11"/>
              </a:buClr>
              <a:buSzPct val="60000"/>
              <a:buFont typeface="Wingdings" panose="05000000000000000000" pitchFamily="2" charset="2"/>
              <a:buChar char="p"/>
            </a:pPr>
            <a:r>
              <a:rPr lang="zh-CN" altLang="en-US" dirty="0">
                <a:solidFill>
                  <a:srgbClr val="C00000"/>
                </a:solidFill>
                <a:latin typeface="Arial Narrow" panose="020B0606020202030204" pitchFamily="34" charset="0"/>
                <a:ea typeface="微软雅黑" panose="020B0503020204020204" pitchFamily="34" charset="-122"/>
              </a:rPr>
              <a:t>使用模型对测试数据分类</a:t>
            </a:r>
            <a:endParaRPr lang="zh-CN" altLang="en-US" dirty="0">
              <a:solidFill>
                <a:srgbClr val="C00000"/>
              </a:solidFill>
              <a:latin typeface="Arial Narrow" panose="020B0606020202030204" pitchFamily="34" charset="0"/>
              <a:ea typeface="微软雅黑" panose="020B0503020204020204" pitchFamily="34" charset="-122"/>
            </a:endParaRPr>
          </a:p>
        </p:txBody>
      </p:sp>
      <p:grpSp>
        <p:nvGrpSpPr>
          <p:cNvPr id="67587" name="组合 58"/>
          <p:cNvGrpSpPr/>
          <p:nvPr/>
        </p:nvGrpSpPr>
        <p:grpSpPr>
          <a:xfrm>
            <a:off x="2124075" y="2001838"/>
            <a:ext cx="8001000" cy="4260850"/>
            <a:chOff x="685800" y="1400174"/>
            <a:chExt cx="8001000" cy="4260851"/>
          </a:xfrm>
        </p:grpSpPr>
        <p:sp>
          <p:nvSpPr>
            <p:cNvPr id="6" name="Line 3"/>
            <p:cNvSpPr>
              <a:spLocks noChangeShapeType="1"/>
            </p:cNvSpPr>
            <p:nvPr/>
          </p:nvSpPr>
          <p:spPr bwMode="auto">
            <a:xfrm>
              <a:off x="2898775" y="4551362"/>
              <a:ext cx="266700" cy="646113"/>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7" name="Line 4"/>
            <p:cNvSpPr>
              <a:spLocks noChangeShapeType="1"/>
            </p:cNvSpPr>
            <p:nvPr/>
          </p:nvSpPr>
          <p:spPr bwMode="auto">
            <a:xfrm flipH="1">
              <a:off x="1658938" y="4551362"/>
              <a:ext cx="355600" cy="646113"/>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8" name="Line 5"/>
            <p:cNvSpPr>
              <a:spLocks noChangeShapeType="1"/>
            </p:cNvSpPr>
            <p:nvPr/>
          </p:nvSpPr>
          <p:spPr bwMode="auto">
            <a:xfrm flipH="1">
              <a:off x="2366963" y="3576637"/>
              <a:ext cx="442912" cy="649288"/>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 name="Line 6"/>
            <p:cNvSpPr>
              <a:spLocks noChangeShapeType="1"/>
            </p:cNvSpPr>
            <p:nvPr/>
          </p:nvSpPr>
          <p:spPr bwMode="auto">
            <a:xfrm>
              <a:off x="3695700" y="3576637"/>
              <a:ext cx="531813" cy="649288"/>
            </a:xfrm>
            <a:prstGeom prst="line">
              <a:avLst/>
            </a:prstGeom>
            <a:noFill/>
            <a:ln w="38100">
              <a:solidFill>
                <a:srgbClr val="FF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0" name="Line 7"/>
            <p:cNvSpPr>
              <a:spLocks noChangeShapeType="1"/>
            </p:cNvSpPr>
            <p:nvPr/>
          </p:nvSpPr>
          <p:spPr bwMode="auto">
            <a:xfrm>
              <a:off x="2544763" y="2686049"/>
              <a:ext cx="620712" cy="568325"/>
            </a:xfrm>
            <a:prstGeom prst="line">
              <a:avLst/>
            </a:prstGeom>
            <a:noFill/>
            <a:ln w="38100">
              <a:solidFill>
                <a:srgbClr val="FF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1" name="Line 8"/>
            <p:cNvSpPr>
              <a:spLocks noChangeShapeType="1"/>
            </p:cNvSpPr>
            <p:nvPr/>
          </p:nvSpPr>
          <p:spPr bwMode="auto">
            <a:xfrm flipH="1">
              <a:off x="1039813" y="2686049"/>
              <a:ext cx="619125" cy="568325"/>
            </a:xfrm>
            <a:prstGeom prst="line">
              <a:avLst/>
            </a:prstGeom>
            <a:noFill/>
            <a:ln w="12700">
              <a:solidFill>
                <a:srgbClr val="000000"/>
              </a:solidFill>
              <a:rou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2" name="Text Box 10"/>
            <p:cNvSpPr txBox="1">
              <a:spLocks noChangeArrowheads="1"/>
            </p:cNvSpPr>
            <p:nvPr/>
          </p:nvSpPr>
          <p:spPr bwMode="auto">
            <a:xfrm>
              <a:off x="2720975" y="3254374"/>
              <a:ext cx="1025525" cy="347662"/>
            </a:xfrm>
            <a:prstGeom prst="rect">
              <a:avLst/>
            </a:prstGeom>
            <a:solidFill>
              <a:srgbClr val="FFFF00"/>
            </a:solidFill>
            <a:ln w="12700">
              <a:solidFill>
                <a:srgbClr val="0000FF"/>
              </a:solidFill>
              <a:miter lim="800000"/>
            </a:ln>
          </p:spPr>
          <p:txBody>
            <a:bodyPr>
              <a:spAutoFit/>
            </a:bodyPr>
            <a:lstStyle>
              <a:lvl1pPr marL="342900" indent="-342900">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342900" marR="0" lvl="0" indent="-342900" algn="ctr" defTabSz="914400" rtl="0" eaLnBrk="1" fontAlgn="auto" latinLnBrk="0" hangingPunct="1">
                <a:lnSpc>
                  <a:spcPct val="100000"/>
                </a:lnSpc>
                <a:spcBef>
                  <a:spcPct val="20000"/>
                </a:spcBef>
                <a:spcAft>
                  <a:spcPts val="0"/>
                </a:spcAft>
                <a:buClr>
                  <a:srgbClr val="ED7D31"/>
                </a:buClr>
                <a:buSzPct val="75000"/>
                <a:buFont typeface="Monotype Sorts"/>
                <a:buNone/>
                <a:defRPr/>
              </a:pPr>
              <a:r>
                <a:rPr kumimoji="0" lang="en-US" altLang="zh-CN" sz="1600" b="0" i="0" u="none" strike="noStrike" kern="0" cap="none" spc="0" normalizeH="0" baseline="0" noProof="0">
                  <a:ln>
                    <a:noFill/>
                  </a:ln>
                  <a:solidFill>
                    <a:srgbClr val="2D1993"/>
                  </a:solidFill>
                  <a:effectLst/>
                  <a:uLnTx/>
                  <a:uFillTx/>
                  <a:latin typeface="Arial" panose="020B0604020202020204" pitchFamily="34" charset="0"/>
                  <a:ea typeface="宋体" panose="02010600030101010101" pitchFamily="2" charset="-122"/>
                  <a:cs typeface="+mn-cs"/>
                </a:rPr>
                <a:t>MarSt</a:t>
              </a:r>
              <a:endParaRPr kumimoji="0" lang="en-US" altLang="zh-CN" sz="1600" b="0" i="0" u="none" strike="noStrike" kern="0" cap="none" spc="0" normalizeH="0" baseline="0" noProof="0">
                <a:ln>
                  <a:noFill/>
                </a:ln>
                <a:solidFill>
                  <a:srgbClr val="E7E6E6"/>
                </a:solidFill>
                <a:effectLst/>
                <a:uLnTx/>
                <a:uFillTx/>
                <a:latin typeface="Arial" panose="020B0604020202020204" pitchFamily="34" charset="0"/>
                <a:ea typeface="宋体" panose="02010600030101010101" pitchFamily="2" charset="-122"/>
                <a:cs typeface="+mn-cs"/>
              </a:endParaRPr>
            </a:p>
          </p:txBody>
        </p:sp>
        <p:sp>
          <p:nvSpPr>
            <p:cNvPr id="13" name="Text Box 11"/>
            <p:cNvSpPr txBox="1">
              <a:spLocks noChangeArrowheads="1"/>
            </p:cNvSpPr>
            <p:nvPr/>
          </p:nvSpPr>
          <p:spPr bwMode="auto">
            <a:xfrm>
              <a:off x="1925638" y="4225925"/>
              <a:ext cx="1062037" cy="349250"/>
            </a:xfrm>
            <a:prstGeom prst="rect">
              <a:avLst/>
            </a:prstGeom>
            <a:solidFill>
              <a:srgbClr val="FFFF00"/>
            </a:solidFill>
            <a:ln w="12700">
              <a:solidFill>
                <a:srgbClr val="0000FF"/>
              </a:solidFill>
              <a:miter lim="800000"/>
            </a:ln>
          </p:spPr>
          <p:txBody>
            <a:bodyPr>
              <a:spAutoFit/>
            </a:bodyPr>
            <a:lstStyle>
              <a:lvl1pPr marL="342900" indent="-342900">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342900" marR="0" lvl="0" indent="-342900" algn="ctr" defTabSz="914400" rtl="0" eaLnBrk="1" fontAlgn="auto" latinLnBrk="0" hangingPunct="1">
                <a:lnSpc>
                  <a:spcPct val="100000"/>
                </a:lnSpc>
                <a:spcBef>
                  <a:spcPct val="20000"/>
                </a:spcBef>
                <a:spcAft>
                  <a:spcPts val="0"/>
                </a:spcAft>
                <a:buClr>
                  <a:srgbClr val="ED7D31"/>
                </a:buClr>
                <a:buSzPct val="75000"/>
                <a:buFont typeface="Monotype Sorts"/>
                <a:buNone/>
                <a:defRPr/>
              </a:pPr>
              <a:r>
                <a:rPr kumimoji="0" lang="en-US" altLang="zh-CN" sz="1600" b="0" i="0" u="none" strike="noStrike" kern="0" cap="none" spc="0" normalizeH="0" baseline="0" noProof="0">
                  <a:ln>
                    <a:noFill/>
                  </a:ln>
                  <a:solidFill>
                    <a:srgbClr val="2D1993"/>
                  </a:solidFill>
                  <a:effectLst/>
                  <a:uLnTx/>
                  <a:uFillTx/>
                  <a:latin typeface="Arial" panose="020B0604020202020204" pitchFamily="34" charset="0"/>
                  <a:ea typeface="宋体" panose="02010600030101010101" pitchFamily="2" charset="-122"/>
                  <a:cs typeface="+mn-cs"/>
                </a:rPr>
                <a:t>Income</a:t>
              </a:r>
              <a:endParaRPr kumimoji="0" lang="en-US" altLang="zh-CN" sz="1600" b="0" i="0" u="none" strike="noStrike" kern="0" cap="none" spc="0" normalizeH="0" baseline="0" noProof="0">
                <a:ln>
                  <a:noFill/>
                </a:ln>
                <a:solidFill>
                  <a:srgbClr val="E7E6E6"/>
                </a:solidFill>
                <a:effectLst/>
                <a:uLnTx/>
                <a:uFillTx/>
                <a:latin typeface="Arial" panose="020B0604020202020204" pitchFamily="34" charset="0"/>
                <a:ea typeface="宋体" panose="02010600030101010101" pitchFamily="2" charset="-122"/>
                <a:cs typeface="+mn-cs"/>
              </a:endParaRPr>
            </a:p>
          </p:txBody>
        </p:sp>
        <p:sp>
          <p:nvSpPr>
            <p:cNvPr id="14" name="AutoShape 12"/>
            <p:cNvSpPr>
              <a:spLocks noChangeArrowheads="1"/>
            </p:cNvSpPr>
            <p:nvPr/>
          </p:nvSpPr>
          <p:spPr bwMode="auto">
            <a:xfrm>
              <a:off x="2941638" y="5194300"/>
              <a:ext cx="688975" cy="449262"/>
            </a:xfrm>
            <a:prstGeom prst="roundRect">
              <a:avLst>
                <a:gd name="adj" fmla="val 16769"/>
              </a:avLst>
            </a:prstGeom>
            <a:solidFill>
              <a:srgbClr val="33CCFF"/>
            </a:solidFill>
            <a:ln>
              <a:noFill/>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5" name="Text Box 13"/>
            <p:cNvSpPr txBox="1">
              <a:spLocks noChangeArrowheads="1"/>
            </p:cNvSpPr>
            <p:nvPr/>
          </p:nvSpPr>
          <p:spPr bwMode="auto">
            <a:xfrm>
              <a:off x="2859088" y="5194300"/>
              <a:ext cx="750887" cy="336550"/>
            </a:xfrm>
            <a:prstGeom prst="rect">
              <a:avLst/>
            </a:prstGeom>
            <a:noFill/>
            <a:ln>
              <a:noFill/>
            </a:ln>
          </p:spPr>
          <p:txBody>
            <a:bodyPr>
              <a:spAutoFit/>
            </a:bodyPr>
            <a:lstStyle>
              <a:lvl1pPr marL="342900" indent="-342900">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342900" marR="0" lvl="0" indent="-342900" algn="ctr" defTabSz="914400" rtl="0" eaLnBrk="1" fontAlgn="auto" latinLnBrk="0" hangingPunct="1">
                <a:lnSpc>
                  <a:spcPct val="100000"/>
                </a:lnSpc>
                <a:spcBef>
                  <a:spcPct val="20000"/>
                </a:spcBef>
                <a:spcAft>
                  <a:spcPts val="0"/>
                </a:spcAft>
                <a:buClr>
                  <a:srgbClr val="ED7D31"/>
                </a:buClr>
                <a:buSzPct val="75000"/>
                <a:buFont typeface="Monotype Sorts"/>
                <a:buNone/>
                <a:defRPr/>
              </a:pPr>
              <a:r>
                <a:rPr kumimoji="0" lang="en-US" altLang="zh-CN" sz="1600" b="0"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YES</a:t>
              </a:r>
              <a:endParaRPr kumimoji="0" lang="en-US" altLang="zh-CN" sz="1600" b="0" i="0" u="none" strike="noStrike" kern="0" cap="none" spc="0" normalizeH="0" baseline="0" noProof="0">
                <a:ln>
                  <a:noFill/>
                </a:ln>
                <a:solidFill>
                  <a:srgbClr val="E7E6E6"/>
                </a:solidFill>
                <a:effectLst/>
                <a:uLnTx/>
                <a:uFillTx/>
                <a:latin typeface="Arial" panose="020B0604020202020204" pitchFamily="34" charset="0"/>
                <a:ea typeface="宋体" panose="02010600030101010101" pitchFamily="2" charset="-122"/>
                <a:cs typeface="+mn-cs"/>
              </a:endParaRPr>
            </a:p>
          </p:txBody>
        </p:sp>
        <p:sp>
          <p:nvSpPr>
            <p:cNvPr id="16" name="AutoShape 14"/>
            <p:cNvSpPr>
              <a:spLocks noChangeArrowheads="1"/>
            </p:cNvSpPr>
            <p:nvPr/>
          </p:nvSpPr>
          <p:spPr bwMode="auto">
            <a:xfrm>
              <a:off x="1304925" y="5214937"/>
              <a:ext cx="717550" cy="446088"/>
            </a:xfrm>
            <a:prstGeom prst="roundRect">
              <a:avLst>
                <a:gd name="adj" fmla="val 16667"/>
              </a:avLst>
            </a:prstGeom>
            <a:solidFill>
              <a:srgbClr val="33CCFF"/>
            </a:solidFill>
            <a:ln>
              <a:noFill/>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7" name="Text Box 15"/>
            <p:cNvSpPr txBox="1">
              <a:spLocks noChangeArrowheads="1"/>
            </p:cNvSpPr>
            <p:nvPr/>
          </p:nvSpPr>
          <p:spPr bwMode="auto">
            <a:xfrm>
              <a:off x="1435100" y="5197475"/>
              <a:ext cx="488950" cy="336550"/>
            </a:xfrm>
            <a:prstGeom prst="rect">
              <a:avLst/>
            </a:prstGeom>
            <a:noFill/>
            <a:ln>
              <a:noFill/>
            </a:ln>
          </p:spPr>
          <p:txBody>
            <a:bodyPr wrap="none">
              <a:spAutoFit/>
            </a:bodyPr>
            <a:lstStyle>
              <a:lvl1pPr marL="342900" indent="-342900">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342900" marR="0" lvl="0" indent="-342900" algn="ctr" defTabSz="914400" rtl="0" eaLnBrk="1" fontAlgn="auto" latinLnBrk="0" hangingPunct="1">
                <a:lnSpc>
                  <a:spcPct val="100000"/>
                </a:lnSpc>
                <a:spcBef>
                  <a:spcPct val="20000"/>
                </a:spcBef>
                <a:spcAft>
                  <a:spcPts val="0"/>
                </a:spcAft>
                <a:buClr>
                  <a:srgbClr val="ED7D31"/>
                </a:buClr>
                <a:buSzPct val="75000"/>
                <a:buFont typeface="Monotype Sorts"/>
                <a:buNone/>
                <a:defRPr/>
              </a:pPr>
              <a:r>
                <a:rPr kumimoji="0" lang="en-US" altLang="zh-CN" sz="1600" b="0"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E7E6E6"/>
                </a:solidFill>
                <a:effectLst/>
                <a:uLnTx/>
                <a:uFillTx/>
                <a:latin typeface="Arial" panose="020B0604020202020204" pitchFamily="34" charset="0"/>
                <a:ea typeface="宋体" panose="02010600030101010101" pitchFamily="2" charset="-122"/>
                <a:cs typeface="+mn-cs"/>
              </a:endParaRPr>
            </a:p>
          </p:txBody>
        </p:sp>
        <p:sp>
          <p:nvSpPr>
            <p:cNvPr id="18" name="AutoShape 16"/>
            <p:cNvSpPr>
              <a:spLocks noChangeArrowheads="1"/>
            </p:cNvSpPr>
            <p:nvPr/>
          </p:nvSpPr>
          <p:spPr bwMode="auto">
            <a:xfrm>
              <a:off x="685800" y="3271836"/>
              <a:ext cx="752475" cy="427038"/>
            </a:xfrm>
            <a:prstGeom prst="roundRect">
              <a:avLst>
                <a:gd name="adj" fmla="val 16667"/>
              </a:avLst>
            </a:prstGeom>
            <a:solidFill>
              <a:srgbClr val="33CCFF"/>
            </a:solidFill>
            <a:ln>
              <a:noFill/>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9" name="Text Box 17"/>
            <p:cNvSpPr txBox="1">
              <a:spLocks noChangeArrowheads="1"/>
            </p:cNvSpPr>
            <p:nvPr/>
          </p:nvSpPr>
          <p:spPr bwMode="auto">
            <a:xfrm>
              <a:off x="814388" y="3254374"/>
              <a:ext cx="488950" cy="336550"/>
            </a:xfrm>
            <a:prstGeom prst="rect">
              <a:avLst/>
            </a:prstGeom>
            <a:noFill/>
            <a:ln>
              <a:noFill/>
            </a:ln>
          </p:spPr>
          <p:txBody>
            <a:bodyPr wrap="none">
              <a:spAutoFit/>
            </a:bodyPr>
            <a:lstStyle>
              <a:lvl1pPr marL="342900" indent="-342900">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342900" marR="0" lvl="0" indent="-342900" algn="ctr" defTabSz="914400" rtl="0" eaLnBrk="1" fontAlgn="auto" latinLnBrk="0" hangingPunct="1">
                <a:lnSpc>
                  <a:spcPct val="100000"/>
                </a:lnSpc>
                <a:spcBef>
                  <a:spcPct val="20000"/>
                </a:spcBef>
                <a:spcAft>
                  <a:spcPts val="0"/>
                </a:spcAft>
                <a:buClr>
                  <a:srgbClr val="ED7D31"/>
                </a:buClr>
                <a:buSzPct val="75000"/>
                <a:buFont typeface="Monotype Sorts"/>
                <a:buNone/>
                <a:defRPr/>
              </a:pPr>
              <a:r>
                <a:rPr kumimoji="0" lang="en-US" altLang="zh-CN" sz="1600" b="0"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00FFFF"/>
                </a:solidFill>
                <a:effectLst/>
                <a:uLnTx/>
                <a:uFillTx/>
                <a:latin typeface="Arial" panose="020B0604020202020204" pitchFamily="34" charset="0"/>
                <a:ea typeface="宋体" panose="02010600030101010101" pitchFamily="2" charset="-122"/>
                <a:cs typeface="+mn-cs"/>
              </a:endParaRPr>
            </a:p>
          </p:txBody>
        </p:sp>
        <p:sp>
          <p:nvSpPr>
            <p:cNvPr id="20" name="AutoShape 18"/>
            <p:cNvSpPr>
              <a:spLocks noChangeArrowheads="1"/>
            </p:cNvSpPr>
            <p:nvPr/>
          </p:nvSpPr>
          <p:spPr bwMode="auto">
            <a:xfrm>
              <a:off x="3860800" y="4259262"/>
              <a:ext cx="752475" cy="466725"/>
            </a:xfrm>
            <a:prstGeom prst="roundRect">
              <a:avLst>
                <a:gd name="adj" fmla="val 16667"/>
              </a:avLst>
            </a:prstGeom>
            <a:solidFill>
              <a:srgbClr val="33CCFF"/>
            </a:solidFill>
            <a:ln>
              <a:noFill/>
            </a:ln>
          </p:spPr>
          <p:txBody>
            <a:bodyPr wrap="none" anchor="ct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21" name="Text Box 19"/>
            <p:cNvSpPr txBox="1">
              <a:spLocks noChangeArrowheads="1"/>
            </p:cNvSpPr>
            <p:nvPr/>
          </p:nvSpPr>
          <p:spPr bwMode="auto">
            <a:xfrm>
              <a:off x="3968750" y="4259262"/>
              <a:ext cx="490538" cy="336550"/>
            </a:xfrm>
            <a:prstGeom prst="rect">
              <a:avLst/>
            </a:prstGeom>
            <a:noFill/>
            <a:ln>
              <a:noFill/>
            </a:ln>
          </p:spPr>
          <p:txBody>
            <a:bodyPr wrap="none">
              <a:spAutoFit/>
            </a:bodyPr>
            <a:lstStyle>
              <a:lvl1pPr marL="342900" indent="-342900">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342900" marR="0" lvl="0" indent="-342900" algn="ctr" defTabSz="914400" rtl="0" eaLnBrk="1" fontAlgn="auto" latinLnBrk="0" hangingPunct="1">
                <a:lnSpc>
                  <a:spcPct val="100000"/>
                </a:lnSpc>
                <a:spcBef>
                  <a:spcPct val="20000"/>
                </a:spcBef>
                <a:spcAft>
                  <a:spcPts val="0"/>
                </a:spcAft>
                <a:buClr>
                  <a:srgbClr val="ED7D31"/>
                </a:buClr>
                <a:buSzPct val="75000"/>
                <a:buFont typeface="Monotype Sorts"/>
                <a:buNone/>
                <a:defRPr/>
              </a:pPr>
              <a:r>
                <a:rPr kumimoji="0" lang="en-US" altLang="zh-CN" sz="1600" b="0" i="0" u="none" strike="noStrike" kern="0" cap="none" spc="0" normalizeH="0" baseline="0" noProof="0">
                  <a:ln>
                    <a:noFill/>
                  </a:ln>
                  <a:solidFill>
                    <a:srgbClr val="80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E7E6E6"/>
                </a:solidFill>
                <a:effectLst/>
                <a:uLnTx/>
                <a:uFillTx/>
                <a:latin typeface="Arial" panose="020B0604020202020204" pitchFamily="34" charset="0"/>
                <a:ea typeface="宋体" panose="02010600030101010101" pitchFamily="2" charset="-122"/>
                <a:cs typeface="+mn-cs"/>
              </a:endParaRPr>
            </a:p>
          </p:txBody>
        </p:sp>
        <p:sp>
          <p:nvSpPr>
            <p:cNvPr id="22" name="Text Box 20"/>
            <p:cNvSpPr txBox="1">
              <a:spLocks noChangeArrowheads="1"/>
            </p:cNvSpPr>
            <p:nvPr/>
          </p:nvSpPr>
          <p:spPr bwMode="auto">
            <a:xfrm>
              <a:off x="860425" y="2686049"/>
              <a:ext cx="533400" cy="336550"/>
            </a:xfrm>
            <a:prstGeom prst="rect">
              <a:avLst/>
            </a:prstGeom>
            <a:noFill/>
            <a:ln>
              <a:noFill/>
            </a:ln>
          </p:spPr>
          <p:txBody>
            <a:bodyPr wrap="none">
              <a:spAutoFit/>
            </a:bodyPr>
            <a:lstStyle>
              <a:lvl1pPr marL="342900" indent="-342900">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342900" marR="0" lvl="0" indent="-342900" algn="r" defTabSz="914400" rtl="0" eaLnBrk="1" fontAlgn="auto" latinLnBrk="0" hangingPunct="1">
                <a:lnSpc>
                  <a:spcPct val="100000"/>
                </a:lnSpc>
                <a:spcBef>
                  <a:spcPct val="20000"/>
                </a:spcBef>
                <a:spcAft>
                  <a:spcPts val="0"/>
                </a:spcAft>
                <a:buClr>
                  <a:srgbClr val="ED7D31"/>
                </a:buClr>
                <a:buSzPct val="75000"/>
                <a:buFont typeface="Monotype Sorts"/>
                <a:buNone/>
                <a:defRPr/>
              </a:pPr>
              <a:r>
                <a:rPr kumimoji="0" lang="en-US" altLang="zh-CN" sz="16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Yes</a:t>
              </a:r>
              <a:endParaRPr kumimoji="0" lang="en-US" altLang="zh-CN" sz="1600" b="0" i="0" u="none" strike="noStrike" kern="0" cap="none" spc="0" normalizeH="0" baseline="0" noProof="0">
                <a:ln>
                  <a:noFill/>
                </a:ln>
                <a:solidFill>
                  <a:srgbClr val="E7E6E6"/>
                </a:solidFill>
                <a:effectLst/>
                <a:uLnTx/>
                <a:uFillTx/>
                <a:latin typeface="Arial" panose="020B0604020202020204" pitchFamily="34" charset="0"/>
                <a:ea typeface="宋体" panose="02010600030101010101" pitchFamily="2" charset="-122"/>
                <a:cs typeface="+mn-cs"/>
              </a:endParaRPr>
            </a:p>
          </p:txBody>
        </p:sp>
        <p:sp>
          <p:nvSpPr>
            <p:cNvPr id="23" name="Text Box 21"/>
            <p:cNvSpPr txBox="1">
              <a:spLocks noChangeArrowheads="1"/>
            </p:cNvSpPr>
            <p:nvPr/>
          </p:nvSpPr>
          <p:spPr bwMode="auto">
            <a:xfrm>
              <a:off x="2897188" y="2686049"/>
              <a:ext cx="442912" cy="336550"/>
            </a:xfrm>
            <a:prstGeom prst="rect">
              <a:avLst/>
            </a:prstGeom>
            <a:noFill/>
            <a:ln>
              <a:noFill/>
            </a:ln>
          </p:spPr>
          <p:txBody>
            <a:bodyPr wrap="none">
              <a:spAutoFit/>
            </a:bodyPr>
            <a:lstStyle>
              <a:lvl1pPr marL="342900" indent="-342900">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342900" marR="0" lvl="0" indent="-342900" algn="r" defTabSz="914400" rtl="0" eaLnBrk="1" fontAlgn="auto" latinLnBrk="0" hangingPunct="1">
                <a:lnSpc>
                  <a:spcPct val="100000"/>
                </a:lnSpc>
                <a:spcBef>
                  <a:spcPct val="20000"/>
                </a:spcBef>
                <a:spcAft>
                  <a:spcPts val="0"/>
                </a:spcAft>
                <a:buClr>
                  <a:srgbClr val="ED7D31"/>
                </a:buClr>
                <a:buSzPct val="75000"/>
                <a:buFont typeface="Monotype Sorts"/>
                <a:buNone/>
                <a:defRPr/>
              </a:pPr>
              <a:r>
                <a:rPr kumimoji="0" lang="en-US" altLang="zh-CN" sz="16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No</a:t>
              </a:r>
              <a:endParaRPr kumimoji="0" lang="en-US" altLang="zh-CN" sz="16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24" name="Text Box 22"/>
            <p:cNvSpPr txBox="1">
              <a:spLocks noChangeArrowheads="1"/>
            </p:cNvSpPr>
            <p:nvPr/>
          </p:nvSpPr>
          <p:spPr bwMode="auto">
            <a:xfrm>
              <a:off x="4022725" y="3624262"/>
              <a:ext cx="930275" cy="336550"/>
            </a:xfrm>
            <a:prstGeom prst="rect">
              <a:avLst/>
            </a:prstGeom>
            <a:noFill/>
            <a:ln>
              <a:noFill/>
            </a:ln>
          </p:spPr>
          <p:txBody>
            <a:bodyPr wrap="none">
              <a:spAutoFit/>
            </a:bodyPr>
            <a:lstStyle>
              <a:lvl1pPr marL="342900" indent="-342900">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342900" marR="0" lvl="0" indent="-342900" algn="r" defTabSz="914400" rtl="0" eaLnBrk="1" fontAlgn="auto" latinLnBrk="0" hangingPunct="1">
                <a:lnSpc>
                  <a:spcPct val="100000"/>
                </a:lnSpc>
                <a:spcBef>
                  <a:spcPct val="20000"/>
                </a:spcBef>
                <a:spcAft>
                  <a:spcPts val="0"/>
                </a:spcAft>
                <a:buClr>
                  <a:srgbClr val="ED7D31"/>
                </a:buClr>
                <a:buSzPct val="75000"/>
                <a:buFont typeface="Monotype Sorts"/>
                <a:buNone/>
                <a:defRPr/>
              </a:pPr>
              <a:r>
                <a:rPr kumimoji="0" lang="en-US" altLang="zh-CN" sz="16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Married </a:t>
              </a:r>
              <a:endParaRPr kumimoji="0" lang="en-US" altLang="zh-CN" sz="16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25" name="Text Box 23"/>
            <p:cNvSpPr txBox="1">
              <a:spLocks noChangeArrowheads="1"/>
            </p:cNvSpPr>
            <p:nvPr/>
          </p:nvSpPr>
          <p:spPr bwMode="auto">
            <a:xfrm>
              <a:off x="1662113" y="3659187"/>
              <a:ext cx="1660525" cy="336550"/>
            </a:xfrm>
            <a:prstGeom prst="rect">
              <a:avLst/>
            </a:prstGeom>
            <a:noFill/>
            <a:ln>
              <a:noFill/>
            </a:ln>
          </p:spPr>
          <p:txBody>
            <a:bodyPr wrap="none">
              <a:spAutoFit/>
            </a:bodyPr>
            <a:lstStyle>
              <a:lvl1pPr marL="342900" indent="-342900">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342900" marR="0" lvl="0" indent="-342900" algn="r" defTabSz="914400" rtl="0" eaLnBrk="1" fontAlgn="auto" latinLnBrk="0" hangingPunct="1">
                <a:lnSpc>
                  <a:spcPct val="100000"/>
                </a:lnSpc>
                <a:spcBef>
                  <a:spcPct val="20000"/>
                </a:spcBef>
                <a:spcAft>
                  <a:spcPts val="0"/>
                </a:spcAft>
                <a:buClr>
                  <a:srgbClr val="ED7D31"/>
                </a:buClr>
                <a:buSzPct val="75000"/>
                <a:buFont typeface="Monotype Sorts"/>
                <a:buNone/>
                <a:defRPr/>
              </a:pPr>
              <a:r>
                <a:rPr kumimoji="0" lang="en-US" altLang="zh-CN" sz="16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Single, Divorced</a:t>
              </a:r>
              <a:endParaRPr kumimoji="0" lang="en-US" altLang="zh-CN" sz="1600" b="0" i="0" u="none" strike="noStrike" kern="0" cap="none" spc="0" normalizeH="0" baseline="0" noProof="0">
                <a:ln>
                  <a:noFill/>
                </a:ln>
                <a:solidFill>
                  <a:srgbClr val="E7E6E6"/>
                </a:solidFill>
                <a:effectLst/>
                <a:uLnTx/>
                <a:uFillTx/>
                <a:latin typeface="Arial" panose="020B0604020202020204" pitchFamily="34" charset="0"/>
                <a:ea typeface="宋体" panose="02010600030101010101" pitchFamily="2" charset="-122"/>
                <a:cs typeface="+mn-cs"/>
              </a:endParaRPr>
            </a:p>
          </p:txBody>
        </p:sp>
        <p:sp>
          <p:nvSpPr>
            <p:cNvPr id="26" name="Text Box 24"/>
            <p:cNvSpPr txBox="1">
              <a:spLocks noChangeArrowheads="1"/>
            </p:cNvSpPr>
            <p:nvPr/>
          </p:nvSpPr>
          <p:spPr bwMode="auto">
            <a:xfrm>
              <a:off x="1155700" y="4630737"/>
              <a:ext cx="720725" cy="336550"/>
            </a:xfrm>
            <a:prstGeom prst="rect">
              <a:avLst/>
            </a:prstGeom>
            <a:noFill/>
            <a:ln>
              <a:noFill/>
            </a:ln>
          </p:spPr>
          <p:txBody>
            <a:bodyPr wrap="none">
              <a:spAutoFit/>
            </a:bodyPr>
            <a:lstStyle>
              <a:lvl1pPr marL="342900" indent="-342900">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342900" marR="0" lvl="0" indent="-342900" algn="r" defTabSz="914400" rtl="0" eaLnBrk="1" fontAlgn="auto" latinLnBrk="0" hangingPunct="1">
                <a:lnSpc>
                  <a:spcPct val="100000"/>
                </a:lnSpc>
                <a:spcBef>
                  <a:spcPct val="20000"/>
                </a:spcBef>
                <a:spcAft>
                  <a:spcPts val="0"/>
                </a:spcAft>
                <a:buClr>
                  <a:srgbClr val="ED7D31"/>
                </a:buClr>
                <a:buSzPct val="75000"/>
                <a:buFont typeface="Monotype Sorts"/>
                <a:buNone/>
                <a:defRPr/>
              </a:pPr>
              <a:r>
                <a:rPr kumimoji="0" lang="en-US" altLang="zh-CN" sz="16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&lt; 80K</a:t>
              </a:r>
              <a:endParaRPr kumimoji="0" lang="en-US" altLang="zh-CN" sz="1600" b="0" i="0" u="none" strike="noStrike" kern="0" cap="none" spc="0" normalizeH="0" baseline="0" noProof="0">
                <a:ln>
                  <a:noFill/>
                </a:ln>
                <a:solidFill>
                  <a:srgbClr val="E7E6E6"/>
                </a:solidFill>
                <a:effectLst/>
                <a:uLnTx/>
                <a:uFillTx/>
                <a:latin typeface="Arial" panose="020B0604020202020204" pitchFamily="34" charset="0"/>
                <a:ea typeface="宋体" panose="02010600030101010101" pitchFamily="2" charset="-122"/>
                <a:cs typeface="+mn-cs"/>
              </a:endParaRPr>
            </a:p>
          </p:txBody>
        </p:sp>
        <p:sp>
          <p:nvSpPr>
            <p:cNvPr id="27" name="Text Box 25"/>
            <p:cNvSpPr txBox="1">
              <a:spLocks noChangeArrowheads="1"/>
            </p:cNvSpPr>
            <p:nvPr/>
          </p:nvSpPr>
          <p:spPr bwMode="auto">
            <a:xfrm>
              <a:off x="3101975" y="4630737"/>
              <a:ext cx="720725" cy="336550"/>
            </a:xfrm>
            <a:prstGeom prst="rect">
              <a:avLst/>
            </a:prstGeom>
            <a:noFill/>
            <a:ln>
              <a:noFill/>
            </a:ln>
          </p:spPr>
          <p:txBody>
            <a:bodyPr wrap="none">
              <a:spAutoFit/>
            </a:bodyPr>
            <a:lstStyle>
              <a:lvl1pPr marL="342900" indent="-342900">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342900" marR="0" lvl="0" indent="-342900" algn="r" defTabSz="914400" rtl="0" eaLnBrk="1" fontAlgn="auto" latinLnBrk="0" hangingPunct="1">
                <a:lnSpc>
                  <a:spcPct val="100000"/>
                </a:lnSpc>
                <a:spcBef>
                  <a:spcPct val="20000"/>
                </a:spcBef>
                <a:spcAft>
                  <a:spcPts val="0"/>
                </a:spcAft>
                <a:buClr>
                  <a:srgbClr val="ED7D31"/>
                </a:buClr>
                <a:buSzPct val="75000"/>
                <a:buFont typeface="Monotype Sorts"/>
                <a:buNone/>
                <a:defRPr/>
              </a:pPr>
              <a:r>
                <a:rPr kumimoji="0" lang="en-US" altLang="zh-CN" sz="16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&gt; 80K</a:t>
              </a:r>
              <a:endParaRPr kumimoji="0" lang="en-US" altLang="zh-CN" sz="1600" b="0" i="0" u="none" strike="noStrike" kern="0" cap="none" spc="0" normalizeH="0" baseline="0" noProof="0">
                <a:ln>
                  <a:noFill/>
                </a:ln>
                <a:solidFill>
                  <a:srgbClr val="E7E6E6"/>
                </a:solidFill>
                <a:effectLst/>
                <a:uLnTx/>
                <a:uFillTx/>
                <a:latin typeface="Arial" panose="020B0604020202020204" pitchFamily="34" charset="0"/>
                <a:ea typeface="宋体" panose="02010600030101010101" pitchFamily="2" charset="-122"/>
                <a:cs typeface="+mn-cs"/>
              </a:endParaRPr>
            </a:p>
          </p:txBody>
        </p:sp>
        <p:graphicFrame>
          <p:nvGraphicFramePr>
            <p:cNvPr id="67611" name="Object 2"/>
            <p:cNvGraphicFramePr>
              <a:graphicFrameLocks noChangeAspect="1"/>
            </p:cNvGraphicFramePr>
            <p:nvPr/>
          </p:nvGraphicFramePr>
          <p:xfrm>
            <a:off x="4953000" y="1862137"/>
            <a:ext cx="3657600" cy="1108075"/>
          </p:xfrm>
          <a:graphic>
            <a:graphicData uri="http://schemas.openxmlformats.org/presentationml/2006/ole">
              <mc:AlternateContent xmlns:mc="http://schemas.openxmlformats.org/markup-compatibility/2006">
                <mc:Choice xmlns:v="urn:schemas-microsoft-com:vml" Requires="v">
                  <p:oleObj spid="_x0000_s3084" name="" r:id="rId1" imgW="5157470" imgH="1564005" progId="Word.Document.8">
                    <p:embed/>
                  </p:oleObj>
                </mc:Choice>
                <mc:Fallback>
                  <p:oleObj name="" r:id="rId1" imgW="5157470" imgH="1564005" progId="Word.Document.8">
                    <p:embed/>
                    <p:pic>
                      <p:nvPicPr>
                        <p:cNvPr id="0" name="图片 3083"/>
                        <p:cNvPicPr/>
                        <p:nvPr/>
                      </p:nvPicPr>
                      <p:blipFill>
                        <a:blip r:embed="rId2"/>
                        <a:stretch>
                          <a:fillRect/>
                        </a:stretch>
                      </p:blipFill>
                      <p:spPr>
                        <a:xfrm>
                          <a:off x="4953000" y="1862137"/>
                          <a:ext cx="3657600" cy="1108075"/>
                        </a:xfrm>
                        <a:prstGeom prst="rect">
                          <a:avLst/>
                        </a:prstGeom>
                        <a:noFill/>
                        <a:ln w="38100">
                          <a:noFill/>
                          <a:miter/>
                        </a:ln>
                      </p:spPr>
                    </p:pic>
                  </p:oleObj>
                </mc:Fallback>
              </mc:AlternateContent>
            </a:graphicData>
          </a:graphic>
        </p:graphicFrame>
        <p:sp>
          <p:nvSpPr>
            <p:cNvPr id="29" name="Text Box 27"/>
            <p:cNvSpPr txBox="1">
              <a:spLocks noChangeArrowheads="1"/>
            </p:cNvSpPr>
            <p:nvPr/>
          </p:nvSpPr>
          <p:spPr bwMode="auto">
            <a:xfrm>
              <a:off x="4795838" y="1400174"/>
              <a:ext cx="1600200" cy="336550"/>
            </a:xfrm>
            <a:prstGeom prst="rect">
              <a:avLst/>
            </a:prstGeom>
            <a:noFill/>
            <a:ln>
              <a:noFill/>
            </a:ln>
          </p:spPr>
          <p:txBody>
            <a:bodyPr>
              <a:spAutoFit/>
            </a:bodyPr>
            <a:lstStyle>
              <a:lvl1pPr marL="342900" indent="-342900">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342900" marR="0" lvl="0" indent="-342900" algn="ctr" defTabSz="914400" rtl="0" eaLnBrk="1" fontAlgn="auto" latinLnBrk="0" hangingPunct="1">
                <a:lnSpc>
                  <a:spcPct val="80000"/>
                </a:lnSpc>
                <a:spcBef>
                  <a:spcPct val="20000"/>
                </a:spcBef>
                <a:spcAft>
                  <a:spcPts val="0"/>
                </a:spcAft>
                <a:buClr>
                  <a:srgbClr val="ED7D31"/>
                </a:buClr>
                <a:buSzPct val="75000"/>
                <a:buFont typeface="Monotype Sorts"/>
                <a:buNone/>
                <a:defRPr/>
              </a:pPr>
              <a:r>
                <a:rPr kumimoji="0" lang="en-US" altLang="zh-CN" sz="2000" b="0" i="0" u="none" strike="noStrike" kern="0" cap="none" spc="0" normalizeH="0" baseline="0" noProof="0">
                  <a:ln>
                    <a:noFill/>
                  </a:ln>
                  <a:solidFill>
                    <a:srgbClr val="44546A"/>
                  </a:solidFill>
                  <a:effectLst/>
                  <a:uLnTx/>
                  <a:uFillTx/>
                  <a:latin typeface="Arial" panose="020B0604020202020204" pitchFamily="34" charset="0"/>
                  <a:ea typeface="宋体" panose="02010600030101010101" pitchFamily="2" charset="-122"/>
                  <a:cs typeface="+mn-cs"/>
                </a:rPr>
                <a:t>Test Data</a:t>
              </a:r>
              <a:endParaRPr kumimoji="0" lang="en-US" altLang="zh-CN" sz="2000" b="0" i="0" u="none" strike="noStrike" kern="0" cap="none" spc="0" normalizeH="0" baseline="0" noProof="0">
                <a:ln>
                  <a:noFill/>
                </a:ln>
                <a:solidFill>
                  <a:srgbClr val="E7E6E6"/>
                </a:solidFill>
                <a:effectLst/>
                <a:uLnTx/>
                <a:uFillTx/>
                <a:latin typeface="Arial" panose="020B0604020202020204" pitchFamily="34" charset="0"/>
                <a:ea typeface="宋体" panose="02010600030101010101" pitchFamily="2" charset="-122"/>
                <a:cs typeface="+mn-cs"/>
              </a:endParaRPr>
            </a:p>
          </p:txBody>
        </p:sp>
        <p:sp>
          <p:nvSpPr>
            <p:cNvPr id="30" name="Line 28"/>
            <p:cNvSpPr>
              <a:spLocks noChangeShapeType="1"/>
            </p:cNvSpPr>
            <p:nvPr/>
          </p:nvSpPr>
          <p:spPr bwMode="auto">
            <a:xfrm flipH="1">
              <a:off x="4495800" y="2854324"/>
              <a:ext cx="2565400" cy="1565275"/>
            </a:xfrm>
            <a:prstGeom prst="line">
              <a:avLst/>
            </a:prstGeom>
            <a:noFill/>
            <a:ln w="15875">
              <a:solidFill>
                <a:srgbClr val="FF0000"/>
              </a:solidFill>
              <a:prstDash val="dash"/>
              <a:round/>
              <a:head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1" name="Text Box 29"/>
            <p:cNvSpPr txBox="1">
              <a:spLocks noChangeArrowheads="1"/>
            </p:cNvSpPr>
            <p:nvPr/>
          </p:nvSpPr>
          <p:spPr bwMode="auto">
            <a:xfrm>
              <a:off x="6019800" y="3581400"/>
              <a:ext cx="2667000" cy="646112"/>
            </a:xfrm>
            <a:prstGeom prst="rect">
              <a:avLst/>
            </a:prstGeom>
            <a:noFill/>
            <a:ln>
              <a:noFill/>
            </a:ln>
          </p:spPr>
          <p:txBody>
            <a:bodyPr>
              <a:spAutoFit/>
            </a:bodyPr>
            <a:lstStyle>
              <a:lvl1pPr marL="342900" indent="-342900">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342900" marR="0" lvl="0" indent="-342900" algn="l" defTabSz="914400" rtl="0" eaLnBrk="1" fontAlgn="auto" latinLnBrk="0" hangingPunct="1">
                <a:lnSpc>
                  <a:spcPct val="80000"/>
                </a:lnSpc>
                <a:spcBef>
                  <a:spcPct val="20000"/>
                </a:spcBef>
                <a:spcAft>
                  <a:spcPts val="0"/>
                </a:spcAft>
                <a:buClr>
                  <a:srgbClr val="ED7D31"/>
                </a:buClr>
                <a:buSzPct val="75000"/>
                <a:buFont typeface="Monotype Sorts"/>
                <a:buNone/>
                <a:defRPr/>
              </a:pPr>
              <a:r>
                <a:rPr kumimoji="0" lang="en-US" altLang="zh-CN"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Assign Defaulted to</a:t>
              </a:r>
              <a:endParaRPr kumimoji="0" lang="en-US" altLang="zh-CN"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auto" latinLnBrk="0" hangingPunct="1">
                <a:lnSpc>
                  <a:spcPct val="80000"/>
                </a:lnSpc>
                <a:spcBef>
                  <a:spcPct val="20000"/>
                </a:spcBef>
                <a:spcAft>
                  <a:spcPts val="0"/>
                </a:spcAft>
                <a:buClr>
                  <a:srgbClr val="ED7D31"/>
                </a:buClr>
                <a:buSzPct val="75000"/>
                <a:buFont typeface="Monotype Sorts"/>
                <a:buNone/>
                <a:defRPr/>
              </a:pPr>
              <a:r>
                <a:rPr kumimoji="0" lang="en-US" altLang="zh-CN"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2000" b="0"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No</a:t>
              </a:r>
              <a:r>
                <a:rPr kumimoji="0" lang="en-US" altLang="zh-CN"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endParaRPr kumimoji="0" lang="en-US" altLang="zh-CN"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 name="Text Box 30"/>
            <p:cNvSpPr txBox="1">
              <a:spLocks noChangeArrowheads="1"/>
            </p:cNvSpPr>
            <p:nvPr/>
          </p:nvSpPr>
          <p:spPr bwMode="auto">
            <a:xfrm>
              <a:off x="1606550" y="2362199"/>
              <a:ext cx="1027113" cy="593725"/>
            </a:xfrm>
            <a:prstGeom prst="rect">
              <a:avLst/>
            </a:prstGeom>
            <a:solidFill>
              <a:srgbClr val="FFFF00"/>
            </a:solidFill>
            <a:ln w="12700">
              <a:solidFill>
                <a:srgbClr val="0000FF"/>
              </a:solidFill>
              <a:miter lim="800000"/>
            </a:ln>
          </p:spPr>
          <p:txBody>
            <a:bodyPr>
              <a:spAutoFit/>
            </a:bodyPr>
            <a:lstStyle>
              <a:lvl1pPr>
                <a:lnSpc>
                  <a:spcPct val="114000"/>
                </a:lnSpc>
                <a:spcBef>
                  <a:spcPts val="1000"/>
                </a:spcBef>
                <a:buClr>
                  <a:srgbClr val="C55A11"/>
                </a:buClr>
                <a:buSzPct val="60000"/>
                <a:buFont typeface="Wingdings" panose="05000000000000000000" pitchFamily="2" charset="2"/>
                <a:buChar char="p"/>
                <a:defRPr sz="2400">
                  <a:solidFill>
                    <a:srgbClr val="262626"/>
                  </a:solidFill>
                  <a:latin typeface="Arial Narrow" panose="020B0606020202030204" pitchFamily="34" charset="0"/>
                  <a:ea typeface="微软雅黑" panose="020B0503020204020204" pitchFamily="34" charset="-122"/>
                </a:defRPr>
              </a:lvl1pPr>
              <a:lvl2pPr marL="742950" indent="-285750">
                <a:lnSpc>
                  <a:spcPct val="114000"/>
                </a:lnSpc>
                <a:spcBef>
                  <a:spcPts val="500"/>
                </a:spcBef>
                <a:buClr>
                  <a:srgbClr val="2E75B6"/>
                </a:buClr>
                <a:buSzPct val="60000"/>
                <a:buFont typeface="Wingdings" panose="05000000000000000000" pitchFamily="2" charset="2"/>
                <a:buChar char="p"/>
                <a:defRPr sz="2000">
                  <a:solidFill>
                    <a:srgbClr val="262626"/>
                  </a:solidFill>
                  <a:latin typeface="Arial Narrow" panose="020B0606020202030204" pitchFamily="34" charset="0"/>
                  <a:ea typeface="微软雅黑" panose="020B0503020204020204" pitchFamily="34" charset="-122"/>
                </a:defRPr>
              </a:lvl2pPr>
              <a:lvl3pPr marL="1143000" indent="-228600">
                <a:lnSpc>
                  <a:spcPct val="114000"/>
                </a:lnSpc>
                <a:spcBef>
                  <a:spcPts val="500"/>
                </a:spcBef>
                <a:buClr>
                  <a:srgbClr val="C55A11"/>
                </a:buClr>
                <a:buSzPct val="60000"/>
                <a:buFont typeface="Wingdings" panose="05000000000000000000" pitchFamily="2" charset="2"/>
                <a:buChar char="n"/>
                <a:defRPr>
                  <a:solidFill>
                    <a:srgbClr val="262626"/>
                  </a:solidFill>
                  <a:latin typeface="Arial Narrow" panose="020B0606020202030204" pitchFamily="34" charset="0"/>
                  <a:ea typeface="微软雅黑" panose="020B0503020204020204" pitchFamily="34" charset="-122"/>
                </a:defRPr>
              </a:lvl3pPr>
              <a:lvl4pPr marL="1600200" indent="-228600">
                <a:lnSpc>
                  <a:spcPct val="114000"/>
                </a:lnSpc>
                <a:spcBef>
                  <a:spcPts val="500"/>
                </a:spcBef>
                <a:buClr>
                  <a:srgbClr val="548235"/>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4pPr>
              <a:lvl5pPr marL="2057400" indent="-228600">
                <a:lnSpc>
                  <a:spcPct val="114000"/>
                </a:lnSpc>
                <a:spcBef>
                  <a:spcPts val="500"/>
                </a:spcBef>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5pPr>
              <a:lvl6pPr marL="25146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6pPr>
              <a:lvl7pPr marL="29718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7pPr>
              <a:lvl8pPr marL="34290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8pPr>
              <a:lvl9pPr marL="3886200" indent="-228600" fontAlgn="base">
                <a:lnSpc>
                  <a:spcPct val="114000"/>
                </a:lnSpc>
                <a:spcBef>
                  <a:spcPts val="500"/>
                </a:spcBef>
                <a:spcAft>
                  <a:spcPct val="0"/>
                </a:spcAft>
                <a:buClr>
                  <a:srgbClr val="BF9000"/>
                </a:buClr>
                <a:buSzPct val="60000"/>
                <a:buFont typeface="Wingdings" panose="05000000000000000000" pitchFamily="2" charset="2"/>
                <a:buChar char="n"/>
                <a:defRPr sz="1600">
                  <a:solidFill>
                    <a:srgbClr val="262626"/>
                  </a:solidFill>
                  <a:latin typeface="Arial Narrow" panose="020B0606020202030204" pitchFamily="34" charset="0"/>
                  <a:ea typeface="微软雅黑" panose="020B0503020204020204" pitchFamily="34" charset="-122"/>
                </a:defRPr>
              </a:lvl9pPr>
            </a:lstStyle>
            <a:p>
              <a:pPr marL="0" marR="0" lvl="0" indent="0" algn="ctr" defTabSz="914400" rtl="0" eaLnBrk="1" fontAlgn="auto" latinLnBrk="0" hangingPunct="1">
                <a:lnSpc>
                  <a:spcPct val="100000"/>
                </a:lnSpc>
                <a:spcBef>
                  <a:spcPct val="20000"/>
                </a:spcBef>
                <a:spcAft>
                  <a:spcPts val="0"/>
                </a:spcAft>
                <a:buClr>
                  <a:srgbClr val="ED7D31"/>
                </a:buClr>
                <a:buSzPct val="75000"/>
                <a:buFont typeface="Monotype Sorts"/>
                <a:buNone/>
                <a:defRPr/>
              </a:pPr>
              <a:r>
                <a:rPr kumimoji="0" lang="en-US" altLang="zh-CN" sz="1600" b="0" i="0" u="none" strike="noStrike" kern="0" cap="none" spc="0" normalizeH="0" baseline="0" noProof="0">
                  <a:ln>
                    <a:noFill/>
                  </a:ln>
                  <a:solidFill>
                    <a:srgbClr val="2D1993"/>
                  </a:solidFill>
                  <a:effectLst/>
                  <a:uLnTx/>
                  <a:uFillTx/>
                  <a:latin typeface="Arial" panose="020B0604020202020204" pitchFamily="34" charset="0"/>
                  <a:ea typeface="宋体" panose="02010600030101010101" pitchFamily="2" charset="-122"/>
                  <a:cs typeface="+mn-cs"/>
                </a:rPr>
                <a:t>Home Owner</a:t>
              </a:r>
              <a:endParaRPr kumimoji="0" lang="en-US" altLang="zh-CN" sz="1600" b="0" i="0" u="none" strike="noStrike" kern="0" cap="none" spc="0" normalizeH="0" baseline="0" noProof="0">
                <a:ln>
                  <a:noFill/>
                </a:ln>
                <a:solidFill>
                  <a:srgbClr val="E7E6E6"/>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advTm="8005"/>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椭圆 37"/>
          <p:cNvSpPr/>
          <p:nvPr/>
        </p:nvSpPr>
        <p:spPr>
          <a:xfrm>
            <a:off x="1761357" y="1395253"/>
            <a:ext cx="1584959" cy="505097"/>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solidFill>
                  <a:schemeClr val="bg1"/>
                </a:solidFill>
                <a:ea typeface="微软雅黑" panose="020B0503020204020204" pitchFamily="34" charset="-122"/>
              </a:rPr>
              <a:t>长相</a:t>
            </a:r>
            <a:endParaRPr lang="zh-CN" altLang="en-US" sz="1800" dirty="0">
              <a:solidFill>
                <a:schemeClr val="bg1"/>
              </a:solidFill>
              <a:ea typeface="微软雅黑" panose="020B0503020204020204" pitchFamily="34" charset="-122"/>
            </a:endParaRPr>
          </a:p>
        </p:txBody>
      </p:sp>
      <p:sp>
        <p:nvSpPr>
          <p:cNvPr id="40" name="矩形 39"/>
          <p:cNvSpPr/>
          <p:nvPr/>
        </p:nvSpPr>
        <p:spPr>
          <a:xfrm>
            <a:off x="795858" y="2599083"/>
            <a:ext cx="914400" cy="418011"/>
          </a:xfrm>
          <a:prstGeom prst="rect">
            <a:avLst/>
          </a:prstGeom>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ea typeface="微软雅黑" panose="020B0503020204020204" pitchFamily="34" charset="-122"/>
              </a:rPr>
              <a:t>能</a:t>
            </a:r>
            <a:endParaRPr lang="zh-CN" altLang="en-US" sz="1800" dirty="0">
              <a:ea typeface="微软雅黑" panose="020B0503020204020204" pitchFamily="34" charset="-122"/>
            </a:endParaRPr>
          </a:p>
        </p:txBody>
      </p:sp>
      <p:cxnSp>
        <p:nvCxnSpPr>
          <p:cNvPr id="43" name="直接箭头连接符 42"/>
          <p:cNvCxnSpPr/>
          <p:nvPr/>
        </p:nvCxnSpPr>
        <p:spPr>
          <a:xfrm flipH="1">
            <a:off x="1245896" y="1886723"/>
            <a:ext cx="1288868" cy="697913"/>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1379589" y="1936745"/>
            <a:ext cx="376649" cy="307777"/>
          </a:xfrm>
          <a:prstGeom prst="rect">
            <a:avLst/>
          </a:prstGeom>
          <a:noFill/>
          <a:ln>
            <a:solidFill>
              <a:srgbClr val="0066CC"/>
            </a:solidFill>
          </a:ln>
        </p:spPr>
        <p:txBody>
          <a:bodyPr wrap="square" rtlCol="0">
            <a:spAutoFit/>
          </a:bodyPr>
          <a:lstStyle>
            <a:defPPr>
              <a:defRPr lang="zh-CN"/>
            </a:defPPr>
            <a:lvl1pPr>
              <a:defRPr sz="1400">
                <a:solidFill>
                  <a:schemeClr val="tx1">
                    <a:lumMod val="65000"/>
                    <a:lumOff val="35000"/>
                  </a:schemeClr>
                </a:solidFill>
                <a:ea typeface="微软雅黑" panose="020B0503020204020204" pitchFamily="34" charset="-122"/>
              </a:defRPr>
            </a:lvl1pPr>
          </a:lstStyle>
          <a:p>
            <a:r>
              <a:rPr lang="zh-CN" altLang="en-US" dirty="0"/>
              <a:t>帅</a:t>
            </a:r>
            <a:endParaRPr lang="zh-CN" altLang="en-US" dirty="0"/>
          </a:p>
        </p:txBody>
      </p:sp>
      <p:cxnSp>
        <p:nvCxnSpPr>
          <p:cNvPr id="52" name="直接箭头连接符 51"/>
          <p:cNvCxnSpPr/>
          <p:nvPr/>
        </p:nvCxnSpPr>
        <p:spPr>
          <a:xfrm>
            <a:off x="2514730" y="1884689"/>
            <a:ext cx="827307" cy="697913"/>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3089364" y="1934712"/>
            <a:ext cx="540700" cy="307777"/>
          </a:xfrm>
          <a:prstGeom prst="rect">
            <a:avLst/>
          </a:prstGeom>
          <a:noFill/>
          <a:ln>
            <a:solidFill>
              <a:srgbClr val="0066CC"/>
            </a:solidFill>
          </a:ln>
        </p:spPr>
        <p:txBody>
          <a:bodyPr wrap="square" rtlCol="0">
            <a:spAutoFit/>
          </a:bodyPr>
          <a:lstStyle/>
          <a:p>
            <a:r>
              <a:rPr lang="zh-CN" altLang="en-US" sz="1400" dirty="0">
                <a:solidFill>
                  <a:schemeClr val="tx1">
                    <a:lumMod val="65000"/>
                    <a:lumOff val="35000"/>
                  </a:schemeClr>
                </a:solidFill>
                <a:ea typeface="微软雅黑" panose="020B0503020204020204" pitchFamily="34" charset="-122"/>
              </a:rPr>
              <a:t>不帅</a:t>
            </a:r>
            <a:endParaRPr lang="zh-CN" altLang="en-US" sz="1400" dirty="0">
              <a:solidFill>
                <a:schemeClr val="tx1">
                  <a:lumMod val="65000"/>
                  <a:lumOff val="35000"/>
                </a:schemeClr>
              </a:solidFill>
              <a:ea typeface="微软雅黑" panose="020B0503020204020204" pitchFamily="34" charset="-122"/>
            </a:endParaRPr>
          </a:p>
        </p:txBody>
      </p:sp>
      <p:sp>
        <p:nvSpPr>
          <p:cNvPr id="54" name="椭圆 53"/>
          <p:cNvSpPr/>
          <p:nvPr/>
        </p:nvSpPr>
        <p:spPr>
          <a:xfrm>
            <a:off x="2599701" y="2599083"/>
            <a:ext cx="1584959" cy="505097"/>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solidFill>
                  <a:schemeClr val="bg1"/>
                </a:solidFill>
                <a:ea typeface="微软雅黑" panose="020B0503020204020204" pitchFamily="34" charset="-122"/>
              </a:rPr>
              <a:t>家庭背景</a:t>
            </a:r>
            <a:endParaRPr lang="zh-CN" altLang="en-US" sz="1800" dirty="0">
              <a:solidFill>
                <a:schemeClr val="bg1"/>
              </a:solidFill>
              <a:ea typeface="微软雅黑" panose="020B0503020204020204" pitchFamily="34" charset="-122"/>
            </a:endParaRPr>
          </a:p>
        </p:txBody>
      </p:sp>
      <p:cxnSp>
        <p:nvCxnSpPr>
          <p:cNvPr id="55" name="直接箭头连接符 54"/>
          <p:cNvCxnSpPr/>
          <p:nvPr/>
        </p:nvCxnSpPr>
        <p:spPr>
          <a:xfrm flipH="1">
            <a:off x="2677949" y="3099651"/>
            <a:ext cx="875172" cy="600909"/>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510049" y="3152997"/>
            <a:ext cx="418334" cy="307777"/>
          </a:xfrm>
          <a:prstGeom prst="rect">
            <a:avLst/>
          </a:prstGeom>
          <a:noFill/>
          <a:ln>
            <a:solidFill>
              <a:srgbClr val="0066CC"/>
            </a:solidFill>
          </a:ln>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rPr>
              <a:t>好</a:t>
            </a:r>
            <a:endParaRPr lang="zh-CN" altLang="en-US" sz="1400" dirty="0">
              <a:solidFill>
                <a:schemeClr val="tx1">
                  <a:lumMod val="65000"/>
                  <a:lumOff val="35000"/>
                </a:schemeClr>
              </a:solidFill>
              <a:ea typeface="微软雅黑" panose="020B0503020204020204" pitchFamily="34" charset="-122"/>
            </a:endParaRPr>
          </a:p>
        </p:txBody>
      </p:sp>
      <p:sp>
        <p:nvSpPr>
          <p:cNvPr id="57" name="矩形 56"/>
          <p:cNvSpPr/>
          <p:nvPr/>
        </p:nvSpPr>
        <p:spPr>
          <a:xfrm>
            <a:off x="2174964" y="3723501"/>
            <a:ext cx="914400" cy="418011"/>
          </a:xfrm>
          <a:prstGeom prst="rect">
            <a:avLst/>
          </a:prstGeom>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ea typeface="微软雅黑" panose="020B0503020204020204" pitchFamily="34" charset="-122"/>
              </a:rPr>
              <a:t>能</a:t>
            </a:r>
            <a:endParaRPr lang="zh-CN" altLang="en-US" sz="1800" dirty="0">
              <a:ea typeface="微软雅黑" panose="020B0503020204020204" pitchFamily="34" charset="-122"/>
            </a:endParaRPr>
          </a:p>
        </p:txBody>
      </p:sp>
      <p:cxnSp>
        <p:nvCxnSpPr>
          <p:cNvPr id="58" name="直接箭头连接符 57"/>
          <p:cNvCxnSpPr/>
          <p:nvPr/>
        </p:nvCxnSpPr>
        <p:spPr>
          <a:xfrm>
            <a:off x="3581089" y="3106647"/>
            <a:ext cx="772317" cy="600909"/>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4203218" y="3152996"/>
            <a:ext cx="606147" cy="307777"/>
          </a:xfrm>
          <a:prstGeom prst="rect">
            <a:avLst/>
          </a:prstGeom>
          <a:noFill/>
          <a:ln>
            <a:solidFill>
              <a:srgbClr val="0066CC"/>
            </a:solidFill>
          </a:ln>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rPr>
              <a:t>不好</a:t>
            </a:r>
            <a:endParaRPr lang="zh-CN" altLang="en-US" sz="1400" dirty="0">
              <a:solidFill>
                <a:schemeClr val="tx1">
                  <a:lumMod val="65000"/>
                  <a:lumOff val="35000"/>
                </a:schemeClr>
              </a:solidFill>
              <a:ea typeface="微软雅黑" panose="020B0503020204020204" pitchFamily="34" charset="-122"/>
            </a:endParaRPr>
          </a:p>
        </p:txBody>
      </p:sp>
      <p:sp>
        <p:nvSpPr>
          <p:cNvPr id="60" name="椭圆 59"/>
          <p:cNvSpPr/>
          <p:nvPr/>
        </p:nvSpPr>
        <p:spPr>
          <a:xfrm>
            <a:off x="3581193" y="3723501"/>
            <a:ext cx="1584959" cy="505097"/>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solidFill>
                  <a:schemeClr val="bg1"/>
                </a:solidFill>
                <a:ea typeface="微软雅黑" panose="020B0503020204020204" pitchFamily="34" charset="-122"/>
              </a:rPr>
              <a:t>人品</a:t>
            </a:r>
            <a:endParaRPr lang="zh-CN" altLang="en-US" sz="1800" dirty="0">
              <a:solidFill>
                <a:schemeClr val="bg1"/>
              </a:solidFill>
              <a:ea typeface="微软雅黑" panose="020B0503020204020204" pitchFamily="34" charset="-122"/>
            </a:endParaRPr>
          </a:p>
        </p:txBody>
      </p:sp>
      <p:cxnSp>
        <p:nvCxnSpPr>
          <p:cNvPr id="61" name="直接箭头连接符 60"/>
          <p:cNvCxnSpPr>
            <a:stCxn id="60" idx="4"/>
            <a:endCxn id="65" idx="0"/>
          </p:cNvCxnSpPr>
          <p:nvPr/>
        </p:nvCxnSpPr>
        <p:spPr>
          <a:xfrm flipH="1">
            <a:off x="3630064" y="4228598"/>
            <a:ext cx="743609" cy="569925"/>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60" idx="4"/>
            <a:endCxn id="72" idx="0"/>
          </p:cNvCxnSpPr>
          <p:nvPr/>
        </p:nvCxnSpPr>
        <p:spPr>
          <a:xfrm>
            <a:off x="4373673" y="4228598"/>
            <a:ext cx="1036325" cy="620825"/>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3410170" y="4249523"/>
            <a:ext cx="439785" cy="307777"/>
          </a:xfrm>
          <a:prstGeom prst="rect">
            <a:avLst/>
          </a:prstGeom>
          <a:noFill/>
          <a:ln>
            <a:solidFill>
              <a:srgbClr val="0066CC"/>
            </a:solidFill>
          </a:ln>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rPr>
              <a:t>好</a:t>
            </a:r>
            <a:endParaRPr lang="zh-CN" altLang="en-US" sz="1400" dirty="0">
              <a:solidFill>
                <a:schemeClr val="tx1">
                  <a:lumMod val="65000"/>
                  <a:lumOff val="35000"/>
                </a:schemeClr>
              </a:solidFill>
              <a:ea typeface="微软雅黑" panose="020B0503020204020204" pitchFamily="34" charset="-122"/>
            </a:endParaRPr>
          </a:p>
        </p:txBody>
      </p:sp>
      <p:sp>
        <p:nvSpPr>
          <p:cNvPr id="65" name="椭圆 64"/>
          <p:cNvSpPr/>
          <p:nvPr/>
        </p:nvSpPr>
        <p:spPr>
          <a:xfrm>
            <a:off x="2837584" y="4798523"/>
            <a:ext cx="1584959" cy="505097"/>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solidFill>
                  <a:schemeClr val="bg1"/>
                </a:solidFill>
                <a:ea typeface="微软雅黑" panose="020B0503020204020204" pitchFamily="34" charset="-122"/>
              </a:rPr>
              <a:t>上进心</a:t>
            </a:r>
            <a:endParaRPr lang="zh-CN" altLang="en-US" sz="1800" dirty="0">
              <a:solidFill>
                <a:schemeClr val="bg1"/>
              </a:solidFill>
              <a:ea typeface="微软雅黑" panose="020B0503020204020204" pitchFamily="34" charset="-122"/>
            </a:endParaRPr>
          </a:p>
        </p:txBody>
      </p:sp>
      <p:sp>
        <p:nvSpPr>
          <p:cNvPr id="66" name="矩形 65"/>
          <p:cNvSpPr/>
          <p:nvPr/>
        </p:nvSpPr>
        <p:spPr>
          <a:xfrm>
            <a:off x="2578879" y="5799891"/>
            <a:ext cx="914400" cy="418011"/>
          </a:xfrm>
          <a:prstGeom prst="rect">
            <a:avLst/>
          </a:prstGeom>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ea typeface="微软雅黑" panose="020B0503020204020204" pitchFamily="34" charset="-122"/>
              </a:rPr>
              <a:t>能</a:t>
            </a:r>
            <a:endParaRPr lang="zh-CN" altLang="en-US" sz="1800" dirty="0">
              <a:ea typeface="微软雅黑" panose="020B0503020204020204" pitchFamily="34" charset="-122"/>
            </a:endParaRPr>
          </a:p>
        </p:txBody>
      </p:sp>
      <p:sp>
        <p:nvSpPr>
          <p:cNvPr id="67" name="矩形 66"/>
          <p:cNvSpPr/>
          <p:nvPr/>
        </p:nvSpPr>
        <p:spPr>
          <a:xfrm>
            <a:off x="4168198" y="5799891"/>
            <a:ext cx="914400" cy="418011"/>
          </a:xfrm>
          <a:prstGeom prst="rect">
            <a:avLst/>
          </a:prstGeom>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ea typeface="微软雅黑" panose="020B0503020204020204" pitchFamily="34" charset="-122"/>
              </a:rPr>
              <a:t>不能</a:t>
            </a:r>
            <a:endParaRPr lang="zh-CN" altLang="en-US" dirty="0">
              <a:ea typeface="微软雅黑" panose="020B0503020204020204" pitchFamily="34" charset="-122"/>
            </a:endParaRPr>
          </a:p>
        </p:txBody>
      </p:sp>
      <p:cxnSp>
        <p:nvCxnSpPr>
          <p:cNvPr id="68" name="直接箭头连接符 67"/>
          <p:cNvCxnSpPr>
            <a:stCxn id="65" idx="4"/>
            <a:endCxn id="66" idx="0"/>
          </p:cNvCxnSpPr>
          <p:nvPr/>
        </p:nvCxnSpPr>
        <p:spPr>
          <a:xfrm flipH="1">
            <a:off x="3036079" y="5303620"/>
            <a:ext cx="593985" cy="496271"/>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65" idx="4"/>
            <a:endCxn id="67" idx="0"/>
          </p:cNvCxnSpPr>
          <p:nvPr/>
        </p:nvCxnSpPr>
        <p:spPr>
          <a:xfrm>
            <a:off x="3630064" y="5303620"/>
            <a:ext cx="995334" cy="496271"/>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2735504" y="5317300"/>
            <a:ext cx="411479" cy="307777"/>
          </a:xfrm>
          <a:prstGeom prst="rect">
            <a:avLst/>
          </a:prstGeom>
          <a:noFill/>
          <a:ln>
            <a:solidFill>
              <a:srgbClr val="0066CC"/>
            </a:solidFill>
          </a:ln>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rPr>
              <a:t>有</a:t>
            </a:r>
            <a:endParaRPr lang="zh-CN" altLang="en-US" sz="1400" dirty="0">
              <a:solidFill>
                <a:schemeClr val="tx1">
                  <a:lumMod val="65000"/>
                  <a:lumOff val="35000"/>
                </a:schemeClr>
              </a:solidFill>
              <a:ea typeface="微软雅黑" panose="020B0503020204020204" pitchFamily="34" charset="-122"/>
            </a:endParaRPr>
          </a:p>
        </p:txBody>
      </p:sp>
      <p:sp>
        <p:nvSpPr>
          <p:cNvPr id="71" name="文本框 70"/>
          <p:cNvSpPr txBox="1"/>
          <p:nvPr/>
        </p:nvSpPr>
        <p:spPr>
          <a:xfrm>
            <a:off x="4411312" y="5302808"/>
            <a:ext cx="400334" cy="307777"/>
          </a:xfrm>
          <a:prstGeom prst="rect">
            <a:avLst/>
          </a:prstGeom>
          <a:noFill/>
          <a:ln>
            <a:solidFill>
              <a:srgbClr val="0066CC"/>
            </a:solidFill>
          </a:ln>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rPr>
              <a:t>无</a:t>
            </a:r>
            <a:endParaRPr lang="zh-CN" altLang="en-US" sz="1400" dirty="0">
              <a:solidFill>
                <a:schemeClr val="tx1">
                  <a:lumMod val="65000"/>
                  <a:lumOff val="35000"/>
                </a:schemeClr>
              </a:solidFill>
              <a:ea typeface="微软雅黑" panose="020B0503020204020204" pitchFamily="34" charset="-122"/>
            </a:endParaRPr>
          </a:p>
        </p:txBody>
      </p:sp>
      <p:sp>
        <p:nvSpPr>
          <p:cNvPr id="72" name="矩形 71"/>
          <p:cNvSpPr/>
          <p:nvPr/>
        </p:nvSpPr>
        <p:spPr>
          <a:xfrm>
            <a:off x="4952798" y="4849423"/>
            <a:ext cx="914400" cy="418011"/>
          </a:xfrm>
          <a:prstGeom prst="rect">
            <a:avLst/>
          </a:prstGeom>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ea typeface="微软雅黑" panose="020B0503020204020204" pitchFamily="34" charset="-122"/>
              </a:rPr>
              <a:t>不能</a:t>
            </a:r>
            <a:endParaRPr lang="zh-CN" altLang="en-US" sz="1800" dirty="0">
              <a:ea typeface="微软雅黑" panose="020B0503020204020204" pitchFamily="34" charset="-122"/>
            </a:endParaRPr>
          </a:p>
        </p:txBody>
      </p:sp>
      <p:sp>
        <p:nvSpPr>
          <p:cNvPr id="73" name="文本框 72"/>
          <p:cNvSpPr txBox="1"/>
          <p:nvPr/>
        </p:nvSpPr>
        <p:spPr>
          <a:xfrm>
            <a:off x="5032451" y="4233038"/>
            <a:ext cx="606147" cy="307777"/>
          </a:xfrm>
          <a:prstGeom prst="rect">
            <a:avLst/>
          </a:prstGeom>
          <a:noFill/>
          <a:ln>
            <a:solidFill>
              <a:srgbClr val="0066CC"/>
            </a:solidFill>
          </a:ln>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rPr>
              <a:t>不好</a:t>
            </a:r>
            <a:endParaRPr lang="zh-CN" altLang="en-US" sz="1400" dirty="0">
              <a:solidFill>
                <a:schemeClr val="tx1">
                  <a:lumMod val="65000"/>
                  <a:lumOff val="35000"/>
                </a:schemeClr>
              </a:solidFill>
              <a:ea typeface="微软雅黑" panose="020B0503020204020204" pitchFamily="34" charset="-122"/>
            </a:endParaRPr>
          </a:p>
        </p:txBody>
      </p:sp>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9"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决策树原理</a:t>
            </a:r>
            <a:endParaRPr lang="zh-CN" altLang="en-US" dirty="0">
              <a:solidFill>
                <a:schemeClr val="tx1"/>
              </a:solidFill>
            </a:endParaRPr>
          </a:p>
        </p:txBody>
      </p:sp>
      <p:cxnSp>
        <p:nvCxnSpPr>
          <p:cNvPr id="101" name="直接箭头连接符 100"/>
          <p:cNvCxnSpPr/>
          <p:nvPr/>
        </p:nvCxnSpPr>
        <p:spPr>
          <a:xfrm flipH="1">
            <a:off x="1806741" y="6040508"/>
            <a:ext cx="676670" cy="0"/>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1847438" y="4228598"/>
            <a:ext cx="545193" cy="1707235"/>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flipV="1">
            <a:off x="3447775" y="1554380"/>
            <a:ext cx="1004955" cy="131166"/>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6430169" y="1212491"/>
            <a:ext cx="5278783" cy="6092825"/>
          </a:xfrm>
          <a:prstGeom prst="rect">
            <a:avLst/>
          </a:prstGeom>
          <a:noFill/>
        </p:spPr>
        <p:txBody>
          <a:bodyPr wrap="square">
            <a:spAutoFit/>
          </a:bodyPr>
          <a:lstStyle/>
          <a:p>
            <a:pPr marL="342900" indent="-342900" algn="just">
              <a:lnSpc>
                <a:spcPct val="150000"/>
              </a:lnSpc>
              <a:buFont typeface="Wingdings" panose="05000000000000000000" pitchFamily="2" charset="2"/>
              <a:buChar char="l"/>
            </a:pP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决策树：从训练数据中学习得出一个树状结构的模型。</a:t>
            </a:r>
            <a:endPar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决策树属于</a:t>
            </a:r>
            <a:r>
              <a:rPr lang="zh-CN" altLang="en-US" sz="20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判别模型</a:t>
            </a: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a:t>
            </a:r>
            <a:endPar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决策树是一种</a:t>
            </a: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树状结构</a:t>
            </a:r>
            <a:r>
              <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，通过做出一系列决策（选择）来对数据进行划分，这类似于针对一系列问题进行选择。</a:t>
            </a:r>
            <a:endPar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marL="0" lvl="1" indent="-342900" algn="just">
              <a:lnSpc>
                <a:spcPct val="150000"/>
              </a:lnSpc>
              <a:buFont typeface="Wingdings" panose="05000000000000000000" pitchFamily="2" charset="2"/>
              <a:buChar char="l"/>
            </a:pPr>
            <a:r>
              <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mn-ea"/>
              </a:rPr>
              <a:t>内部节点上选用一个属性进行分割</a:t>
            </a:r>
            <a:endParaRPr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mn-ea"/>
              </a:rPr>
              <a:t>叶子节点表示一个分类</a:t>
            </a:r>
            <a:endPar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mn-ea"/>
            </a:endParaRPr>
          </a:p>
          <a:p>
            <a:pPr marL="342900" indent="-342900" algn="just">
              <a:lnSpc>
                <a:spcPct val="150000"/>
              </a:lnSpc>
              <a:buFont typeface="Wingdings" panose="05000000000000000000" pitchFamily="2" charset="2"/>
              <a:buChar char="l"/>
            </a:pPr>
            <a:r>
              <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mn-ea"/>
              </a:rPr>
              <a:t>决策树的决策过程就是从根节点开始，测试待分类项中对应的特征属性，并按照其值选择输出分支，直到叶子节点，将叶子节点的存放的类别作为决策结果。</a:t>
            </a:r>
            <a:endParaRPr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endParaRPr>
          </a:p>
          <a:p>
            <a:pPr marL="342900" indent="-342900" algn="just">
              <a:lnSpc>
                <a:spcPct val="150000"/>
              </a:lnSpc>
              <a:buFont typeface="Wingdings" panose="05000000000000000000" pitchFamily="2" charset="2"/>
              <a:buChar char="l"/>
            </a:pPr>
            <a:endPar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cxnSp>
        <p:nvCxnSpPr>
          <p:cNvPr id="35" name="直接箭头连接符 34"/>
          <p:cNvCxnSpPr/>
          <p:nvPr/>
        </p:nvCxnSpPr>
        <p:spPr>
          <a:xfrm>
            <a:off x="1317284" y="3076106"/>
            <a:ext cx="6008" cy="2723785"/>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4506291" y="1262525"/>
            <a:ext cx="1712794" cy="861774"/>
          </a:xfrm>
          <a:prstGeom prst="rect">
            <a:avLst/>
          </a:prstGeom>
          <a:noFill/>
        </p:spPr>
        <p:txBody>
          <a:bodyPr wrap="square">
            <a:spAutoFit/>
          </a:bodyPr>
          <a:lstStyle/>
          <a:p>
            <a:pPr>
              <a:spcBef>
                <a:spcPct val="50000"/>
              </a:spcBef>
              <a:buClr>
                <a:schemeClr val="hlink"/>
              </a:buClr>
              <a:buSzPct val="55000"/>
              <a:buFont typeface="Wingdings" panose="05000000000000000000" pitchFamily="2" charset="2"/>
              <a:buNone/>
            </a:pPr>
            <a:r>
              <a:rPr lang="zh-TW" altLang="en-US" sz="2000"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根节点</a:t>
            </a:r>
            <a:endParaRPr lang="en-US" altLang="zh-TW" sz="2000"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endParaRPr>
          </a:p>
          <a:p>
            <a:pPr>
              <a:spcBef>
                <a:spcPct val="50000"/>
              </a:spcBef>
              <a:buClr>
                <a:schemeClr val="hlink"/>
              </a:buClr>
              <a:buSzPct val="55000"/>
              <a:buFont typeface="Wingdings" panose="05000000000000000000" pitchFamily="2" charset="2"/>
              <a:buNone/>
            </a:pPr>
            <a:r>
              <a:rPr lang="zh-TW" altLang="en-US" sz="2000"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(root node)</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文本框 40"/>
          <p:cNvSpPr txBox="1"/>
          <p:nvPr/>
        </p:nvSpPr>
        <p:spPr>
          <a:xfrm>
            <a:off x="668338" y="6025197"/>
            <a:ext cx="6096784" cy="575607"/>
          </a:xfrm>
          <a:prstGeom prst="rect">
            <a:avLst/>
          </a:prstGeom>
          <a:noFill/>
        </p:spPr>
        <p:txBody>
          <a:bodyPr wrap="square">
            <a:spAutoFit/>
          </a:bodyPr>
          <a:lstStyle/>
          <a:p>
            <a:pPr>
              <a:lnSpc>
                <a:spcPct val="50000"/>
              </a:lnSpc>
              <a:spcBef>
                <a:spcPct val="50000"/>
              </a:spcBef>
              <a:buClr>
                <a:schemeClr val="hlink"/>
              </a:buClr>
              <a:buSzPct val="55000"/>
              <a:buFont typeface="Wingdings" panose="05000000000000000000" pitchFamily="2" charset="2"/>
              <a:buNone/>
            </a:pPr>
            <a:r>
              <a:rPr lang="zh-TW" altLang="en-US" sz="2000"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叶节点 </a:t>
            </a:r>
            <a:endParaRPr lang="en-US" altLang="zh-TW" sz="2000"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endParaRPr>
          </a:p>
          <a:p>
            <a:pPr>
              <a:lnSpc>
                <a:spcPct val="50000"/>
              </a:lnSpc>
              <a:spcBef>
                <a:spcPct val="50000"/>
              </a:spcBef>
              <a:buClr>
                <a:schemeClr val="hlink"/>
              </a:buClr>
              <a:buSzPct val="55000"/>
              <a:buFont typeface="Wingdings" panose="05000000000000000000" pitchFamily="2" charset="2"/>
              <a:buNone/>
            </a:pP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(leaf node)</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anim calcmode="lin" valueType="num">
                                      <p:cBhvr>
                                        <p:cTn id="14" dur="500" fill="hold"/>
                                        <p:tgtEl>
                                          <p:spTgt spid="48"/>
                                        </p:tgtEl>
                                        <p:attrNameLst>
                                          <p:attrName>ppt_w</p:attrName>
                                        </p:attrNameLst>
                                      </p:cBhvr>
                                      <p:tavLst>
                                        <p:tav tm="0">
                                          <p:val>
                                            <p:fltVal val="0"/>
                                          </p:val>
                                        </p:tav>
                                        <p:tav tm="100000">
                                          <p:val>
                                            <p:strVal val="#ppt_w"/>
                                          </p:val>
                                        </p:tav>
                                      </p:tavLst>
                                    </p:anim>
                                    <p:anim calcmode="lin" valueType="num">
                                      <p:cBhvr>
                                        <p:cTn id="15" dur="500" fill="hold"/>
                                        <p:tgtEl>
                                          <p:spTgt spid="48"/>
                                        </p:tgtEl>
                                        <p:attrNameLst>
                                          <p:attrName>ppt_h</p:attrName>
                                        </p:attrNameLst>
                                      </p:cBhvr>
                                      <p:tavLst>
                                        <p:tav tm="0">
                                          <p:val>
                                            <p:fltVal val="0"/>
                                          </p:val>
                                        </p:tav>
                                        <p:tav tm="100000">
                                          <p:val>
                                            <p:strVal val="#ppt_h"/>
                                          </p:val>
                                        </p:tav>
                                      </p:tavLst>
                                    </p:anim>
                                    <p:animEffect transition="in" filter="fade">
                                      <p:cBhvr>
                                        <p:cTn id="16" dur="500"/>
                                        <p:tgtEl>
                                          <p:spTgt spid="48"/>
                                        </p:tgtEl>
                                      </p:cBhvr>
                                    </p:animEffect>
                                  </p:childTnLst>
                                </p:cTn>
                              </p:par>
                              <p:par>
                                <p:cTn id="17" presetID="53" presetClass="entr" presetSubtype="16"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p:cTn id="24" dur="500" fill="hold"/>
                                        <p:tgtEl>
                                          <p:spTgt spid="40"/>
                                        </p:tgtEl>
                                        <p:attrNameLst>
                                          <p:attrName>ppt_w</p:attrName>
                                        </p:attrNameLst>
                                      </p:cBhvr>
                                      <p:tavLst>
                                        <p:tav tm="0">
                                          <p:val>
                                            <p:fltVal val="0"/>
                                          </p:val>
                                        </p:tav>
                                        <p:tav tm="100000">
                                          <p:val>
                                            <p:strVal val="#ppt_w"/>
                                          </p:val>
                                        </p:tav>
                                      </p:tavLst>
                                    </p:anim>
                                    <p:anim calcmode="lin" valueType="num">
                                      <p:cBhvr>
                                        <p:cTn id="25" dur="500" fill="hold"/>
                                        <p:tgtEl>
                                          <p:spTgt spid="40"/>
                                        </p:tgtEl>
                                        <p:attrNameLst>
                                          <p:attrName>ppt_h</p:attrName>
                                        </p:attrNameLst>
                                      </p:cBhvr>
                                      <p:tavLst>
                                        <p:tav tm="0">
                                          <p:val>
                                            <p:fltVal val="0"/>
                                          </p:val>
                                        </p:tav>
                                        <p:tav tm="100000">
                                          <p:val>
                                            <p:strVal val="#ppt_h"/>
                                          </p:val>
                                        </p:tav>
                                      </p:tavLst>
                                    </p:anim>
                                    <p:animEffect transition="in" filter="fade">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p:cTn id="31" dur="500" fill="hold"/>
                                        <p:tgtEl>
                                          <p:spTgt spid="52"/>
                                        </p:tgtEl>
                                        <p:attrNameLst>
                                          <p:attrName>ppt_w</p:attrName>
                                        </p:attrNameLst>
                                      </p:cBhvr>
                                      <p:tavLst>
                                        <p:tav tm="0">
                                          <p:val>
                                            <p:fltVal val="0"/>
                                          </p:val>
                                        </p:tav>
                                        <p:tav tm="100000">
                                          <p:val>
                                            <p:strVal val="#ppt_w"/>
                                          </p:val>
                                        </p:tav>
                                      </p:tavLst>
                                    </p:anim>
                                    <p:anim calcmode="lin" valueType="num">
                                      <p:cBhvr>
                                        <p:cTn id="32" dur="500" fill="hold"/>
                                        <p:tgtEl>
                                          <p:spTgt spid="52"/>
                                        </p:tgtEl>
                                        <p:attrNameLst>
                                          <p:attrName>ppt_h</p:attrName>
                                        </p:attrNameLst>
                                      </p:cBhvr>
                                      <p:tavLst>
                                        <p:tav tm="0">
                                          <p:val>
                                            <p:fltVal val="0"/>
                                          </p:val>
                                        </p:tav>
                                        <p:tav tm="100000">
                                          <p:val>
                                            <p:strVal val="#ppt_h"/>
                                          </p:val>
                                        </p:tav>
                                      </p:tavLst>
                                    </p:anim>
                                    <p:animEffect transition="in" filter="fade">
                                      <p:cBhvr>
                                        <p:cTn id="33" dur="500"/>
                                        <p:tgtEl>
                                          <p:spTgt spid="52"/>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3"/>
                                        </p:tgtEl>
                                        <p:attrNameLst>
                                          <p:attrName>style.visibility</p:attrName>
                                        </p:attrNameLst>
                                      </p:cBhvr>
                                      <p:to>
                                        <p:strVal val="visible"/>
                                      </p:to>
                                    </p:set>
                                    <p:anim calcmode="lin" valueType="num">
                                      <p:cBhvr>
                                        <p:cTn id="36" dur="500" fill="hold"/>
                                        <p:tgtEl>
                                          <p:spTgt spid="53"/>
                                        </p:tgtEl>
                                        <p:attrNameLst>
                                          <p:attrName>ppt_w</p:attrName>
                                        </p:attrNameLst>
                                      </p:cBhvr>
                                      <p:tavLst>
                                        <p:tav tm="0">
                                          <p:val>
                                            <p:fltVal val="0"/>
                                          </p:val>
                                        </p:tav>
                                        <p:tav tm="100000">
                                          <p:val>
                                            <p:strVal val="#ppt_w"/>
                                          </p:val>
                                        </p:tav>
                                      </p:tavLst>
                                    </p:anim>
                                    <p:anim calcmode="lin" valueType="num">
                                      <p:cBhvr>
                                        <p:cTn id="37" dur="500" fill="hold"/>
                                        <p:tgtEl>
                                          <p:spTgt spid="53"/>
                                        </p:tgtEl>
                                        <p:attrNameLst>
                                          <p:attrName>ppt_h</p:attrName>
                                        </p:attrNameLst>
                                      </p:cBhvr>
                                      <p:tavLst>
                                        <p:tav tm="0">
                                          <p:val>
                                            <p:fltVal val="0"/>
                                          </p:val>
                                        </p:tav>
                                        <p:tav tm="100000">
                                          <p:val>
                                            <p:strVal val="#ppt_h"/>
                                          </p:val>
                                        </p:tav>
                                      </p:tavLst>
                                    </p:anim>
                                    <p:animEffect transition="in" filter="fade">
                                      <p:cBhvr>
                                        <p:cTn id="38" dur="500"/>
                                        <p:tgtEl>
                                          <p:spTgt spid="5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 calcmode="lin" valueType="num">
                                      <p:cBhvr>
                                        <p:cTn id="41" dur="500" fill="hold"/>
                                        <p:tgtEl>
                                          <p:spTgt spid="54"/>
                                        </p:tgtEl>
                                        <p:attrNameLst>
                                          <p:attrName>ppt_w</p:attrName>
                                        </p:attrNameLst>
                                      </p:cBhvr>
                                      <p:tavLst>
                                        <p:tav tm="0">
                                          <p:val>
                                            <p:fltVal val="0"/>
                                          </p:val>
                                        </p:tav>
                                        <p:tav tm="100000">
                                          <p:val>
                                            <p:strVal val="#ppt_w"/>
                                          </p:val>
                                        </p:tav>
                                      </p:tavLst>
                                    </p:anim>
                                    <p:anim calcmode="lin" valueType="num">
                                      <p:cBhvr>
                                        <p:cTn id="42" dur="500" fill="hold"/>
                                        <p:tgtEl>
                                          <p:spTgt spid="54"/>
                                        </p:tgtEl>
                                        <p:attrNameLst>
                                          <p:attrName>ppt_h</p:attrName>
                                        </p:attrNameLst>
                                      </p:cBhvr>
                                      <p:tavLst>
                                        <p:tav tm="0">
                                          <p:val>
                                            <p:fltVal val="0"/>
                                          </p:val>
                                        </p:tav>
                                        <p:tav tm="100000">
                                          <p:val>
                                            <p:strVal val="#ppt_h"/>
                                          </p:val>
                                        </p:tav>
                                      </p:tavLst>
                                    </p:anim>
                                    <p:animEffect transition="in" filter="fade">
                                      <p:cBhvr>
                                        <p:cTn id="43" dur="500"/>
                                        <p:tgtEl>
                                          <p:spTgt spid="54"/>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55"/>
                                        </p:tgtEl>
                                        <p:attrNameLst>
                                          <p:attrName>style.visibility</p:attrName>
                                        </p:attrNameLst>
                                      </p:cBhvr>
                                      <p:to>
                                        <p:strVal val="visible"/>
                                      </p:to>
                                    </p:set>
                                    <p:anim calcmode="lin" valueType="num">
                                      <p:cBhvr>
                                        <p:cTn id="48" dur="500" fill="hold"/>
                                        <p:tgtEl>
                                          <p:spTgt spid="55"/>
                                        </p:tgtEl>
                                        <p:attrNameLst>
                                          <p:attrName>ppt_w</p:attrName>
                                        </p:attrNameLst>
                                      </p:cBhvr>
                                      <p:tavLst>
                                        <p:tav tm="0">
                                          <p:val>
                                            <p:fltVal val="0"/>
                                          </p:val>
                                        </p:tav>
                                        <p:tav tm="100000">
                                          <p:val>
                                            <p:strVal val="#ppt_w"/>
                                          </p:val>
                                        </p:tav>
                                      </p:tavLst>
                                    </p:anim>
                                    <p:anim calcmode="lin" valueType="num">
                                      <p:cBhvr>
                                        <p:cTn id="49" dur="500" fill="hold"/>
                                        <p:tgtEl>
                                          <p:spTgt spid="55"/>
                                        </p:tgtEl>
                                        <p:attrNameLst>
                                          <p:attrName>ppt_h</p:attrName>
                                        </p:attrNameLst>
                                      </p:cBhvr>
                                      <p:tavLst>
                                        <p:tav tm="0">
                                          <p:val>
                                            <p:fltVal val="0"/>
                                          </p:val>
                                        </p:tav>
                                        <p:tav tm="100000">
                                          <p:val>
                                            <p:strVal val="#ppt_h"/>
                                          </p:val>
                                        </p:tav>
                                      </p:tavLst>
                                    </p:anim>
                                    <p:animEffect transition="in" filter="fade">
                                      <p:cBhvr>
                                        <p:cTn id="50" dur="500"/>
                                        <p:tgtEl>
                                          <p:spTgt spid="55"/>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anim calcmode="lin" valueType="num">
                                      <p:cBhvr>
                                        <p:cTn id="53" dur="500" fill="hold"/>
                                        <p:tgtEl>
                                          <p:spTgt spid="56"/>
                                        </p:tgtEl>
                                        <p:attrNameLst>
                                          <p:attrName>ppt_w</p:attrName>
                                        </p:attrNameLst>
                                      </p:cBhvr>
                                      <p:tavLst>
                                        <p:tav tm="0">
                                          <p:val>
                                            <p:fltVal val="0"/>
                                          </p:val>
                                        </p:tav>
                                        <p:tav tm="100000">
                                          <p:val>
                                            <p:strVal val="#ppt_w"/>
                                          </p:val>
                                        </p:tav>
                                      </p:tavLst>
                                    </p:anim>
                                    <p:anim calcmode="lin" valueType="num">
                                      <p:cBhvr>
                                        <p:cTn id="54" dur="500" fill="hold"/>
                                        <p:tgtEl>
                                          <p:spTgt spid="56"/>
                                        </p:tgtEl>
                                        <p:attrNameLst>
                                          <p:attrName>ppt_h</p:attrName>
                                        </p:attrNameLst>
                                      </p:cBhvr>
                                      <p:tavLst>
                                        <p:tav tm="0">
                                          <p:val>
                                            <p:fltVal val="0"/>
                                          </p:val>
                                        </p:tav>
                                        <p:tav tm="100000">
                                          <p:val>
                                            <p:strVal val="#ppt_h"/>
                                          </p:val>
                                        </p:tav>
                                      </p:tavLst>
                                    </p:anim>
                                    <p:animEffect transition="in" filter="fade">
                                      <p:cBhvr>
                                        <p:cTn id="55" dur="500"/>
                                        <p:tgtEl>
                                          <p:spTgt spid="56"/>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57"/>
                                        </p:tgtEl>
                                        <p:attrNameLst>
                                          <p:attrName>style.visibility</p:attrName>
                                        </p:attrNameLst>
                                      </p:cBhvr>
                                      <p:to>
                                        <p:strVal val="visible"/>
                                      </p:to>
                                    </p:set>
                                    <p:anim calcmode="lin" valueType="num">
                                      <p:cBhvr>
                                        <p:cTn id="58" dur="500" fill="hold"/>
                                        <p:tgtEl>
                                          <p:spTgt spid="57"/>
                                        </p:tgtEl>
                                        <p:attrNameLst>
                                          <p:attrName>ppt_w</p:attrName>
                                        </p:attrNameLst>
                                      </p:cBhvr>
                                      <p:tavLst>
                                        <p:tav tm="0">
                                          <p:val>
                                            <p:fltVal val="0"/>
                                          </p:val>
                                        </p:tav>
                                        <p:tav tm="100000">
                                          <p:val>
                                            <p:strVal val="#ppt_w"/>
                                          </p:val>
                                        </p:tav>
                                      </p:tavLst>
                                    </p:anim>
                                    <p:anim calcmode="lin" valueType="num">
                                      <p:cBhvr>
                                        <p:cTn id="59" dur="500" fill="hold"/>
                                        <p:tgtEl>
                                          <p:spTgt spid="57"/>
                                        </p:tgtEl>
                                        <p:attrNameLst>
                                          <p:attrName>ppt_h</p:attrName>
                                        </p:attrNameLst>
                                      </p:cBhvr>
                                      <p:tavLst>
                                        <p:tav tm="0">
                                          <p:val>
                                            <p:fltVal val="0"/>
                                          </p:val>
                                        </p:tav>
                                        <p:tav tm="100000">
                                          <p:val>
                                            <p:strVal val="#ppt_h"/>
                                          </p:val>
                                        </p:tav>
                                      </p:tavLst>
                                    </p:anim>
                                    <p:animEffect transition="in" filter="fade">
                                      <p:cBhvr>
                                        <p:cTn id="60" dur="500"/>
                                        <p:tgtEl>
                                          <p:spTgt spid="57"/>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nodeType="clickEffect">
                                  <p:stCondLst>
                                    <p:cond delay="0"/>
                                  </p:stCondLst>
                                  <p:childTnLst>
                                    <p:set>
                                      <p:cBhvr>
                                        <p:cTn id="64" dur="1" fill="hold">
                                          <p:stCondLst>
                                            <p:cond delay="0"/>
                                          </p:stCondLst>
                                        </p:cTn>
                                        <p:tgtEl>
                                          <p:spTgt spid="58"/>
                                        </p:tgtEl>
                                        <p:attrNameLst>
                                          <p:attrName>style.visibility</p:attrName>
                                        </p:attrNameLst>
                                      </p:cBhvr>
                                      <p:to>
                                        <p:strVal val="visible"/>
                                      </p:to>
                                    </p:set>
                                    <p:anim calcmode="lin" valueType="num">
                                      <p:cBhvr>
                                        <p:cTn id="65" dur="500" fill="hold"/>
                                        <p:tgtEl>
                                          <p:spTgt spid="58"/>
                                        </p:tgtEl>
                                        <p:attrNameLst>
                                          <p:attrName>ppt_w</p:attrName>
                                        </p:attrNameLst>
                                      </p:cBhvr>
                                      <p:tavLst>
                                        <p:tav tm="0">
                                          <p:val>
                                            <p:fltVal val="0"/>
                                          </p:val>
                                        </p:tav>
                                        <p:tav tm="100000">
                                          <p:val>
                                            <p:strVal val="#ppt_w"/>
                                          </p:val>
                                        </p:tav>
                                      </p:tavLst>
                                    </p:anim>
                                    <p:anim calcmode="lin" valueType="num">
                                      <p:cBhvr>
                                        <p:cTn id="66" dur="500" fill="hold"/>
                                        <p:tgtEl>
                                          <p:spTgt spid="58"/>
                                        </p:tgtEl>
                                        <p:attrNameLst>
                                          <p:attrName>ppt_h</p:attrName>
                                        </p:attrNameLst>
                                      </p:cBhvr>
                                      <p:tavLst>
                                        <p:tav tm="0">
                                          <p:val>
                                            <p:fltVal val="0"/>
                                          </p:val>
                                        </p:tav>
                                        <p:tav tm="100000">
                                          <p:val>
                                            <p:strVal val="#ppt_h"/>
                                          </p:val>
                                        </p:tav>
                                      </p:tavLst>
                                    </p:anim>
                                    <p:animEffect transition="in" filter="fade">
                                      <p:cBhvr>
                                        <p:cTn id="67" dur="500"/>
                                        <p:tgtEl>
                                          <p:spTgt spid="58"/>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59"/>
                                        </p:tgtEl>
                                        <p:attrNameLst>
                                          <p:attrName>style.visibility</p:attrName>
                                        </p:attrNameLst>
                                      </p:cBhvr>
                                      <p:to>
                                        <p:strVal val="visible"/>
                                      </p:to>
                                    </p:set>
                                    <p:anim calcmode="lin" valueType="num">
                                      <p:cBhvr>
                                        <p:cTn id="70" dur="500" fill="hold"/>
                                        <p:tgtEl>
                                          <p:spTgt spid="59"/>
                                        </p:tgtEl>
                                        <p:attrNameLst>
                                          <p:attrName>ppt_w</p:attrName>
                                        </p:attrNameLst>
                                      </p:cBhvr>
                                      <p:tavLst>
                                        <p:tav tm="0">
                                          <p:val>
                                            <p:fltVal val="0"/>
                                          </p:val>
                                        </p:tav>
                                        <p:tav tm="100000">
                                          <p:val>
                                            <p:strVal val="#ppt_w"/>
                                          </p:val>
                                        </p:tav>
                                      </p:tavLst>
                                    </p:anim>
                                    <p:anim calcmode="lin" valueType="num">
                                      <p:cBhvr>
                                        <p:cTn id="71" dur="500" fill="hold"/>
                                        <p:tgtEl>
                                          <p:spTgt spid="59"/>
                                        </p:tgtEl>
                                        <p:attrNameLst>
                                          <p:attrName>ppt_h</p:attrName>
                                        </p:attrNameLst>
                                      </p:cBhvr>
                                      <p:tavLst>
                                        <p:tav tm="0">
                                          <p:val>
                                            <p:fltVal val="0"/>
                                          </p:val>
                                        </p:tav>
                                        <p:tav tm="100000">
                                          <p:val>
                                            <p:strVal val="#ppt_h"/>
                                          </p:val>
                                        </p:tav>
                                      </p:tavLst>
                                    </p:anim>
                                    <p:animEffect transition="in" filter="fade">
                                      <p:cBhvr>
                                        <p:cTn id="72" dur="500"/>
                                        <p:tgtEl>
                                          <p:spTgt spid="59"/>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60"/>
                                        </p:tgtEl>
                                        <p:attrNameLst>
                                          <p:attrName>style.visibility</p:attrName>
                                        </p:attrNameLst>
                                      </p:cBhvr>
                                      <p:to>
                                        <p:strVal val="visible"/>
                                      </p:to>
                                    </p:set>
                                    <p:anim calcmode="lin" valueType="num">
                                      <p:cBhvr>
                                        <p:cTn id="75" dur="500" fill="hold"/>
                                        <p:tgtEl>
                                          <p:spTgt spid="60"/>
                                        </p:tgtEl>
                                        <p:attrNameLst>
                                          <p:attrName>ppt_w</p:attrName>
                                        </p:attrNameLst>
                                      </p:cBhvr>
                                      <p:tavLst>
                                        <p:tav tm="0">
                                          <p:val>
                                            <p:fltVal val="0"/>
                                          </p:val>
                                        </p:tav>
                                        <p:tav tm="100000">
                                          <p:val>
                                            <p:strVal val="#ppt_w"/>
                                          </p:val>
                                        </p:tav>
                                      </p:tavLst>
                                    </p:anim>
                                    <p:anim calcmode="lin" valueType="num">
                                      <p:cBhvr>
                                        <p:cTn id="76" dur="500" fill="hold"/>
                                        <p:tgtEl>
                                          <p:spTgt spid="60"/>
                                        </p:tgtEl>
                                        <p:attrNameLst>
                                          <p:attrName>ppt_h</p:attrName>
                                        </p:attrNameLst>
                                      </p:cBhvr>
                                      <p:tavLst>
                                        <p:tav tm="0">
                                          <p:val>
                                            <p:fltVal val="0"/>
                                          </p:val>
                                        </p:tav>
                                        <p:tav tm="100000">
                                          <p:val>
                                            <p:strVal val="#ppt_h"/>
                                          </p:val>
                                        </p:tav>
                                      </p:tavLst>
                                    </p:anim>
                                    <p:animEffect transition="in" filter="fade">
                                      <p:cBhvr>
                                        <p:cTn id="77" dur="500"/>
                                        <p:tgtEl>
                                          <p:spTgt spid="60"/>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nodeType="clickEffect">
                                  <p:stCondLst>
                                    <p:cond delay="0"/>
                                  </p:stCondLst>
                                  <p:childTnLst>
                                    <p:set>
                                      <p:cBhvr>
                                        <p:cTn id="81" dur="1" fill="hold">
                                          <p:stCondLst>
                                            <p:cond delay="0"/>
                                          </p:stCondLst>
                                        </p:cTn>
                                        <p:tgtEl>
                                          <p:spTgt spid="62"/>
                                        </p:tgtEl>
                                        <p:attrNameLst>
                                          <p:attrName>style.visibility</p:attrName>
                                        </p:attrNameLst>
                                      </p:cBhvr>
                                      <p:to>
                                        <p:strVal val="visible"/>
                                      </p:to>
                                    </p:set>
                                    <p:anim calcmode="lin" valueType="num">
                                      <p:cBhvr>
                                        <p:cTn id="82" dur="500" fill="hold"/>
                                        <p:tgtEl>
                                          <p:spTgt spid="62"/>
                                        </p:tgtEl>
                                        <p:attrNameLst>
                                          <p:attrName>ppt_w</p:attrName>
                                        </p:attrNameLst>
                                      </p:cBhvr>
                                      <p:tavLst>
                                        <p:tav tm="0">
                                          <p:val>
                                            <p:fltVal val="0"/>
                                          </p:val>
                                        </p:tav>
                                        <p:tav tm="100000">
                                          <p:val>
                                            <p:strVal val="#ppt_w"/>
                                          </p:val>
                                        </p:tav>
                                      </p:tavLst>
                                    </p:anim>
                                    <p:anim calcmode="lin" valueType="num">
                                      <p:cBhvr>
                                        <p:cTn id="83" dur="500" fill="hold"/>
                                        <p:tgtEl>
                                          <p:spTgt spid="62"/>
                                        </p:tgtEl>
                                        <p:attrNameLst>
                                          <p:attrName>ppt_h</p:attrName>
                                        </p:attrNameLst>
                                      </p:cBhvr>
                                      <p:tavLst>
                                        <p:tav tm="0">
                                          <p:val>
                                            <p:fltVal val="0"/>
                                          </p:val>
                                        </p:tav>
                                        <p:tav tm="100000">
                                          <p:val>
                                            <p:strVal val="#ppt_h"/>
                                          </p:val>
                                        </p:tav>
                                      </p:tavLst>
                                    </p:anim>
                                    <p:animEffect transition="in" filter="fade">
                                      <p:cBhvr>
                                        <p:cTn id="84" dur="500"/>
                                        <p:tgtEl>
                                          <p:spTgt spid="62"/>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73"/>
                                        </p:tgtEl>
                                        <p:attrNameLst>
                                          <p:attrName>style.visibility</p:attrName>
                                        </p:attrNameLst>
                                      </p:cBhvr>
                                      <p:to>
                                        <p:strVal val="visible"/>
                                      </p:to>
                                    </p:set>
                                    <p:anim calcmode="lin" valueType="num">
                                      <p:cBhvr>
                                        <p:cTn id="87" dur="500" fill="hold"/>
                                        <p:tgtEl>
                                          <p:spTgt spid="73"/>
                                        </p:tgtEl>
                                        <p:attrNameLst>
                                          <p:attrName>ppt_w</p:attrName>
                                        </p:attrNameLst>
                                      </p:cBhvr>
                                      <p:tavLst>
                                        <p:tav tm="0">
                                          <p:val>
                                            <p:fltVal val="0"/>
                                          </p:val>
                                        </p:tav>
                                        <p:tav tm="100000">
                                          <p:val>
                                            <p:strVal val="#ppt_w"/>
                                          </p:val>
                                        </p:tav>
                                      </p:tavLst>
                                    </p:anim>
                                    <p:anim calcmode="lin" valueType="num">
                                      <p:cBhvr>
                                        <p:cTn id="88" dur="500" fill="hold"/>
                                        <p:tgtEl>
                                          <p:spTgt spid="73"/>
                                        </p:tgtEl>
                                        <p:attrNameLst>
                                          <p:attrName>ppt_h</p:attrName>
                                        </p:attrNameLst>
                                      </p:cBhvr>
                                      <p:tavLst>
                                        <p:tav tm="0">
                                          <p:val>
                                            <p:fltVal val="0"/>
                                          </p:val>
                                        </p:tav>
                                        <p:tav tm="100000">
                                          <p:val>
                                            <p:strVal val="#ppt_h"/>
                                          </p:val>
                                        </p:tav>
                                      </p:tavLst>
                                    </p:anim>
                                    <p:animEffect transition="in" filter="fade">
                                      <p:cBhvr>
                                        <p:cTn id="89" dur="500"/>
                                        <p:tgtEl>
                                          <p:spTgt spid="73"/>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72"/>
                                        </p:tgtEl>
                                        <p:attrNameLst>
                                          <p:attrName>style.visibility</p:attrName>
                                        </p:attrNameLst>
                                      </p:cBhvr>
                                      <p:to>
                                        <p:strVal val="visible"/>
                                      </p:to>
                                    </p:set>
                                    <p:anim calcmode="lin" valueType="num">
                                      <p:cBhvr>
                                        <p:cTn id="92" dur="500" fill="hold"/>
                                        <p:tgtEl>
                                          <p:spTgt spid="72"/>
                                        </p:tgtEl>
                                        <p:attrNameLst>
                                          <p:attrName>ppt_w</p:attrName>
                                        </p:attrNameLst>
                                      </p:cBhvr>
                                      <p:tavLst>
                                        <p:tav tm="0">
                                          <p:val>
                                            <p:fltVal val="0"/>
                                          </p:val>
                                        </p:tav>
                                        <p:tav tm="100000">
                                          <p:val>
                                            <p:strVal val="#ppt_w"/>
                                          </p:val>
                                        </p:tav>
                                      </p:tavLst>
                                    </p:anim>
                                    <p:anim calcmode="lin" valueType="num">
                                      <p:cBhvr>
                                        <p:cTn id="93" dur="500" fill="hold"/>
                                        <p:tgtEl>
                                          <p:spTgt spid="72"/>
                                        </p:tgtEl>
                                        <p:attrNameLst>
                                          <p:attrName>ppt_h</p:attrName>
                                        </p:attrNameLst>
                                      </p:cBhvr>
                                      <p:tavLst>
                                        <p:tav tm="0">
                                          <p:val>
                                            <p:fltVal val="0"/>
                                          </p:val>
                                        </p:tav>
                                        <p:tav tm="100000">
                                          <p:val>
                                            <p:strVal val="#ppt_h"/>
                                          </p:val>
                                        </p:tav>
                                      </p:tavLst>
                                    </p:anim>
                                    <p:animEffect transition="in" filter="fade">
                                      <p:cBhvr>
                                        <p:cTn id="94" dur="500"/>
                                        <p:tgtEl>
                                          <p:spTgt spid="72"/>
                                        </p:tgtEl>
                                      </p:cBhvr>
                                    </p:animEffect>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nodeType="click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p:cTn id="99" dur="500" fill="hold"/>
                                        <p:tgtEl>
                                          <p:spTgt spid="61"/>
                                        </p:tgtEl>
                                        <p:attrNameLst>
                                          <p:attrName>ppt_w</p:attrName>
                                        </p:attrNameLst>
                                      </p:cBhvr>
                                      <p:tavLst>
                                        <p:tav tm="0">
                                          <p:val>
                                            <p:fltVal val="0"/>
                                          </p:val>
                                        </p:tav>
                                        <p:tav tm="100000">
                                          <p:val>
                                            <p:strVal val="#ppt_w"/>
                                          </p:val>
                                        </p:tav>
                                      </p:tavLst>
                                    </p:anim>
                                    <p:anim calcmode="lin" valueType="num">
                                      <p:cBhvr>
                                        <p:cTn id="100" dur="500" fill="hold"/>
                                        <p:tgtEl>
                                          <p:spTgt spid="61"/>
                                        </p:tgtEl>
                                        <p:attrNameLst>
                                          <p:attrName>ppt_h</p:attrName>
                                        </p:attrNameLst>
                                      </p:cBhvr>
                                      <p:tavLst>
                                        <p:tav tm="0">
                                          <p:val>
                                            <p:fltVal val="0"/>
                                          </p:val>
                                        </p:tav>
                                        <p:tav tm="100000">
                                          <p:val>
                                            <p:strVal val="#ppt_h"/>
                                          </p:val>
                                        </p:tav>
                                      </p:tavLst>
                                    </p:anim>
                                    <p:animEffect transition="in" filter="fade">
                                      <p:cBhvr>
                                        <p:cTn id="101" dur="500"/>
                                        <p:tgtEl>
                                          <p:spTgt spid="61"/>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63"/>
                                        </p:tgtEl>
                                        <p:attrNameLst>
                                          <p:attrName>style.visibility</p:attrName>
                                        </p:attrNameLst>
                                      </p:cBhvr>
                                      <p:to>
                                        <p:strVal val="visible"/>
                                      </p:to>
                                    </p:set>
                                    <p:anim calcmode="lin" valueType="num">
                                      <p:cBhvr>
                                        <p:cTn id="104" dur="500" fill="hold"/>
                                        <p:tgtEl>
                                          <p:spTgt spid="63"/>
                                        </p:tgtEl>
                                        <p:attrNameLst>
                                          <p:attrName>ppt_w</p:attrName>
                                        </p:attrNameLst>
                                      </p:cBhvr>
                                      <p:tavLst>
                                        <p:tav tm="0">
                                          <p:val>
                                            <p:fltVal val="0"/>
                                          </p:val>
                                        </p:tav>
                                        <p:tav tm="100000">
                                          <p:val>
                                            <p:strVal val="#ppt_w"/>
                                          </p:val>
                                        </p:tav>
                                      </p:tavLst>
                                    </p:anim>
                                    <p:anim calcmode="lin" valueType="num">
                                      <p:cBhvr>
                                        <p:cTn id="105" dur="500" fill="hold"/>
                                        <p:tgtEl>
                                          <p:spTgt spid="63"/>
                                        </p:tgtEl>
                                        <p:attrNameLst>
                                          <p:attrName>ppt_h</p:attrName>
                                        </p:attrNameLst>
                                      </p:cBhvr>
                                      <p:tavLst>
                                        <p:tav tm="0">
                                          <p:val>
                                            <p:fltVal val="0"/>
                                          </p:val>
                                        </p:tav>
                                        <p:tav tm="100000">
                                          <p:val>
                                            <p:strVal val="#ppt_h"/>
                                          </p:val>
                                        </p:tav>
                                      </p:tavLst>
                                    </p:anim>
                                    <p:animEffect transition="in" filter="fade">
                                      <p:cBhvr>
                                        <p:cTn id="106" dur="500"/>
                                        <p:tgtEl>
                                          <p:spTgt spid="63"/>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 calcmode="lin" valueType="num">
                                      <p:cBhvr>
                                        <p:cTn id="109" dur="500" fill="hold"/>
                                        <p:tgtEl>
                                          <p:spTgt spid="65"/>
                                        </p:tgtEl>
                                        <p:attrNameLst>
                                          <p:attrName>ppt_w</p:attrName>
                                        </p:attrNameLst>
                                      </p:cBhvr>
                                      <p:tavLst>
                                        <p:tav tm="0">
                                          <p:val>
                                            <p:fltVal val="0"/>
                                          </p:val>
                                        </p:tav>
                                        <p:tav tm="100000">
                                          <p:val>
                                            <p:strVal val="#ppt_w"/>
                                          </p:val>
                                        </p:tav>
                                      </p:tavLst>
                                    </p:anim>
                                    <p:anim calcmode="lin" valueType="num">
                                      <p:cBhvr>
                                        <p:cTn id="110" dur="500" fill="hold"/>
                                        <p:tgtEl>
                                          <p:spTgt spid="65"/>
                                        </p:tgtEl>
                                        <p:attrNameLst>
                                          <p:attrName>ppt_h</p:attrName>
                                        </p:attrNameLst>
                                      </p:cBhvr>
                                      <p:tavLst>
                                        <p:tav tm="0">
                                          <p:val>
                                            <p:fltVal val="0"/>
                                          </p:val>
                                        </p:tav>
                                        <p:tav tm="100000">
                                          <p:val>
                                            <p:strVal val="#ppt_h"/>
                                          </p:val>
                                        </p:tav>
                                      </p:tavLst>
                                    </p:anim>
                                    <p:animEffect transition="in" filter="fade">
                                      <p:cBhvr>
                                        <p:cTn id="111" dur="500"/>
                                        <p:tgtEl>
                                          <p:spTgt spid="65"/>
                                        </p:tgtEl>
                                      </p:cBhvr>
                                    </p:animEffect>
                                  </p:childTnLst>
                                </p:cTn>
                              </p:par>
                            </p:childTnLst>
                          </p:cTn>
                        </p:par>
                      </p:childTnLst>
                    </p:cTn>
                  </p:par>
                  <p:par>
                    <p:cTn id="112" fill="hold">
                      <p:stCondLst>
                        <p:cond delay="indefinite"/>
                      </p:stCondLst>
                      <p:childTnLst>
                        <p:par>
                          <p:cTn id="113" fill="hold">
                            <p:stCondLst>
                              <p:cond delay="0"/>
                            </p:stCondLst>
                            <p:childTnLst>
                              <p:par>
                                <p:cTn id="114" presetID="53" presetClass="entr" presetSubtype="16" fill="hold" nodeType="clickEffect">
                                  <p:stCondLst>
                                    <p:cond delay="0"/>
                                  </p:stCondLst>
                                  <p:childTnLst>
                                    <p:set>
                                      <p:cBhvr>
                                        <p:cTn id="115" dur="1" fill="hold">
                                          <p:stCondLst>
                                            <p:cond delay="0"/>
                                          </p:stCondLst>
                                        </p:cTn>
                                        <p:tgtEl>
                                          <p:spTgt spid="68"/>
                                        </p:tgtEl>
                                        <p:attrNameLst>
                                          <p:attrName>style.visibility</p:attrName>
                                        </p:attrNameLst>
                                      </p:cBhvr>
                                      <p:to>
                                        <p:strVal val="visible"/>
                                      </p:to>
                                    </p:set>
                                    <p:anim calcmode="lin" valueType="num">
                                      <p:cBhvr>
                                        <p:cTn id="116" dur="500" fill="hold"/>
                                        <p:tgtEl>
                                          <p:spTgt spid="68"/>
                                        </p:tgtEl>
                                        <p:attrNameLst>
                                          <p:attrName>ppt_w</p:attrName>
                                        </p:attrNameLst>
                                      </p:cBhvr>
                                      <p:tavLst>
                                        <p:tav tm="0">
                                          <p:val>
                                            <p:fltVal val="0"/>
                                          </p:val>
                                        </p:tav>
                                        <p:tav tm="100000">
                                          <p:val>
                                            <p:strVal val="#ppt_w"/>
                                          </p:val>
                                        </p:tav>
                                      </p:tavLst>
                                    </p:anim>
                                    <p:anim calcmode="lin" valueType="num">
                                      <p:cBhvr>
                                        <p:cTn id="117" dur="500" fill="hold"/>
                                        <p:tgtEl>
                                          <p:spTgt spid="68"/>
                                        </p:tgtEl>
                                        <p:attrNameLst>
                                          <p:attrName>ppt_h</p:attrName>
                                        </p:attrNameLst>
                                      </p:cBhvr>
                                      <p:tavLst>
                                        <p:tav tm="0">
                                          <p:val>
                                            <p:fltVal val="0"/>
                                          </p:val>
                                        </p:tav>
                                        <p:tav tm="100000">
                                          <p:val>
                                            <p:strVal val="#ppt_h"/>
                                          </p:val>
                                        </p:tav>
                                      </p:tavLst>
                                    </p:anim>
                                    <p:animEffect transition="in" filter="fade">
                                      <p:cBhvr>
                                        <p:cTn id="118" dur="500"/>
                                        <p:tgtEl>
                                          <p:spTgt spid="68"/>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70"/>
                                        </p:tgtEl>
                                        <p:attrNameLst>
                                          <p:attrName>style.visibility</p:attrName>
                                        </p:attrNameLst>
                                      </p:cBhvr>
                                      <p:to>
                                        <p:strVal val="visible"/>
                                      </p:to>
                                    </p:set>
                                    <p:anim calcmode="lin" valueType="num">
                                      <p:cBhvr>
                                        <p:cTn id="121" dur="500" fill="hold"/>
                                        <p:tgtEl>
                                          <p:spTgt spid="70"/>
                                        </p:tgtEl>
                                        <p:attrNameLst>
                                          <p:attrName>ppt_w</p:attrName>
                                        </p:attrNameLst>
                                      </p:cBhvr>
                                      <p:tavLst>
                                        <p:tav tm="0">
                                          <p:val>
                                            <p:fltVal val="0"/>
                                          </p:val>
                                        </p:tav>
                                        <p:tav tm="100000">
                                          <p:val>
                                            <p:strVal val="#ppt_w"/>
                                          </p:val>
                                        </p:tav>
                                      </p:tavLst>
                                    </p:anim>
                                    <p:anim calcmode="lin" valueType="num">
                                      <p:cBhvr>
                                        <p:cTn id="122" dur="500" fill="hold"/>
                                        <p:tgtEl>
                                          <p:spTgt spid="70"/>
                                        </p:tgtEl>
                                        <p:attrNameLst>
                                          <p:attrName>ppt_h</p:attrName>
                                        </p:attrNameLst>
                                      </p:cBhvr>
                                      <p:tavLst>
                                        <p:tav tm="0">
                                          <p:val>
                                            <p:fltVal val="0"/>
                                          </p:val>
                                        </p:tav>
                                        <p:tav tm="100000">
                                          <p:val>
                                            <p:strVal val="#ppt_h"/>
                                          </p:val>
                                        </p:tav>
                                      </p:tavLst>
                                    </p:anim>
                                    <p:animEffect transition="in" filter="fade">
                                      <p:cBhvr>
                                        <p:cTn id="123" dur="500"/>
                                        <p:tgtEl>
                                          <p:spTgt spid="70"/>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66"/>
                                        </p:tgtEl>
                                        <p:attrNameLst>
                                          <p:attrName>style.visibility</p:attrName>
                                        </p:attrNameLst>
                                      </p:cBhvr>
                                      <p:to>
                                        <p:strVal val="visible"/>
                                      </p:to>
                                    </p:set>
                                    <p:anim calcmode="lin" valueType="num">
                                      <p:cBhvr>
                                        <p:cTn id="126" dur="500" fill="hold"/>
                                        <p:tgtEl>
                                          <p:spTgt spid="66"/>
                                        </p:tgtEl>
                                        <p:attrNameLst>
                                          <p:attrName>ppt_w</p:attrName>
                                        </p:attrNameLst>
                                      </p:cBhvr>
                                      <p:tavLst>
                                        <p:tav tm="0">
                                          <p:val>
                                            <p:fltVal val="0"/>
                                          </p:val>
                                        </p:tav>
                                        <p:tav tm="100000">
                                          <p:val>
                                            <p:strVal val="#ppt_w"/>
                                          </p:val>
                                        </p:tav>
                                      </p:tavLst>
                                    </p:anim>
                                    <p:anim calcmode="lin" valueType="num">
                                      <p:cBhvr>
                                        <p:cTn id="127" dur="500" fill="hold"/>
                                        <p:tgtEl>
                                          <p:spTgt spid="66"/>
                                        </p:tgtEl>
                                        <p:attrNameLst>
                                          <p:attrName>ppt_h</p:attrName>
                                        </p:attrNameLst>
                                      </p:cBhvr>
                                      <p:tavLst>
                                        <p:tav tm="0">
                                          <p:val>
                                            <p:fltVal val="0"/>
                                          </p:val>
                                        </p:tav>
                                        <p:tav tm="100000">
                                          <p:val>
                                            <p:strVal val="#ppt_h"/>
                                          </p:val>
                                        </p:tav>
                                      </p:tavLst>
                                    </p:anim>
                                    <p:animEffect transition="in" filter="fade">
                                      <p:cBhvr>
                                        <p:cTn id="128" dur="500"/>
                                        <p:tgtEl>
                                          <p:spTgt spid="66"/>
                                        </p:tgtEl>
                                      </p:cBhvr>
                                    </p:animEffect>
                                  </p:childTnLst>
                                </p:cTn>
                              </p:par>
                            </p:childTnLst>
                          </p:cTn>
                        </p:par>
                      </p:childTnLst>
                    </p:cTn>
                  </p:par>
                  <p:par>
                    <p:cTn id="129" fill="hold">
                      <p:stCondLst>
                        <p:cond delay="indefinite"/>
                      </p:stCondLst>
                      <p:childTnLst>
                        <p:par>
                          <p:cTn id="130" fill="hold">
                            <p:stCondLst>
                              <p:cond delay="0"/>
                            </p:stCondLst>
                            <p:childTnLst>
                              <p:par>
                                <p:cTn id="131" presetID="53" presetClass="entr" presetSubtype="16" fill="hold" nodeType="clickEffect">
                                  <p:stCondLst>
                                    <p:cond delay="0"/>
                                  </p:stCondLst>
                                  <p:childTnLst>
                                    <p:set>
                                      <p:cBhvr>
                                        <p:cTn id="132" dur="1" fill="hold">
                                          <p:stCondLst>
                                            <p:cond delay="0"/>
                                          </p:stCondLst>
                                        </p:cTn>
                                        <p:tgtEl>
                                          <p:spTgt spid="69"/>
                                        </p:tgtEl>
                                        <p:attrNameLst>
                                          <p:attrName>style.visibility</p:attrName>
                                        </p:attrNameLst>
                                      </p:cBhvr>
                                      <p:to>
                                        <p:strVal val="visible"/>
                                      </p:to>
                                    </p:set>
                                    <p:anim calcmode="lin" valueType="num">
                                      <p:cBhvr>
                                        <p:cTn id="133" dur="500" fill="hold"/>
                                        <p:tgtEl>
                                          <p:spTgt spid="69"/>
                                        </p:tgtEl>
                                        <p:attrNameLst>
                                          <p:attrName>ppt_w</p:attrName>
                                        </p:attrNameLst>
                                      </p:cBhvr>
                                      <p:tavLst>
                                        <p:tav tm="0">
                                          <p:val>
                                            <p:fltVal val="0"/>
                                          </p:val>
                                        </p:tav>
                                        <p:tav tm="100000">
                                          <p:val>
                                            <p:strVal val="#ppt_w"/>
                                          </p:val>
                                        </p:tav>
                                      </p:tavLst>
                                    </p:anim>
                                    <p:anim calcmode="lin" valueType="num">
                                      <p:cBhvr>
                                        <p:cTn id="134" dur="500" fill="hold"/>
                                        <p:tgtEl>
                                          <p:spTgt spid="69"/>
                                        </p:tgtEl>
                                        <p:attrNameLst>
                                          <p:attrName>ppt_h</p:attrName>
                                        </p:attrNameLst>
                                      </p:cBhvr>
                                      <p:tavLst>
                                        <p:tav tm="0">
                                          <p:val>
                                            <p:fltVal val="0"/>
                                          </p:val>
                                        </p:tav>
                                        <p:tav tm="100000">
                                          <p:val>
                                            <p:strVal val="#ppt_h"/>
                                          </p:val>
                                        </p:tav>
                                      </p:tavLst>
                                    </p:anim>
                                    <p:animEffect transition="in" filter="fade">
                                      <p:cBhvr>
                                        <p:cTn id="135" dur="500"/>
                                        <p:tgtEl>
                                          <p:spTgt spid="69"/>
                                        </p:tgtEl>
                                      </p:cBhvr>
                                    </p:animEffect>
                                  </p:childTnLst>
                                </p:cTn>
                              </p:par>
                              <p:par>
                                <p:cTn id="136" presetID="53" presetClass="entr" presetSubtype="16" fill="hold" grpId="0" nodeType="withEffect">
                                  <p:stCondLst>
                                    <p:cond delay="0"/>
                                  </p:stCondLst>
                                  <p:childTnLst>
                                    <p:set>
                                      <p:cBhvr>
                                        <p:cTn id="137" dur="1" fill="hold">
                                          <p:stCondLst>
                                            <p:cond delay="0"/>
                                          </p:stCondLst>
                                        </p:cTn>
                                        <p:tgtEl>
                                          <p:spTgt spid="71"/>
                                        </p:tgtEl>
                                        <p:attrNameLst>
                                          <p:attrName>style.visibility</p:attrName>
                                        </p:attrNameLst>
                                      </p:cBhvr>
                                      <p:to>
                                        <p:strVal val="visible"/>
                                      </p:to>
                                    </p:set>
                                    <p:anim calcmode="lin" valueType="num">
                                      <p:cBhvr>
                                        <p:cTn id="138" dur="500" fill="hold"/>
                                        <p:tgtEl>
                                          <p:spTgt spid="71"/>
                                        </p:tgtEl>
                                        <p:attrNameLst>
                                          <p:attrName>ppt_w</p:attrName>
                                        </p:attrNameLst>
                                      </p:cBhvr>
                                      <p:tavLst>
                                        <p:tav tm="0">
                                          <p:val>
                                            <p:fltVal val="0"/>
                                          </p:val>
                                        </p:tav>
                                        <p:tav tm="100000">
                                          <p:val>
                                            <p:strVal val="#ppt_w"/>
                                          </p:val>
                                        </p:tav>
                                      </p:tavLst>
                                    </p:anim>
                                    <p:anim calcmode="lin" valueType="num">
                                      <p:cBhvr>
                                        <p:cTn id="139" dur="500" fill="hold"/>
                                        <p:tgtEl>
                                          <p:spTgt spid="71"/>
                                        </p:tgtEl>
                                        <p:attrNameLst>
                                          <p:attrName>ppt_h</p:attrName>
                                        </p:attrNameLst>
                                      </p:cBhvr>
                                      <p:tavLst>
                                        <p:tav tm="0">
                                          <p:val>
                                            <p:fltVal val="0"/>
                                          </p:val>
                                        </p:tav>
                                        <p:tav tm="100000">
                                          <p:val>
                                            <p:strVal val="#ppt_h"/>
                                          </p:val>
                                        </p:tav>
                                      </p:tavLst>
                                    </p:anim>
                                    <p:animEffect transition="in" filter="fade">
                                      <p:cBhvr>
                                        <p:cTn id="140" dur="500"/>
                                        <p:tgtEl>
                                          <p:spTgt spid="71"/>
                                        </p:tgtEl>
                                      </p:cBhvr>
                                    </p:animEffect>
                                  </p:childTnLst>
                                </p:cTn>
                              </p:par>
                              <p:par>
                                <p:cTn id="141" presetID="53" presetClass="entr" presetSubtype="16" fill="hold" grpId="0" nodeType="withEffect">
                                  <p:stCondLst>
                                    <p:cond delay="0"/>
                                  </p:stCondLst>
                                  <p:childTnLst>
                                    <p:set>
                                      <p:cBhvr>
                                        <p:cTn id="142" dur="1" fill="hold">
                                          <p:stCondLst>
                                            <p:cond delay="0"/>
                                          </p:stCondLst>
                                        </p:cTn>
                                        <p:tgtEl>
                                          <p:spTgt spid="67"/>
                                        </p:tgtEl>
                                        <p:attrNameLst>
                                          <p:attrName>style.visibility</p:attrName>
                                        </p:attrNameLst>
                                      </p:cBhvr>
                                      <p:to>
                                        <p:strVal val="visible"/>
                                      </p:to>
                                    </p:set>
                                    <p:anim calcmode="lin" valueType="num">
                                      <p:cBhvr>
                                        <p:cTn id="143" dur="500" fill="hold"/>
                                        <p:tgtEl>
                                          <p:spTgt spid="67"/>
                                        </p:tgtEl>
                                        <p:attrNameLst>
                                          <p:attrName>ppt_w</p:attrName>
                                        </p:attrNameLst>
                                      </p:cBhvr>
                                      <p:tavLst>
                                        <p:tav tm="0">
                                          <p:val>
                                            <p:fltVal val="0"/>
                                          </p:val>
                                        </p:tav>
                                        <p:tav tm="100000">
                                          <p:val>
                                            <p:strVal val="#ppt_w"/>
                                          </p:val>
                                        </p:tav>
                                      </p:tavLst>
                                    </p:anim>
                                    <p:anim calcmode="lin" valueType="num">
                                      <p:cBhvr>
                                        <p:cTn id="144" dur="500" fill="hold"/>
                                        <p:tgtEl>
                                          <p:spTgt spid="67"/>
                                        </p:tgtEl>
                                        <p:attrNameLst>
                                          <p:attrName>ppt_h</p:attrName>
                                        </p:attrNameLst>
                                      </p:cBhvr>
                                      <p:tavLst>
                                        <p:tav tm="0">
                                          <p:val>
                                            <p:fltVal val="0"/>
                                          </p:val>
                                        </p:tav>
                                        <p:tav tm="100000">
                                          <p:val>
                                            <p:strVal val="#ppt_h"/>
                                          </p:val>
                                        </p:tav>
                                      </p:tavLst>
                                    </p:anim>
                                    <p:animEffect transition="in" filter="fade">
                                      <p:cBhvr>
                                        <p:cTn id="145" dur="500"/>
                                        <p:tgtEl>
                                          <p:spTgt spid="67"/>
                                        </p:tgtEl>
                                      </p:cBhvr>
                                    </p:animEffect>
                                  </p:childTnLst>
                                </p:cTn>
                              </p:par>
                              <p:par>
                                <p:cTn id="146" presetID="22" presetClass="entr" presetSubtype="4" fill="hold" nodeType="withEffect">
                                  <p:stCondLst>
                                    <p:cond delay="0"/>
                                  </p:stCondLst>
                                  <p:childTnLst>
                                    <p:set>
                                      <p:cBhvr>
                                        <p:cTn id="147" dur="1" fill="hold">
                                          <p:stCondLst>
                                            <p:cond delay="0"/>
                                          </p:stCondLst>
                                        </p:cTn>
                                        <p:tgtEl>
                                          <p:spTgt spid="101"/>
                                        </p:tgtEl>
                                        <p:attrNameLst>
                                          <p:attrName>style.visibility</p:attrName>
                                        </p:attrNameLst>
                                      </p:cBhvr>
                                      <p:to>
                                        <p:strVal val="visible"/>
                                      </p:to>
                                    </p:set>
                                    <p:animEffect transition="in" filter="wipe(down)">
                                      <p:cBhvr>
                                        <p:cTn id="148" dur="500"/>
                                        <p:tgtEl>
                                          <p:spTgt spid="101"/>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nodeType="clickEffect">
                                  <p:stCondLst>
                                    <p:cond delay="0"/>
                                  </p:stCondLst>
                                  <p:childTnLst>
                                    <p:set>
                                      <p:cBhvr>
                                        <p:cTn id="152" dur="1" fill="hold">
                                          <p:stCondLst>
                                            <p:cond delay="0"/>
                                          </p:stCondLst>
                                        </p:cTn>
                                        <p:tgtEl>
                                          <p:spTgt spid="102"/>
                                        </p:tgtEl>
                                        <p:attrNameLst>
                                          <p:attrName>style.visibility</p:attrName>
                                        </p:attrNameLst>
                                      </p:cBhvr>
                                      <p:to>
                                        <p:strVal val="visible"/>
                                      </p:to>
                                    </p:set>
                                    <p:animEffect transition="in" filter="wipe(down)">
                                      <p:cBhvr>
                                        <p:cTn id="153" dur="500"/>
                                        <p:tgtEl>
                                          <p:spTgt spid="102"/>
                                        </p:tgtEl>
                                      </p:cBhvr>
                                    </p:animEffect>
                                  </p:childTnLst>
                                </p:cTn>
                              </p:par>
                              <p:par>
                                <p:cTn id="154" presetID="22" presetClass="entr" presetSubtype="4" fill="hold" nodeType="withEffect">
                                  <p:stCondLst>
                                    <p:cond delay="0"/>
                                  </p:stCondLst>
                                  <p:childTnLst>
                                    <p:set>
                                      <p:cBhvr>
                                        <p:cTn id="155" dur="1" fill="hold">
                                          <p:stCondLst>
                                            <p:cond delay="0"/>
                                          </p:stCondLst>
                                        </p:cTn>
                                        <p:tgtEl>
                                          <p:spTgt spid="104"/>
                                        </p:tgtEl>
                                        <p:attrNameLst>
                                          <p:attrName>style.visibility</p:attrName>
                                        </p:attrNameLst>
                                      </p:cBhvr>
                                      <p:to>
                                        <p:strVal val="visible"/>
                                      </p:to>
                                    </p:set>
                                    <p:animEffect transition="in" filter="wipe(down)">
                                      <p:cBhvr>
                                        <p:cTn id="156" dur="500"/>
                                        <p:tgtEl>
                                          <p:spTgt spid="104"/>
                                        </p:tgtEl>
                                      </p:cBhvr>
                                    </p:animEffect>
                                  </p:childTnLst>
                                </p:cTn>
                              </p:par>
                              <p:par>
                                <p:cTn id="157" presetID="22" presetClass="entr" presetSubtype="4" fill="hold" nodeType="withEffect">
                                  <p:stCondLst>
                                    <p:cond delay="0"/>
                                  </p:stCondLst>
                                  <p:childTnLst>
                                    <p:set>
                                      <p:cBhvr>
                                        <p:cTn id="158" dur="1" fill="hold">
                                          <p:stCondLst>
                                            <p:cond delay="0"/>
                                          </p:stCondLst>
                                        </p:cTn>
                                        <p:tgtEl>
                                          <p:spTgt spid="35"/>
                                        </p:tgtEl>
                                        <p:attrNameLst>
                                          <p:attrName>style.visibility</p:attrName>
                                        </p:attrNameLst>
                                      </p:cBhvr>
                                      <p:to>
                                        <p:strVal val="visible"/>
                                      </p:to>
                                    </p:set>
                                    <p:animEffect transition="in" filter="wipe(down)">
                                      <p:cBhvr>
                                        <p:cTn id="159" dur="500"/>
                                        <p:tgtEl>
                                          <p:spTgt spid="35"/>
                                        </p:tgtEl>
                                      </p:cBhvr>
                                    </p:animEffect>
                                  </p:childTnLst>
                                </p:cTn>
                              </p:par>
                              <p:par>
                                <p:cTn id="160" presetID="22" presetClass="entr" presetSubtype="4" fill="hold" grpId="0" nodeType="withEffect">
                                  <p:stCondLst>
                                    <p:cond delay="0"/>
                                  </p:stCondLst>
                                  <p:childTnLst>
                                    <p:set>
                                      <p:cBhvr>
                                        <p:cTn id="161" dur="1" fill="hold">
                                          <p:stCondLst>
                                            <p:cond delay="0"/>
                                          </p:stCondLst>
                                        </p:cTn>
                                        <p:tgtEl>
                                          <p:spTgt spid="39"/>
                                        </p:tgtEl>
                                        <p:attrNameLst>
                                          <p:attrName>style.visibility</p:attrName>
                                        </p:attrNameLst>
                                      </p:cBhvr>
                                      <p:to>
                                        <p:strVal val="visible"/>
                                      </p:to>
                                    </p:set>
                                    <p:animEffect transition="in" filter="wipe(down)">
                                      <p:cBhvr>
                                        <p:cTn id="162" dur="500"/>
                                        <p:tgtEl>
                                          <p:spTgt spid="39"/>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41"/>
                                        </p:tgtEl>
                                        <p:attrNameLst>
                                          <p:attrName>style.visibility</p:attrName>
                                        </p:attrNameLst>
                                      </p:cBhvr>
                                      <p:to>
                                        <p:strVal val="visible"/>
                                      </p:to>
                                    </p:set>
                                    <p:animEffect transition="in" filter="wipe(down)">
                                      <p:cBhvr>
                                        <p:cTn id="16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8" grpId="0" animBg="1"/>
      <p:bldP spid="53" grpId="0" animBg="1"/>
      <p:bldP spid="54" grpId="0" animBg="1"/>
      <p:bldP spid="56" grpId="0" animBg="1"/>
      <p:bldP spid="57" grpId="0" animBg="1"/>
      <p:bldP spid="59" grpId="0" animBg="1"/>
      <p:bldP spid="60" grpId="0" animBg="1"/>
      <p:bldP spid="63" grpId="0" animBg="1"/>
      <p:bldP spid="65" grpId="0" animBg="1"/>
      <p:bldP spid="66" grpId="0" animBg="1"/>
      <p:bldP spid="67" grpId="0" animBg="1"/>
      <p:bldP spid="70" grpId="0" animBg="1"/>
      <p:bldP spid="71" grpId="0" animBg="1"/>
      <p:bldP spid="72" grpId="0" animBg="1"/>
      <p:bldP spid="73" grpId="0" animBg="1"/>
      <p:bldP spid="39" grpId="0"/>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课程导入</a:t>
            </a:r>
            <a:endParaRPr lang="zh-CN" altLang="en-US" dirty="0">
              <a:solidFill>
                <a:schemeClr val="tx1"/>
              </a:solidFill>
            </a:endParaRPr>
          </a:p>
        </p:txBody>
      </p:sp>
      <p:sp>
        <p:nvSpPr>
          <p:cNvPr id="2" name="标题 1"/>
          <p:cNvSpPr>
            <a:spLocks noGrp="1"/>
          </p:cNvSpPr>
          <p:nvPr/>
        </p:nvSpPr>
        <p:spPr>
          <a:xfrm>
            <a:off x="1497838" y="1385888"/>
            <a:ext cx="7498080" cy="1143000"/>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kumimoji="1" lang="zh-CN" altLang="en-US" dirty="0"/>
              <a:t>要不要去打篮球？</a:t>
            </a:r>
            <a:endParaRPr kumimoji="1" lang="zh-CN" altLang="en-US" dirty="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7645" y="2793365"/>
            <a:ext cx="7461250" cy="35477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9" name="Rectangle 2"/>
          <p:cNvSpPr>
            <a:spLocks noGrp="1" noChangeArrowheads="1"/>
          </p:cNvSpPr>
          <p:nvPr>
            <p:ph type="title"/>
          </p:nvPr>
        </p:nvSpPr>
        <p:spPr>
          <a:xfrm>
            <a:off x="668338" y="235898"/>
            <a:ext cx="3507736" cy="677863"/>
          </a:xfrm>
        </p:spPr>
        <p:txBody>
          <a:bodyPr/>
          <a:lstStyle/>
          <a:p>
            <a:pPr algn="l" eaLnBrk="1" hangingPunct="1"/>
            <a:r>
              <a:rPr lang="en-US" altLang="zh-CN" dirty="0">
                <a:solidFill>
                  <a:schemeClr val="tx1"/>
                </a:solidFill>
              </a:rPr>
              <a:t>1.</a:t>
            </a:r>
            <a:r>
              <a:rPr lang="zh-CN" altLang="en-US" dirty="0">
                <a:solidFill>
                  <a:schemeClr val="tx1"/>
                </a:solidFill>
              </a:rPr>
              <a:t>决策树原理</a:t>
            </a:r>
            <a:endParaRPr lang="zh-CN" altLang="en-US" dirty="0">
              <a:solidFill>
                <a:schemeClr val="tx1"/>
              </a:solidFill>
            </a:endParaRPr>
          </a:p>
        </p:txBody>
      </p:sp>
      <p:grpSp>
        <p:nvGrpSpPr>
          <p:cNvPr id="30" name="Group 4"/>
          <p:cNvGrpSpPr/>
          <p:nvPr/>
        </p:nvGrpSpPr>
        <p:grpSpPr bwMode="auto">
          <a:xfrm>
            <a:off x="693464" y="1621824"/>
            <a:ext cx="2447925" cy="3744912"/>
            <a:chOff x="0" y="0"/>
            <a:chExt cx="3600" cy="3600"/>
          </a:xfrm>
        </p:grpSpPr>
        <p:sp>
          <p:nvSpPr>
            <p:cNvPr id="31" name="Rectangle 4"/>
            <p:cNvSpPr>
              <a:spLocks noChangeArrowheads="1"/>
            </p:cNvSpPr>
            <p:nvPr/>
          </p:nvSpPr>
          <p:spPr bwMode="auto">
            <a:xfrm>
              <a:off x="0" y="0"/>
              <a:ext cx="3600" cy="3600"/>
            </a:xfrm>
            <a:prstGeom prst="rect">
              <a:avLst/>
            </a:prstGeom>
            <a:noFill/>
            <a:ln w="9525" cmpd="sng">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32" name="Oval 5"/>
            <p:cNvSpPr>
              <a:spLocks noChangeArrowheads="1"/>
            </p:cNvSpPr>
            <p:nvPr/>
          </p:nvSpPr>
          <p:spPr bwMode="auto">
            <a:xfrm>
              <a:off x="1440" y="180"/>
              <a:ext cx="180" cy="180"/>
            </a:xfrm>
            <a:prstGeom prst="ellipse">
              <a:avLst/>
            </a:prstGeom>
            <a:solidFill>
              <a:srgbClr val="FFFFFF"/>
            </a:solidFill>
            <a:ln w="9525" cmpd="sng">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33" name="Line 6"/>
            <p:cNvSpPr>
              <a:spLocks noChangeShapeType="1"/>
            </p:cNvSpPr>
            <p:nvPr/>
          </p:nvSpPr>
          <p:spPr bwMode="auto">
            <a:xfrm flipH="1">
              <a:off x="1080" y="360"/>
              <a:ext cx="360" cy="36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4" name="Line 7"/>
            <p:cNvSpPr>
              <a:spLocks noChangeShapeType="1"/>
            </p:cNvSpPr>
            <p:nvPr/>
          </p:nvSpPr>
          <p:spPr bwMode="auto">
            <a:xfrm>
              <a:off x="1620" y="360"/>
              <a:ext cx="360" cy="36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5" name="Oval 8"/>
            <p:cNvSpPr>
              <a:spLocks noChangeArrowheads="1"/>
            </p:cNvSpPr>
            <p:nvPr/>
          </p:nvSpPr>
          <p:spPr bwMode="auto">
            <a:xfrm>
              <a:off x="900" y="720"/>
              <a:ext cx="180" cy="180"/>
            </a:xfrm>
            <a:prstGeom prst="ellipse">
              <a:avLst/>
            </a:prstGeom>
            <a:solidFill>
              <a:srgbClr val="FFFFFF"/>
            </a:solidFill>
            <a:ln w="9525" cmpd="sng">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36" name="Line 9"/>
            <p:cNvSpPr>
              <a:spLocks noChangeShapeType="1"/>
            </p:cNvSpPr>
            <p:nvPr/>
          </p:nvSpPr>
          <p:spPr bwMode="auto">
            <a:xfrm flipH="1">
              <a:off x="540" y="900"/>
              <a:ext cx="360" cy="36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9" name="Line 10"/>
            <p:cNvSpPr>
              <a:spLocks noChangeShapeType="1"/>
            </p:cNvSpPr>
            <p:nvPr/>
          </p:nvSpPr>
          <p:spPr bwMode="auto">
            <a:xfrm>
              <a:off x="1080" y="900"/>
              <a:ext cx="180" cy="36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1" name="Oval 11"/>
            <p:cNvSpPr>
              <a:spLocks noChangeArrowheads="1"/>
            </p:cNvSpPr>
            <p:nvPr/>
          </p:nvSpPr>
          <p:spPr bwMode="auto">
            <a:xfrm>
              <a:off x="1980" y="720"/>
              <a:ext cx="180" cy="180"/>
            </a:xfrm>
            <a:prstGeom prst="ellipse">
              <a:avLst/>
            </a:prstGeom>
            <a:solidFill>
              <a:srgbClr val="FFFFFF"/>
            </a:solidFill>
            <a:ln w="9525" cmpd="sng">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42" name="Line 12"/>
            <p:cNvSpPr>
              <a:spLocks noChangeShapeType="1"/>
            </p:cNvSpPr>
            <p:nvPr/>
          </p:nvSpPr>
          <p:spPr bwMode="auto">
            <a:xfrm flipH="1">
              <a:off x="1800" y="900"/>
              <a:ext cx="180" cy="36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4" name="Line 13"/>
            <p:cNvSpPr>
              <a:spLocks noChangeShapeType="1"/>
            </p:cNvSpPr>
            <p:nvPr/>
          </p:nvSpPr>
          <p:spPr bwMode="auto">
            <a:xfrm>
              <a:off x="2160" y="900"/>
              <a:ext cx="360" cy="36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5" name="Rectangle 14"/>
            <p:cNvSpPr>
              <a:spLocks noChangeArrowheads="1"/>
            </p:cNvSpPr>
            <p:nvPr/>
          </p:nvSpPr>
          <p:spPr bwMode="auto">
            <a:xfrm>
              <a:off x="360" y="126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46" name="Rectangle 15"/>
            <p:cNvSpPr>
              <a:spLocks noChangeArrowheads="1"/>
            </p:cNvSpPr>
            <p:nvPr/>
          </p:nvSpPr>
          <p:spPr bwMode="auto">
            <a:xfrm>
              <a:off x="1620" y="126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47" name="Oval 16"/>
            <p:cNvSpPr>
              <a:spLocks noChangeArrowheads="1"/>
            </p:cNvSpPr>
            <p:nvPr/>
          </p:nvSpPr>
          <p:spPr bwMode="auto">
            <a:xfrm>
              <a:off x="2340" y="1260"/>
              <a:ext cx="180" cy="180"/>
            </a:xfrm>
            <a:prstGeom prst="ellipse">
              <a:avLst/>
            </a:prstGeom>
            <a:solidFill>
              <a:srgbClr val="FFFFFF"/>
            </a:solidFill>
            <a:ln w="9525" cmpd="sng">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49" name="Line 17"/>
            <p:cNvSpPr>
              <a:spLocks noChangeShapeType="1"/>
            </p:cNvSpPr>
            <p:nvPr/>
          </p:nvSpPr>
          <p:spPr bwMode="auto">
            <a:xfrm flipH="1">
              <a:off x="1980" y="1440"/>
              <a:ext cx="360" cy="54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0" name="Line 18"/>
            <p:cNvSpPr>
              <a:spLocks noChangeShapeType="1"/>
            </p:cNvSpPr>
            <p:nvPr/>
          </p:nvSpPr>
          <p:spPr bwMode="auto">
            <a:xfrm>
              <a:off x="2520" y="1440"/>
              <a:ext cx="360" cy="54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1" name="Rectangle 19"/>
            <p:cNvSpPr>
              <a:spLocks noChangeArrowheads="1"/>
            </p:cNvSpPr>
            <p:nvPr/>
          </p:nvSpPr>
          <p:spPr bwMode="auto">
            <a:xfrm>
              <a:off x="1800" y="198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64" name="Oval 20"/>
            <p:cNvSpPr>
              <a:spLocks noChangeArrowheads="1"/>
            </p:cNvSpPr>
            <p:nvPr/>
          </p:nvSpPr>
          <p:spPr bwMode="auto">
            <a:xfrm>
              <a:off x="2700" y="1980"/>
              <a:ext cx="180" cy="180"/>
            </a:xfrm>
            <a:prstGeom prst="ellipse">
              <a:avLst/>
            </a:prstGeom>
            <a:solidFill>
              <a:srgbClr val="FFFFFF"/>
            </a:solidFill>
            <a:ln w="9525" cmpd="sng">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74" name="Oval 21"/>
            <p:cNvSpPr>
              <a:spLocks noChangeArrowheads="1"/>
            </p:cNvSpPr>
            <p:nvPr/>
          </p:nvSpPr>
          <p:spPr bwMode="auto">
            <a:xfrm flipH="1">
              <a:off x="1260" y="1260"/>
              <a:ext cx="180" cy="180"/>
            </a:xfrm>
            <a:prstGeom prst="ellipse">
              <a:avLst/>
            </a:prstGeom>
            <a:solidFill>
              <a:srgbClr val="FFFFFF"/>
            </a:solidFill>
            <a:ln w="9525" cmpd="sng">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75" name="Line 22"/>
            <p:cNvSpPr>
              <a:spLocks noChangeShapeType="1"/>
            </p:cNvSpPr>
            <p:nvPr/>
          </p:nvSpPr>
          <p:spPr bwMode="auto">
            <a:xfrm flipH="1">
              <a:off x="720" y="1440"/>
              <a:ext cx="540" cy="72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Line 23"/>
            <p:cNvSpPr>
              <a:spLocks noChangeShapeType="1"/>
            </p:cNvSpPr>
            <p:nvPr/>
          </p:nvSpPr>
          <p:spPr bwMode="auto">
            <a:xfrm>
              <a:off x="1260" y="1440"/>
              <a:ext cx="180" cy="72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Rectangle 24"/>
            <p:cNvSpPr>
              <a:spLocks noChangeArrowheads="1"/>
            </p:cNvSpPr>
            <p:nvPr/>
          </p:nvSpPr>
          <p:spPr bwMode="auto">
            <a:xfrm>
              <a:off x="540" y="216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78" name="Oval 25"/>
            <p:cNvSpPr>
              <a:spLocks noChangeArrowheads="1"/>
            </p:cNvSpPr>
            <p:nvPr/>
          </p:nvSpPr>
          <p:spPr bwMode="auto">
            <a:xfrm>
              <a:off x="1440" y="2160"/>
              <a:ext cx="180" cy="180"/>
            </a:xfrm>
            <a:prstGeom prst="ellipse">
              <a:avLst/>
            </a:prstGeom>
            <a:solidFill>
              <a:srgbClr val="FFFFFF"/>
            </a:solidFill>
            <a:ln w="9525" cmpd="sng">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79" name="Line 26"/>
            <p:cNvSpPr>
              <a:spLocks noChangeShapeType="1"/>
            </p:cNvSpPr>
            <p:nvPr/>
          </p:nvSpPr>
          <p:spPr bwMode="auto">
            <a:xfrm flipH="1">
              <a:off x="1080" y="2340"/>
              <a:ext cx="360" cy="54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0" name="Line 27"/>
            <p:cNvSpPr>
              <a:spLocks noChangeShapeType="1"/>
            </p:cNvSpPr>
            <p:nvPr/>
          </p:nvSpPr>
          <p:spPr bwMode="auto">
            <a:xfrm>
              <a:off x="1440" y="2340"/>
              <a:ext cx="180" cy="54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1" name="Line 28"/>
            <p:cNvSpPr>
              <a:spLocks noChangeShapeType="1"/>
            </p:cNvSpPr>
            <p:nvPr/>
          </p:nvSpPr>
          <p:spPr bwMode="auto">
            <a:xfrm flipH="1">
              <a:off x="2340" y="2160"/>
              <a:ext cx="360" cy="72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2" name="Line 29"/>
            <p:cNvSpPr>
              <a:spLocks noChangeShapeType="1"/>
            </p:cNvSpPr>
            <p:nvPr/>
          </p:nvSpPr>
          <p:spPr bwMode="auto">
            <a:xfrm>
              <a:off x="2700" y="2160"/>
              <a:ext cx="360" cy="72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3" name="Rectangle 30"/>
            <p:cNvSpPr>
              <a:spLocks noChangeArrowheads="1"/>
            </p:cNvSpPr>
            <p:nvPr/>
          </p:nvSpPr>
          <p:spPr bwMode="auto">
            <a:xfrm>
              <a:off x="900" y="288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84" name="Rectangle 31"/>
            <p:cNvSpPr>
              <a:spLocks noChangeArrowheads="1"/>
            </p:cNvSpPr>
            <p:nvPr/>
          </p:nvSpPr>
          <p:spPr bwMode="auto">
            <a:xfrm>
              <a:off x="1440" y="288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85" name="Rectangle 32"/>
            <p:cNvSpPr>
              <a:spLocks noChangeArrowheads="1"/>
            </p:cNvSpPr>
            <p:nvPr/>
          </p:nvSpPr>
          <p:spPr bwMode="auto">
            <a:xfrm>
              <a:off x="2160" y="288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86" name="Rectangle 33"/>
            <p:cNvSpPr>
              <a:spLocks noChangeArrowheads="1"/>
            </p:cNvSpPr>
            <p:nvPr/>
          </p:nvSpPr>
          <p:spPr bwMode="auto">
            <a:xfrm>
              <a:off x="2880" y="288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grpSp>
      <p:sp>
        <p:nvSpPr>
          <p:cNvPr id="87" name="Oval 34"/>
          <p:cNvSpPr>
            <a:spLocks noChangeArrowheads="1"/>
          </p:cNvSpPr>
          <p:nvPr/>
        </p:nvSpPr>
        <p:spPr bwMode="auto">
          <a:xfrm>
            <a:off x="1485627" y="1694849"/>
            <a:ext cx="504825" cy="50323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88" name="Oval 35"/>
          <p:cNvSpPr>
            <a:spLocks noChangeArrowheads="1"/>
          </p:cNvSpPr>
          <p:nvPr/>
        </p:nvSpPr>
        <p:spPr bwMode="auto">
          <a:xfrm>
            <a:off x="1268139" y="1620236"/>
            <a:ext cx="863600" cy="647700"/>
          </a:xfrm>
          <a:prstGeom prst="ellipse">
            <a:avLst/>
          </a:prstGeom>
          <a:noFill/>
          <a:ln w="12700" cmpd="sng">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89" name="Line 36"/>
          <p:cNvSpPr>
            <a:spLocks noChangeShapeType="1"/>
          </p:cNvSpPr>
          <p:nvPr/>
        </p:nvSpPr>
        <p:spPr bwMode="auto">
          <a:xfrm>
            <a:off x="2133327" y="1982186"/>
            <a:ext cx="1296987" cy="0"/>
          </a:xfrm>
          <a:prstGeom prst="line">
            <a:avLst/>
          </a:prstGeom>
          <a:noFill/>
          <a:ln w="12700" cmpd="sng">
            <a:solidFill>
              <a:schemeClr va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90" name="Text Box 37"/>
          <p:cNvSpPr txBox="1">
            <a:spLocks noChangeArrowheads="1"/>
          </p:cNvSpPr>
          <p:nvPr/>
        </p:nvSpPr>
        <p:spPr bwMode="auto">
          <a:xfrm>
            <a:off x="3071539" y="1696436"/>
            <a:ext cx="48228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chemeClr val="hlink"/>
              </a:buClr>
              <a:buSzPct val="55000"/>
              <a:buFont typeface="Wingdings" panose="05000000000000000000" pitchFamily="2" charset="2"/>
              <a:buNone/>
            </a:pPr>
            <a:r>
              <a:rPr lang="zh-TW" altLang="en-US"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根节点 </a:t>
            </a:r>
            <a:r>
              <a:rPr lang="en-US" altLang="zh-CN" sz="2800" dirty="0">
                <a:latin typeface="Times New Roman" panose="02020603050405020304" pitchFamily="18" charset="0"/>
                <a:ea typeface="思源黑体 CN Normal" panose="020B0400000000000000" pitchFamily="34" charset="-122"/>
                <a:cs typeface="Times New Roman" panose="02020603050405020304" pitchFamily="18" charset="0"/>
              </a:rPr>
              <a:t>(root node)</a:t>
            </a:r>
            <a:endParaRPr lang="en-US" altLang="zh-CN" sz="28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1" name="Rectangle 38"/>
          <p:cNvSpPr>
            <a:spLocks noChangeArrowheads="1"/>
          </p:cNvSpPr>
          <p:nvPr/>
        </p:nvSpPr>
        <p:spPr bwMode="auto">
          <a:xfrm>
            <a:off x="1125264" y="2342549"/>
            <a:ext cx="1368425" cy="215900"/>
          </a:xfrm>
          <a:prstGeom prst="rect">
            <a:avLst/>
          </a:prstGeom>
          <a:noFill/>
          <a:ln w="12700" cmpd="sng">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92" name="Line 39"/>
          <p:cNvSpPr>
            <a:spLocks noChangeShapeType="1"/>
          </p:cNvSpPr>
          <p:nvPr/>
        </p:nvSpPr>
        <p:spPr bwMode="auto">
          <a:xfrm>
            <a:off x="2493689" y="2487011"/>
            <a:ext cx="1008063" cy="0"/>
          </a:xfrm>
          <a:prstGeom prst="line">
            <a:avLst/>
          </a:prstGeom>
          <a:noFill/>
          <a:ln w="12700" cmpd="sng">
            <a:solidFill>
              <a:schemeClr va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93" name="Text Box 40"/>
          <p:cNvSpPr txBox="1">
            <a:spLocks noChangeArrowheads="1"/>
          </p:cNvSpPr>
          <p:nvPr/>
        </p:nvSpPr>
        <p:spPr bwMode="auto">
          <a:xfrm>
            <a:off x="3069952" y="2271111"/>
            <a:ext cx="474795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7429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chemeClr val="hlink"/>
              </a:buClr>
              <a:buSzPct val="55000"/>
              <a:buFont typeface="Wingdings" panose="05000000000000000000" pitchFamily="2" charset="2"/>
              <a:buNone/>
            </a:pPr>
            <a:r>
              <a:rPr lang="zh-CN" altLang="en-US"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非叶子</a:t>
            </a:r>
            <a:r>
              <a:rPr lang="zh-TW" altLang="en-US"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节点</a:t>
            </a:r>
            <a:r>
              <a:rPr lang="zh-TW" altLang="en-US"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(non-leaf node)</a:t>
            </a:r>
            <a:endPar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a:p>
            <a:pPr>
              <a:spcBef>
                <a:spcPct val="50000"/>
              </a:spcBef>
              <a:buClr>
                <a:schemeClr val="hlink"/>
              </a:buClr>
              <a:buSzPct val="55000"/>
              <a:buFont typeface="Wingdings" panose="05000000000000000000" pitchFamily="2" charset="2"/>
              <a:buNone/>
            </a:pP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r>
              <a:rPr lang="zh-TW" altLang="en-US" sz="2000" dirty="0">
                <a:latin typeface="思源黑体 CN Normal" panose="020B0400000000000000" pitchFamily="34" charset="-122"/>
                <a:ea typeface="思源黑体 CN Normal" panose="020B0400000000000000" pitchFamily="34" charset="-122"/>
                <a:cs typeface="Times New Roman" panose="02020603050405020304" pitchFamily="18" charset="0"/>
              </a:rPr>
              <a:t>代表</a:t>
            </a:r>
            <a:r>
              <a:rPr lang="zh-TW" altLang="en-US" sz="2000" dirty="0">
                <a:solidFill>
                  <a:srgbClr val="FF0000"/>
                </a:solidFill>
                <a:latin typeface="思源黑体 CN Normal" panose="020B0400000000000000" pitchFamily="34" charset="-122"/>
                <a:ea typeface="思源黑体 CN Normal" panose="020B0400000000000000" pitchFamily="34" charset="-122"/>
                <a:cs typeface="Times New Roman" panose="02020603050405020304" pitchFamily="18" charset="0"/>
              </a:rPr>
              <a:t>测试</a:t>
            </a:r>
            <a:r>
              <a:rPr lang="zh-TW"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条件</a:t>
            </a:r>
            <a:r>
              <a:rPr lang="zh-CN" altLang="en-US"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r>
              <a:rPr lang="zh-CN" altLang="en-US" sz="2000" dirty="0">
                <a:solidFill>
                  <a:srgbClr val="FF0000"/>
                </a:solidFill>
                <a:latin typeface="思源黑体 CN Normal" panose="020B0400000000000000" pitchFamily="34" charset="-122"/>
                <a:ea typeface="思源黑体 CN Normal" panose="020B0400000000000000" pitchFamily="34" charset="-122"/>
                <a:cs typeface="Times New Roman" panose="02020603050405020304" pitchFamily="18" charset="0"/>
              </a:rPr>
              <a:t>对数据属性的测试</a:t>
            </a: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endPar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sp>
        <p:nvSpPr>
          <p:cNvPr id="94" name="Text Box 41"/>
          <p:cNvSpPr txBox="1">
            <a:spLocks noChangeArrowheads="1"/>
          </p:cNvSpPr>
          <p:nvPr/>
        </p:nvSpPr>
        <p:spPr bwMode="auto">
          <a:xfrm>
            <a:off x="3069952" y="3926874"/>
            <a:ext cx="5329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chemeClr val="hlink"/>
              </a:buClr>
              <a:buSzPct val="55000"/>
              <a:buFont typeface="Wingdings" panose="05000000000000000000" pitchFamily="2" charset="2"/>
              <a:buNone/>
            </a:pPr>
            <a:r>
              <a:rPr lang="zh-TW" altLang="en-US"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分支</a:t>
            </a:r>
            <a:r>
              <a:rPr lang="zh-TW" altLang="en-US"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(branches)</a:t>
            </a:r>
            <a:r>
              <a:rPr lang="en-US" altLang="zh-CN" dirty="0">
                <a:latin typeface="思源黑体 CN Normal" panose="020B0400000000000000" pitchFamily="34" charset="-122"/>
                <a:ea typeface="思源黑体 CN Normal" panose="020B0400000000000000" pitchFamily="34" charset="-122"/>
                <a:cs typeface="Times New Roman" panose="02020603050405020304" pitchFamily="18" charset="0"/>
              </a:rPr>
              <a:t> </a:t>
            </a: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r>
              <a:rPr lang="zh-TW" altLang="en-US" sz="2000" dirty="0">
                <a:latin typeface="思源黑体 CN Normal" panose="020B0400000000000000" pitchFamily="34" charset="-122"/>
                <a:ea typeface="思源黑体 CN Normal" panose="020B0400000000000000" pitchFamily="34" charset="-122"/>
                <a:cs typeface="Times New Roman" panose="02020603050405020304" pitchFamily="18" charset="0"/>
              </a:rPr>
              <a:t>代表</a:t>
            </a:r>
            <a:r>
              <a:rPr lang="zh-TW" altLang="en-US" sz="2000" dirty="0">
                <a:solidFill>
                  <a:srgbClr val="FF0000"/>
                </a:solidFill>
                <a:latin typeface="思源黑体 CN Normal" panose="020B0400000000000000" pitchFamily="34" charset="-122"/>
                <a:ea typeface="思源黑体 CN Normal" panose="020B0400000000000000" pitchFamily="34" charset="-122"/>
                <a:cs typeface="Times New Roman" panose="02020603050405020304" pitchFamily="18" charset="0"/>
              </a:rPr>
              <a:t>测试结果</a:t>
            </a: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endPar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sp>
        <p:nvSpPr>
          <p:cNvPr id="95" name="Rectangle 42"/>
          <p:cNvSpPr>
            <a:spLocks noChangeArrowheads="1"/>
          </p:cNvSpPr>
          <p:nvPr/>
        </p:nvSpPr>
        <p:spPr bwMode="auto">
          <a:xfrm>
            <a:off x="2061889" y="3926874"/>
            <a:ext cx="936625" cy="503237"/>
          </a:xfrm>
          <a:prstGeom prst="rect">
            <a:avLst/>
          </a:prstGeom>
          <a:noFill/>
          <a:ln w="12700" cmpd="sng">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96" name="Line 43"/>
          <p:cNvSpPr>
            <a:spLocks noChangeShapeType="1"/>
          </p:cNvSpPr>
          <p:nvPr/>
        </p:nvSpPr>
        <p:spPr bwMode="auto">
          <a:xfrm>
            <a:off x="2998514" y="4214211"/>
            <a:ext cx="647700" cy="0"/>
          </a:xfrm>
          <a:prstGeom prst="line">
            <a:avLst/>
          </a:prstGeom>
          <a:noFill/>
          <a:ln w="12700" cmpd="sng">
            <a:solidFill>
              <a:schemeClr va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97" name="Rectangle 44"/>
          <p:cNvSpPr>
            <a:spLocks noChangeArrowheads="1"/>
          </p:cNvSpPr>
          <p:nvPr/>
        </p:nvSpPr>
        <p:spPr bwMode="auto">
          <a:xfrm>
            <a:off x="909364" y="4574574"/>
            <a:ext cx="2376488" cy="720725"/>
          </a:xfrm>
          <a:prstGeom prst="rect">
            <a:avLst/>
          </a:prstGeom>
          <a:noFill/>
          <a:ln w="12700" cmpd="sng">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99" name="Line 46"/>
          <p:cNvSpPr>
            <a:spLocks noChangeShapeType="1"/>
          </p:cNvSpPr>
          <p:nvPr/>
        </p:nvSpPr>
        <p:spPr bwMode="auto">
          <a:xfrm>
            <a:off x="3071222" y="4981926"/>
            <a:ext cx="792162" cy="0"/>
          </a:xfrm>
          <a:prstGeom prst="line">
            <a:avLst/>
          </a:prstGeom>
          <a:noFill/>
          <a:ln w="12700" cmpd="sng">
            <a:solidFill>
              <a:schemeClr va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00" name="Text Box 47"/>
          <p:cNvSpPr txBox="1">
            <a:spLocks noChangeArrowheads="1"/>
          </p:cNvSpPr>
          <p:nvPr/>
        </p:nvSpPr>
        <p:spPr bwMode="auto">
          <a:xfrm>
            <a:off x="3207747" y="4617947"/>
            <a:ext cx="5329237" cy="60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50000"/>
              </a:lnSpc>
              <a:spcBef>
                <a:spcPct val="50000"/>
              </a:spcBef>
              <a:buClr>
                <a:schemeClr val="hlink"/>
              </a:buClr>
              <a:buSzPct val="55000"/>
              <a:buFont typeface="Wingdings" panose="05000000000000000000" pitchFamily="2" charset="2"/>
              <a:buNone/>
            </a:pPr>
            <a:r>
              <a:rPr lang="zh-TW" altLang="en-US"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叶节点 </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(leaf node)</a:t>
            </a:r>
            <a:endPar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50000"/>
              </a:lnSpc>
              <a:spcBef>
                <a:spcPct val="50000"/>
              </a:spcBef>
              <a:buClr>
                <a:schemeClr val="hlink"/>
              </a:buClr>
              <a:buSzPct val="55000"/>
              <a:buFont typeface="Wingdings" panose="05000000000000000000" pitchFamily="2" charset="2"/>
              <a:buNone/>
            </a:pP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r>
              <a:rPr lang="zh-CN" altLang="en-US" sz="2000" dirty="0">
                <a:latin typeface="思源黑体 CN Normal" panose="020B0400000000000000" pitchFamily="34" charset="-122"/>
                <a:ea typeface="思源黑体 CN Normal" panose="020B0400000000000000" pitchFamily="34" charset="-122"/>
                <a:cs typeface="Times New Roman" panose="02020603050405020304" pitchFamily="18" charset="0"/>
              </a:rPr>
              <a:t>代表分类后所获得</a:t>
            </a:r>
            <a:r>
              <a:rPr lang="zh-TW" altLang="en-US" sz="2000" dirty="0">
                <a:latin typeface="思源黑体 CN Normal" panose="020B0400000000000000" pitchFamily="34" charset="-122"/>
                <a:ea typeface="思源黑体 CN Normal" panose="020B0400000000000000" pitchFamily="34" charset="-122"/>
                <a:cs typeface="Times New Roman" panose="02020603050405020304" pitchFamily="18" charset="0"/>
              </a:rPr>
              <a:t>的</a:t>
            </a:r>
            <a:r>
              <a:rPr lang="zh-TW" altLang="en-US" sz="2000" dirty="0">
                <a:solidFill>
                  <a:srgbClr val="FF0000"/>
                </a:solidFill>
                <a:latin typeface="思源黑体 CN Normal" panose="020B0400000000000000" pitchFamily="34" charset="-122"/>
                <a:ea typeface="思源黑体 CN Normal" panose="020B0400000000000000" pitchFamily="34" charset="-122"/>
                <a:cs typeface="Times New Roman" panose="02020603050405020304" pitchFamily="18" charset="0"/>
              </a:rPr>
              <a:t>分类标记</a:t>
            </a: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endPar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sp>
        <p:nvSpPr>
          <p:cNvPr id="52" name="文本框 51"/>
          <p:cNvSpPr txBox="1"/>
          <p:nvPr/>
        </p:nvSpPr>
        <p:spPr>
          <a:xfrm>
            <a:off x="7583170" y="1229995"/>
            <a:ext cx="4489450" cy="5631180"/>
          </a:xfrm>
          <a:prstGeom prst="rect">
            <a:avLst/>
          </a:prstGeom>
          <a:noFill/>
        </p:spPr>
        <p:txBody>
          <a:bodyPr wrap="square">
            <a:spAutoFit/>
          </a:bodyPr>
          <a:lstStyle/>
          <a:p>
            <a:pPr marL="342900" indent="-342900" algn="just">
              <a:lnSpc>
                <a:spcPct val="150000"/>
              </a:lnSpc>
              <a:buFont typeface="Wingdings" panose="05000000000000000000" pitchFamily="2" charset="2"/>
              <a:buChar char="l"/>
            </a:pPr>
            <a:r>
              <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mn-ea"/>
              </a:rPr>
              <a:t>决策树生成算法分成两个步骤：</a:t>
            </a:r>
            <a:endPar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mn-ea"/>
            </a:endParaRPr>
          </a:p>
          <a:p>
            <a:pPr marL="450215" indent="-342900" algn="just" latinLnBrk="0">
              <a:lnSpc>
                <a:spcPct val="150000"/>
              </a:lnSpc>
              <a:buFont typeface="Arial" panose="020B0604020202020204" pitchFamily="34" charset="0"/>
              <a:buChar char="•"/>
            </a:pPr>
            <a:r>
              <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mn-ea"/>
              </a:rPr>
              <a:t>树的生成：开始，数据都在根节点；递归的进行数据分片</a:t>
            </a:r>
            <a:endPar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mn-ea"/>
            </a:endParaRPr>
          </a:p>
          <a:p>
            <a:pPr marL="450215" lvl="1" indent="-342900" algn="just" latinLnBrk="0">
              <a:lnSpc>
                <a:spcPct val="150000"/>
              </a:lnSpc>
              <a:buFont typeface="Arial" panose="020B0604020202020204" pitchFamily="34" charset="0"/>
              <a:buChar char="•"/>
            </a:pPr>
            <a:r>
              <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mn-ea"/>
              </a:rPr>
              <a:t>树的修剪：去掉一些可能是噪音</a:t>
            </a:r>
            <a:r>
              <a:rPr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mn-ea"/>
              </a:rPr>
              <a:t>  </a:t>
            </a:r>
            <a:r>
              <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mn-ea"/>
              </a:rPr>
              <a:t>或者异常的数据</a:t>
            </a:r>
            <a:endPar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mn-ea"/>
              </a:rPr>
              <a:t>决策树算法是一种归纳分类算法，它通过对训练集的学习，挖掘出有用规则，用于对新数据进行预测。</a:t>
            </a:r>
            <a:endPar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决策树算法属于</a:t>
            </a:r>
            <a:r>
              <a:rPr lang="zh-CN" altLang="en-US" sz="20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监督学习</a:t>
            </a:r>
            <a:r>
              <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方法。</a:t>
            </a:r>
            <a:endPar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mn-ea"/>
              </a:rPr>
              <a:t>决策树使用: 对未知数据进行分割；按照决策树上采用的分割属性逐层往下，直到叶子节点</a:t>
            </a:r>
            <a:endParaRPr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endParaRPr>
          </a:p>
        </p:txBody>
      </p:sp>
      <p:grpSp>
        <p:nvGrpSpPr>
          <p:cNvPr id="68616" name="Group 4"/>
          <p:cNvGrpSpPr/>
          <p:nvPr/>
        </p:nvGrpSpPr>
        <p:grpSpPr>
          <a:xfrm>
            <a:off x="1134428" y="5432743"/>
            <a:ext cx="4754562" cy="1381125"/>
            <a:chOff x="864" y="1824"/>
            <a:chExt cx="4752" cy="1728"/>
          </a:xfrm>
        </p:grpSpPr>
        <p:grpSp>
          <p:nvGrpSpPr>
            <p:cNvPr id="68621" name="Group 5"/>
            <p:cNvGrpSpPr/>
            <p:nvPr/>
          </p:nvGrpSpPr>
          <p:grpSpPr>
            <a:xfrm>
              <a:off x="864" y="1824"/>
              <a:ext cx="4752" cy="1728"/>
              <a:chOff x="864" y="1824"/>
              <a:chExt cx="4752" cy="1728"/>
            </a:xfrm>
          </p:grpSpPr>
          <p:grpSp>
            <p:nvGrpSpPr>
              <p:cNvPr id="68623" name="Group 6"/>
              <p:cNvGrpSpPr/>
              <p:nvPr/>
            </p:nvGrpSpPr>
            <p:grpSpPr>
              <a:xfrm>
                <a:off x="864" y="1824"/>
                <a:ext cx="4752" cy="1728"/>
                <a:chOff x="864" y="1824"/>
                <a:chExt cx="4752" cy="1728"/>
              </a:xfrm>
            </p:grpSpPr>
            <p:grpSp>
              <p:nvGrpSpPr>
                <p:cNvPr id="68625" name="Group 7"/>
                <p:cNvGrpSpPr/>
                <p:nvPr/>
              </p:nvGrpSpPr>
              <p:grpSpPr>
                <a:xfrm>
                  <a:off x="864" y="1824"/>
                  <a:ext cx="4752" cy="1728"/>
                  <a:chOff x="960" y="1680"/>
                  <a:chExt cx="4752" cy="1728"/>
                </a:xfrm>
              </p:grpSpPr>
              <p:sp>
                <p:nvSpPr>
                  <p:cNvPr id="68627" name="Rectangle 8"/>
                  <p:cNvSpPr/>
                  <p:nvPr/>
                </p:nvSpPr>
                <p:spPr>
                  <a:xfrm>
                    <a:off x="960" y="1680"/>
                    <a:ext cx="4752" cy="172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1" hangingPunct="1"/>
                    <a:endParaRPr lang="zh-CN" altLang="en-US" dirty="0">
                      <a:latin typeface="Tahoma" panose="020B0604030504040204" pitchFamily="34" charset="0"/>
                      <a:ea typeface="宋体" panose="02010600030101010101" pitchFamily="2" charset="-122"/>
                    </a:endParaRPr>
                  </a:p>
                </p:txBody>
              </p:sp>
              <p:sp>
                <p:nvSpPr>
                  <p:cNvPr id="68628" name="Oval 9"/>
                  <p:cNvSpPr/>
                  <p:nvPr/>
                </p:nvSpPr>
                <p:spPr>
                  <a:xfrm>
                    <a:off x="1248" y="2112"/>
                    <a:ext cx="624" cy="192"/>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1" hangingPunct="1"/>
                    <a:endParaRPr lang="zh-CN" altLang="en-US" dirty="0">
                      <a:latin typeface="Tahoma" panose="020B0604030504040204" pitchFamily="34" charset="0"/>
                      <a:ea typeface="宋体" panose="02010600030101010101" pitchFamily="2" charset="-122"/>
                    </a:endParaRPr>
                  </a:p>
                </p:txBody>
              </p:sp>
              <p:sp>
                <p:nvSpPr>
                  <p:cNvPr id="68629" name="Line 10"/>
                  <p:cNvSpPr/>
                  <p:nvPr/>
                </p:nvSpPr>
                <p:spPr>
                  <a:xfrm>
                    <a:off x="1248" y="2208"/>
                    <a:ext cx="0" cy="480"/>
                  </a:xfrm>
                  <a:prstGeom prst="line">
                    <a:avLst/>
                  </a:prstGeom>
                  <a:ln w="9525" cap="flat" cmpd="sng">
                    <a:solidFill>
                      <a:schemeClr val="tx1"/>
                    </a:solidFill>
                    <a:prstDash val="solid"/>
                    <a:miter/>
                    <a:headEnd type="none" w="med" len="med"/>
                    <a:tailEnd type="none" w="med" len="med"/>
                  </a:ln>
                </p:spPr>
              </p:sp>
              <p:sp>
                <p:nvSpPr>
                  <p:cNvPr id="68630" name="Oval 11"/>
                  <p:cNvSpPr/>
                  <p:nvPr/>
                </p:nvSpPr>
                <p:spPr>
                  <a:xfrm>
                    <a:off x="1248" y="2640"/>
                    <a:ext cx="624" cy="192"/>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1" hangingPunct="1"/>
                    <a:endParaRPr lang="zh-CN" altLang="en-US" dirty="0">
                      <a:latin typeface="Tahoma" panose="020B0604030504040204" pitchFamily="34" charset="0"/>
                      <a:ea typeface="宋体" panose="02010600030101010101" pitchFamily="2" charset="-122"/>
                    </a:endParaRPr>
                  </a:p>
                </p:txBody>
              </p:sp>
              <p:sp>
                <p:nvSpPr>
                  <p:cNvPr id="68631" name="Line 12"/>
                  <p:cNvSpPr/>
                  <p:nvPr/>
                </p:nvSpPr>
                <p:spPr>
                  <a:xfrm>
                    <a:off x="1872" y="2496"/>
                    <a:ext cx="576" cy="0"/>
                  </a:xfrm>
                  <a:prstGeom prst="line">
                    <a:avLst/>
                  </a:prstGeom>
                  <a:ln w="28575" cap="flat" cmpd="sng">
                    <a:solidFill>
                      <a:schemeClr val="tx1"/>
                    </a:solidFill>
                    <a:prstDash val="solid"/>
                    <a:miter/>
                    <a:headEnd type="none" w="med" len="med"/>
                    <a:tailEnd type="triangle" w="med" len="med"/>
                  </a:ln>
                </p:spPr>
              </p:sp>
              <p:sp>
                <p:nvSpPr>
                  <p:cNvPr id="68632" name="Rectangle 13"/>
                  <p:cNvSpPr/>
                  <p:nvPr/>
                </p:nvSpPr>
                <p:spPr>
                  <a:xfrm>
                    <a:off x="2448" y="2208"/>
                    <a:ext cx="1392" cy="57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1200" b="1" dirty="0">
                        <a:latin typeface="Times New Roman" panose="02020603050405020304" pitchFamily="18" charset="0"/>
                        <a:ea typeface="宋体" panose="02010600030101010101" pitchFamily="2" charset="-122"/>
                      </a:rPr>
                      <a:t>判定树分类算法</a:t>
                    </a:r>
                    <a:endParaRPr lang="zh-CN" altLang="en-US" sz="1200" b="1" dirty="0">
                      <a:latin typeface="Times New Roman" panose="02020603050405020304" pitchFamily="18" charset="0"/>
                      <a:ea typeface="宋体" panose="02010600030101010101" pitchFamily="2" charset="-122"/>
                    </a:endParaRPr>
                  </a:p>
                </p:txBody>
              </p:sp>
              <p:sp>
                <p:nvSpPr>
                  <p:cNvPr id="68633" name="Oval 14"/>
                  <p:cNvSpPr/>
                  <p:nvPr/>
                </p:nvSpPr>
                <p:spPr>
                  <a:xfrm>
                    <a:off x="5040" y="1776"/>
                    <a:ext cx="192" cy="144"/>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1" hangingPunct="1"/>
                    <a:endParaRPr lang="zh-CN" altLang="en-US" dirty="0">
                      <a:latin typeface="Tahoma" panose="020B0604030504040204" pitchFamily="34" charset="0"/>
                      <a:ea typeface="宋体" panose="02010600030101010101" pitchFamily="2" charset="-122"/>
                    </a:endParaRPr>
                  </a:p>
                </p:txBody>
              </p:sp>
              <p:sp>
                <p:nvSpPr>
                  <p:cNvPr id="68634" name="Line 15"/>
                  <p:cNvSpPr/>
                  <p:nvPr/>
                </p:nvSpPr>
                <p:spPr>
                  <a:xfrm flipH="1">
                    <a:off x="4800" y="1920"/>
                    <a:ext cx="288" cy="288"/>
                  </a:xfrm>
                  <a:prstGeom prst="line">
                    <a:avLst/>
                  </a:prstGeom>
                  <a:ln w="9525" cap="flat" cmpd="sng">
                    <a:solidFill>
                      <a:schemeClr val="tx1"/>
                    </a:solidFill>
                    <a:prstDash val="solid"/>
                    <a:miter/>
                    <a:headEnd type="none" w="med" len="med"/>
                    <a:tailEnd type="none" w="med" len="med"/>
                  </a:ln>
                </p:spPr>
              </p:sp>
              <p:sp>
                <p:nvSpPr>
                  <p:cNvPr id="68635" name="Line 16"/>
                  <p:cNvSpPr/>
                  <p:nvPr/>
                </p:nvSpPr>
                <p:spPr>
                  <a:xfrm>
                    <a:off x="5184" y="1920"/>
                    <a:ext cx="384" cy="288"/>
                  </a:xfrm>
                  <a:prstGeom prst="line">
                    <a:avLst/>
                  </a:prstGeom>
                  <a:ln w="9525" cap="flat" cmpd="sng">
                    <a:solidFill>
                      <a:schemeClr val="tx1"/>
                    </a:solidFill>
                    <a:prstDash val="solid"/>
                    <a:miter/>
                    <a:headEnd type="none" w="med" len="med"/>
                    <a:tailEnd type="none" w="med" len="med"/>
                  </a:ln>
                </p:spPr>
              </p:sp>
              <p:sp>
                <p:nvSpPr>
                  <p:cNvPr id="68636" name="Oval 17"/>
                  <p:cNvSpPr/>
                  <p:nvPr/>
                </p:nvSpPr>
                <p:spPr>
                  <a:xfrm>
                    <a:off x="4704" y="2208"/>
                    <a:ext cx="192" cy="192"/>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1" hangingPunct="1"/>
                    <a:endParaRPr lang="zh-CN" altLang="en-US" dirty="0">
                      <a:latin typeface="Tahoma" panose="020B0604030504040204" pitchFamily="34" charset="0"/>
                      <a:ea typeface="宋体" panose="02010600030101010101" pitchFamily="2" charset="-122"/>
                    </a:endParaRPr>
                  </a:p>
                </p:txBody>
              </p:sp>
              <p:sp>
                <p:nvSpPr>
                  <p:cNvPr id="68637" name="Oval 18"/>
                  <p:cNvSpPr/>
                  <p:nvPr/>
                </p:nvSpPr>
                <p:spPr>
                  <a:xfrm>
                    <a:off x="5496" y="2196"/>
                    <a:ext cx="192" cy="192"/>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1" hangingPunct="1"/>
                    <a:endParaRPr lang="zh-CN" altLang="en-US" dirty="0">
                      <a:latin typeface="Tahoma" panose="020B0604030504040204" pitchFamily="34" charset="0"/>
                      <a:ea typeface="宋体" panose="02010600030101010101" pitchFamily="2" charset="-122"/>
                    </a:endParaRPr>
                  </a:p>
                </p:txBody>
              </p:sp>
              <p:sp>
                <p:nvSpPr>
                  <p:cNvPr id="68638" name="Line 19"/>
                  <p:cNvSpPr/>
                  <p:nvPr/>
                </p:nvSpPr>
                <p:spPr>
                  <a:xfrm flipH="1">
                    <a:off x="4368" y="2352"/>
                    <a:ext cx="336" cy="240"/>
                  </a:xfrm>
                  <a:prstGeom prst="line">
                    <a:avLst/>
                  </a:prstGeom>
                  <a:ln w="9525" cap="flat" cmpd="sng">
                    <a:solidFill>
                      <a:schemeClr val="tx1"/>
                    </a:solidFill>
                    <a:prstDash val="solid"/>
                    <a:miter/>
                    <a:headEnd type="none" w="med" len="med"/>
                    <a:tailEnd type="none" w="med" len="med"/>
                  </a:ln>
                </p:spPr>
              </p:sp>
              <p:sp>
                <p:nvSpPr>
                  <p:cNvPr id="68639" name="Line 20"/>
                  <p:cNvSpPr/>
                  <p:nvPr/>
                </p:nvSpPr>
                <p:spPr>
                  <a:xfrm>
                    <a:off x="4896" y="2352"/>
                    <a:ext cx="336" cy="288"/>
                  </a:xfrm>
                  <a:prstGeom prst="line">
                    <a:avLst/>
                  </a:prstGeom>
                  <a:ln w="9525" cap="flat" cmpd="sng">
                    <a:solidFill>
                      <a:schemeClr val="tx1"/>
                    </a:solidFill>
                    <a:prstDash val="solid"/>
                    <a:miter/>
                    <a:headEnd type="none" w="med" len="med"/>
                    <a:tailEnd type="none" w="med" len="med"/>
                  </a:ln>
                </p:spPr>
              </p:sp>
              <p:sp>
                <p:nvSpPr>
                  <p:cNvPr id="68640" name="Oval 21"/>
                  <p:cNvSpPr/>
                  <p:nvPr/>
                </p:nvSpPr>
                <p:spPr>
                  <a:xfrm>
                    <a:off x="4272" y="2592"/>
                    <a:ext cx="192" cy="192"/>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1" hangingPunct="1"/>
                    <a:endParaRPr lang="zh-CN" altLang="en-US" dirty="0">
                      <a:latin typeface="Tahoma" panose="020B0604030504040204" pitchFamily="34" charset="0"/>
                      <a:ea typeface="宋体" panose="02010600030101010101" pitchFamily="2" charset="-122"/>
                    </a:endParaRPr>
                  </a:p>
                </p:txBody>
              </p:sp>
              <p:sp>
                <p:nvSpPr>
                  <p:cNvPr id="68641" name="Oval 22"/>
                  <p:cNvSpPr/>
                  <p:nvPr/>
                </p:nvSpPr>
                <p:spPr>
                  <a:xfrm>
                    <a:off x="5184" y="2592"/>
                    <a:ext cx="192" cy="192"/>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1" hangingPunct="1"/>
                    <a:endParaRPr lang="zh-CN" altLang="en-US" dirty="0">
                      <a:latin typeface="Tahoma" panose="020B0604030504040204" pitchFamily="34" charset="0"/>
                      <a:ea typeface="宋体" panose="02010600030101010101" pitchFamily="2" charset="-122"/>
                    </a:endParaRPr>
                  </a:p>
                </p:txBody>
              </p:sp>
              <p:sp>
                <p:nvSpPr>
                  <p:cNvPr id="68642" name="Text Box 23"/>
                  <p:cNvSpPr txBox="1"/>
                  <p:nvPr/>
                </p:nvSpPr>
                <p:spPr>
                  <a:xfrm>
                    <a:off x="3792" y="2208"/>
                    <a:ext cx="672" cy="303"/>
                  </a:xfrm>
                  <a:prstGeom prst="rect">
                    <a:avLst/>
                  </a:prstGeom>
                  <a:noFill/>
                  <a:ln w="9525">
                    <a:noFill/>
                  </a:ln>
                </p:spPr>
                <p:txBody>
                  <a:bodyPr>
                    <a:spAutoFit/>
                  </a:bodyPr>
                  <a:p>
                    <a:pPr eaLnBrk="1" hangingPunct="1">
                      <a:spcBef>
                        <a:spcPct val="50000"/>
                      </a:spcBef>
                    </a:pPr>
                    <a:r>
                      <a:rPr lang="en-US" altLang="zh-CN" sz="1200" b="1" dirty="0">
                        <a:latin typeface="Times New Roman" panose="02020603050405020304" pitchFamily="18" charset="0"/>
                        <a:ea typeface="宋体" panose="02010600030101010101" pitchFamily="2" charset="-122"/>
                      </a:rPr>
                      <a:t>output</a:t>
                    </a:r>
                    <a:endParaRPr lang="en-US" altLang="zh-CN" sz="1200" b="1" dirty="0">
                      <a:latin typeface="Times New Roman" panose="02020603050405020304" pitchFamily="18" charset="0"/>
                      <a:ea typeface="宋体" panose="02010600030101010101" pitchFamily="2" charset="-122"/>
                    </a:endParaRPr>
                  </a:p>
                </p:txBody>
              </p:sp>
              <p:sp>
                <p:nvSpPr>
                  <p:cNvPr id="68643" name="Text Box 24"/>
                  <p:cNvSpPr txBox="1"/>
                  <p:nvPr/>
                </p:nvSpPr>
                <p:spPr>
                  <a:xfrm>
                    <a:off x="1260" y="2905"/>
                    <a:ext cx="708" cy="300"/>
                  </a:xfrm>
                  <a:prstGeom prst="rect">
                    <a:avLst/>
                  </a:prstGeom>
                  <a:noFill/>
                  <a:ln w="9525">
                    <a:noFill/>
                  </a:ln>
                </p:spPr>
                <p:txBody>
                  <a:bodyPr>
                    <a:spAutoFit/>
                  </a:bodyPr>
                  <a:p>
                    <a:pPr eaLnBrk="1" hangingPunct="1">
                      <a:spcBef>
                        <a:spcPct val="50000"/>
                      </a:spcBef>
                    </a:pPr>
                    <a:r>
                      <a:rPr lang="zh-CN" altLang="en-US" sz="1200" b="1" dirty="0">
                        <a:latin typeface="Times New Roman" panose="02020603050405020304" pitchFamily="18" charset="0"/>
                        <a:ea typeface="宋体" panose="02010600030101010101" pitchFamily="2" charset="-122"/>
                      </a:rPr>
                      <a:t>训练集</a:t>
                    </a:r>
                    <a:endParaRPr lang="zh-CN" altLang="en-US" sz="1200" b="1" dirty="0">
                      <a:latin typeface="Times New Roman" panose="02020603050405020304" pitchFamily="18" charset="0"/>
                      <a:ea typeface="宋体" panose="02010600030101010101" pitchFamily="2" charset="-122"/>
                    </a:endParaRPr>
                  </a:p>
                </p:txBody>
              </p:sp>
              <p:sp>
                <p:nvSpPr>
                  <p:cNvPr id="68644" name="Text Box 25"/>
                  <p:cNvSpPr txBox="1"/>
                  <p:nvPr/>
                </p:nvSpPr>
                <p:spPr>
                  <a:xfrm>
                    <a:off x="4752" y="2856"/>
                    <a:ext cx="720" cy="300"/>
                  </a:xfrm>
                  <a:prstGeom prst="rect">
                    <a:avLst/>
                  </a:prstGeom>
                  <a:noFill/>
                  <a:ln w="9525">
                    <a:noFill/>
                  </a:ln>
                </p:spPr>
                <p:txBody>
                  <a:bodyPr>
                    <a:spAutoFit/>
                  </a:bodyPr>
                  <a:p>
                    <a:pPr eaLnBrk="1" hangingPunct="1">
                      <a:spcBef>
                        <a:spcPct val="50000"/>
                      </a:spcBef>
                    </a:pPr>
                    <a:r>
                      <a:rPr lang="zh-CN" altLang="en-US" sz="1200" b="1" dirty="0">
                        <a:latin typeface="Times New Roman" panose="02020603050405020304" pitchFamily="18" charset="0"/>
                        <a:ea typeface="宋体" panose="02010600030101010101" pitchFamily="2" charset="-122"/>
                      </a:rPr>
                      <a:t>决策树</a:t>
                    </a:r>
                    <a:endParaRPr lang="zh-CN" altLang="en-US" sz="1200" b="1" dirty="0">
                      <a:latin typeface="Times New Roman" panose="02020603050405020304" pitchFamily="18" charset="0"/>
                      <a:ea typeface="宋体" panose="02010600030101010101" pitchFamily="2" charset="-122"/>
                    </a:endParaRPr>
                  </a:p>
                </p:txBody>
              </p:sp>
            </p:grpSp>
            <p:sp>
              <p:nvSpPr>
                <p:cNvPr id="68626" name="Line 26"/>
                <p:cNvSpPr/>
                <p:nvPr/>
              </p:nvSpPr>
              <p:spPr>
                <a:xfrm>
                  <a:off x="1776" y="2352"/>
                  <a:ext cx="0" cy="528"/>
                </a:xfrm>
                <a:prstGeom prst="line">
                  <a:avLst/>
                </a:prstGeom>
                <a:ln w="9525" cap="flat" cmpd="sng">
                  <a:solidFill>
                    <a:schemeClr val="tx1"/>
                  </a:solidFill>
                  <a:prstDash val="solid"/>
                  <a:miter/>
                  <a:headEnd type="none" w="med" len="med"/>
                  <a:tailEnd type="none" w="med" len="med"/>
                </a:ln>
              </p:spPr>
            </p:sp>
          </p:grpSp>
          <p:sp>
            <p:nvSpPr>
              <p:cNvPr id="68624" name="Line 27"/>
              <p:cNvSpPr/>
              <p:nvPr/>
            </p:nvSpPr>
            <p:spPr>
              <a:xfrm>
                <a:off x="3744" y="2640"/>
                <a:ext cx="528" cy="0"/>
              </a:xfrm>
              <a:prstGeom prst="line">
                <a:avLst/>
              </a:prstGeom>
              <a:ln w="28575" cap="flat" cmpd="sng">
                <a:solidFill>
                  <a:schemeClr val="tx1"/>
                </a:solidFill>
                <a:prstDash val="solid"/>
                <a:miter/>
                <a:headEnd type="none" w="med" len="med"/>
                <a:tailEnd type="triangle" w="med" len="med"/>
              </a:ln>
            </p:spPr>
          </p:sp>
        </p:grpSp>
        <p:sp>
          <p:nvSpPr>
            <p:cNvPr id="68622" name="Text Box 28"/>
            <p:cNvSpPr txBox="1"/>
            <p:nvPr/>
          </p:nvSpPr>
          <p:spPr>
            <a:xfrm>
              <a:off x="1800" y="2376"/>
              <a:ext cx="552" cy="303"/>
            </a:xfrm>
            <a:prstGeom prst="rect">
              <a:avLst/>
            </a:prstGeom>
            <a:noFill/>
            <a:ln w="9525">
              <a:noFill/>
            </a:ln>
          </p:spPr>
          <p:txBody>
            <a:bodyPr>
              <a:spAutoFit/>
            </a:bodyPr>
            <a:p>
              <a:pPr eaLnBrk="1" hangingPunct="1">
                <a:spcBef>
                  <a:spcPct val="50000"/>
                </a:spcBef>
              </a:pPr>
              <a:r>
                <a:rPr lang="en-US" altLang="zh-CN" sz="1200" b="1" dirty="0">
                  <a:latin typeface="Times New Roman" panose="02020603050405020304" pitchFamily="18" charset="0"/>
                  <a:ea typeface="宋体" panose="02010600030101010101" pitchFamily="2" charset="-122"/>
                </a:rPr>
                <a:t>input</a:t>
              </a:r>
              <a:endParaRPr lang="en-US" altLang="zh-CN" sz="1200" b="1" dirty="0">
                <a:latin typeface="Times New Roman" panose="02020603050405020304" pitchFamily="18" charset="0"/>
                <a:ea typeface="宋体" panose="02010600030101010101" pitchFamily="2" charset="-122"/>
              </a:endParaRPr>
            </a:p>
          </p:txBody>
        </p:sp>
      </p:grpSp>
      <p:sp>
        <p:nvSpPr>
          <p:cNvPr id="68617" name="Line 29"/>
          <p:cNvSpPr/>
          <p:nvPr/>
        </p:nvSpPr>
        <p:spPr>
          <a:xfrm flipH="1">
            <a:off x="5938838" y="5961698"/>
            <a:ext cx="504825" cy="0"/>
          </a:xfrm>
          <a:prstGeom prst="line">
            <a:avLst/>
          </a:prstGeom>
          <a:ln w="9525" cap="flat" cmpd="sng">
            <a:solidFill>
              <a:schemeClr val="tx1"/>
            </a:solidFill>
            <a:prstDash val="solid"/>
            <a:miter/>
            <a:headEnd type="none" w="med" len="med"/>
            <a:tailEnd type="triangle" w="med" len="med"/>
          </a:ln>
        </p:spPr>
      </p:sp>
      <p:sp>
        <p:nvSpPr>
          <p:cNvPr id="68618" name="Text Box 30"/>
          <p:cNvSpPr txBox="1"/>
          <p:nvPr/>
        </p:nvSpPr>
        <p:spPr>
          <a:xfrm>
            <a:off x="6588125" y="5745798"/>
            <a:ext cx="792163" cy="304800"/>
          </a:xfrm>
          <a:prstGeom prst="rect">
            <a:avLst/>
          </a:prstGeom>
          <a:noFill/>
          <a:ln w="9525">
            <a:noFill/>
          </a:ln>
        </p:spPr>
        <p:txBody>
          <a:bodyPr>
            <a:spAutoFit/>
          </a:bodyPr>
          <a:p>
            <a:pPr eaLnBrk="1" hangingPunct="1">
              <a:spcBef>
                <a:spcPct val="50000"/>
              </a:spcBef>
            </a:pPr>
            <a:r>
              <a:rPr lang="zh-CN" altLang="en-US" sz="1400" b="1" dirty="0">
                <a:latin typeface="Tahoma" panose="020B0604030504040204" pitchFamily="34" charset="0"/>
                <a:ea typeface="宋体" panose="02010600030101010101" pitchFamily="2" charset="-122"/>
              </a:rPr>
              <a:t>新数据</a:t>
            </a:r>
            <a:endParaRPr lang="zh-CN" altLang="en-US" sz="1400" b="1" dirty="0">
              <a:latin typeface="Tahoma" panose="020B0604030504040204" pitchFamily="34" charset="0"/>
              <a:ea typeface="宋体" panose="02010600030101010101" pitchFamily="2" charset="-122"/>
            </a:endParaRPr>
          </a:p>
        </p:txBody>
      </p:sp>
      <p:sp>
        <p:nvSpPr>
          <p:cNvPr id="68619" name="Line 31"/>
          <p:cNvSpPr/>
          <p:nvPr/>
        </p:nvSpPr>
        <p:spPr>
          <a:xfrm>
            <a:off x="5938838" y="6537960"/>
            <a:ext cx="504825" cy="0"/>
          </a:xfrm>
          <a:prstGeom prst="line">
            <a:avLst/>
          </a:prstGeom>
          <a:ln w="9525" cap="flat" cmpd="sng">
            <a:solidFill>
              <a:schemeClr val="tx1"/>
            </a:solidFill>
            <a:prstDash val="solid"/>
            <a:miter/>
            <a:headEnd type="none" w="med" len="med"/>
            <a:tailEnd type="triangle" w="med" len="med"/>
          </a:ln>
        </p:spPr>
      </p:sp>
      <p:sp>
        <p:nvSpPr>
          <p:cNvPr id="68620" name="Text Box 32"/>
          <p:cNvSpPr txBox="1"/>
          <p:nvPr/>
        </p:nvSpPr>
        <p:spPr>
          <a:xfrm>
            <a:off x="6480175" y="6372860"/>
            <a:ext cx="1008063" cy="304800"/>
          </a:xfrm>
          <a:prstGeom prst="rect">
            <a:avLst/>
          </a:prstGeom>
          <a:noFill/>
          <a:ln w="9525">
            <a:noFill/>
          </a:ln>
        </p:spPr>
        <p:txBody>
          <a:bodyPr>
            <a:spAutoFit/>
          </a:bodyPr>
          <a:p>
            <a:pPr algn="ctr" eaLnBrk="1" hangingPunct="1">
              <a:spcBef>
                <a:spcPct val="50000"/>
              </a:spcBef>
            </a:pPr>
            <a:r>
              <a:rPr lang="zh-CN" altLang="en-US" sz="1400" b="1" dirty="0">
                <a:latin typeface="Tahoma" panose="020B0604030504040204" pitchFamily="34" charset="0"/>
                <a:ea typeface="宋体" panose="02010600030101010101" pitchFamily="2" charset="-122"/>
              </a:rPr>
              <a:t>分类</a:t>
            </a:r>
            <a:endParaRPr lang="zh-CN" altLang="en-US" sz="1400" b="1" dirty="0">
              <a:latin typeface="Tahoma" panose="020B0604030504040204" pitchFamily="34" charset="0"/>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9" name="Rectangle 2"/>
          <p:cNvSpPr>
            <a:spLocks noGrp="1" noChangeArrowheads="1"/>
          </p:cNvSpPr>
          <p:nvPr>
            <p:ph type="title"/>
          </p:nvPr>
        </p:nvSpPr>
        <p:spPr>
          <a:xfrm>
            <a:off x="668338" y="235898"/>
            <a:ext cx="3507736" cy="677863"/>
          </a:xfrm>
        </p:spPr>
        <p:txBody>
          <a:bodyPr/>
          <a:lstStyle/>
          <a:p>
            <a:pPr algn="l" eaLnBrk="1" hangingPunct="1"/>
            <a:r>
              <a:rPr lang="en-US" altLang="zh-CN" dirty="0">
                <a:solidFill>
                  <a:schemeClr val="tx1"/>
                </a:solidFill>
              </a:rPr>
              <a:t>1.</a:t>
            </a:r>
            <a:r>
              <a:rPr lang="zh-CN" altLang="en-US" dirty="0">
                <a:solidFill>
                  <a:schemeClr val="tx1"/>
                </a:solidFill>
              </a:rPr>
              <a:t>决策树原理</a:t>
            </a:r>
            <a:endParaRPr lang="zh-CN" altLang="en-US" dirty="0">
              <a:solidFill>
                <a:schemeClr val="tx1"/>
              </a:solidFill>
            </a:endParaRPr>
          </a:p>
        </p:txBody>
      </p:sp>
      <p:grpSp>
        <p:nvGrpSpPr>
          <p:cNvPr id="30" name="Group 4"/>
          <p:cNvGrpSpPr/>
          <p:nvPr/>
        </p:nvGrpSpPr>
        <p:grpSpPr bwMode="auto">
          <a:xfrm>
            <a:off x="693464" y="1621824"/>
            <a:ext cx="2447925" cy="3744912"/>
            <a:chOff x="0" y="0"/>
            <a:chExt cx="3600" cy="3600"/>
          </a:xfrm>
        </p:grpSpPr>
        <p:sp>
          <p:nvSpPr>
            <p:cNvPr id="31" name="Rectangle 4"/>
            <p:cNvSpPr>
              <a:spLocks noChangeArrowheads="1"/>
            </p:cNvSpPr>
            <p:nvPr/>
          </p:nvSpPr>
          <p:spPr bwMode="auto">
            <a:xfrm>
              <a:off x="0" y="0"/>
              <a:ext cx="3600" cy="3600"/>
            </a:xfrm>
            <a:prstGeom prst="rect">
              <a:avLst/>
            </a:prstGeom>
            <a:noFill/>
            <a:ln w="9525" cmpd="sng">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32" name="Oval 5"/>
            <p:cNvSpPr>
              <a:spLocks noChangeArrowheads="1"/>
            </p:cNvSpPr>
            <p:nvPr/>
          </p:nvSpPr>
          <p:spPr bwMode="auto">
            <a:xfrm>
              <a:off x="1440" y="180"/>
              <a:ext cx="180" cy="180"/>
            </a:xfrm>
            <a:prstGeom prst="ellipse">
              <a:avLst/>
            </a:prstGeom>
            <a:solidFill>
              <a:srgbClr val="FFFFFF"/>
            </a:solidFill>
            <a:ln w="9525" cmpd="sng">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33" name="Line 6"/>
            <p:cNvSpPr>
              <a:spLocks noChangeShapeType="1"/>
            </p:cNvSpPr>
            <p:nvPr/>
          </p:nvSpPr>
          <p:spPr bwMode="auto">
            <a:xfrm flipH="1">
              <a:off x="1080" y="360"/>
              <a:ext cx="360" cy="36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4" name="Line 7"/>
            <p:cNvSpPr>
              <a:spLocks noChangeShapeType="1"/>
            </p:cNvSpPr>
            <p:nvPr/>
          </p:nvSpPr>
          <p:spPr bwMode="auto">
            <a:xfrm>
              <a:off x="1620" y="360"/>
              <a:ext cx="360" cy="36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5" name="Oval 8"/>
            <p:cNvSpPr>
              <a:spLocks noChangeArrowheads="1"/>
            </p:cNvSpPr>
            <p:nvPr/>
          </p:nvSpPr>
          <p:spPr bwMode="auto">
            <a:xfrm>
              <a:off x="900" y="720"/>
              <a:ext cx="180" cy="180"/>
            </a:xfrm>
            <a:prstGeom prst="ellipse">
              <a:avLst/>
            </a:prstGeom>
            <a:solidFill>
              <a:srgbClr val="FFFFFF"/>
            </a:solidFill>
            <a:ln w="9525" cmpd="sng">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36" name="Line 9"/>
            <p:cNvSpPr>
              <a:spLocks noChangeShapeType="1"/>
            </p:cNvSpPr>
            <p:nvPr/>
          </p:nvSpPr>
          <p:spPr bwMode="auto">
            <a:xfrm flipH="1">
              <a:off x="540" y="900"/>
              <a:ext cx="360" cy="36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9" name="Line 10"/>
            <p:cNvSpPr>
              <a:spLocks noChangeShapeType="1"/>
            </p:cNvSpPr>
            <p:nvPr/>
          </p:nvSpPr>
          <p:spPr bwMode="auto">
            <a:xfrm>
              <a:off x="1080" y="900"/>
              <a:ext cx="180" cy="36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1" name="Oval 11"/>
            <p:cNvSpPr>
              <a:spLocks noChangeArrowheads="1"/>
            </p:cNvSpPr>
            <p:nvPr/>
          </p:nvSpPr>
          <p:spPr bwMode="auto">
            <a:xfrm>
              <a:off x="1980" y="720"/>
              <a:ext cx="180" cy="180"/>
            </a:xfrm>
            <a:prstGeom prst="ellipse">
              <a:avLst/>
            </a:prstGeom>
            <a:solidFill>
              <a:srgbClr val="FFFFFF"/>
            </a:solidFill>
            <a:ln w="9525" cmpd="sng">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42" name="Line 12"/>
            <p:cNvSpPr>
              <a:spLocks noChangeShapeType="1"/>
            </p:cNvSpPr>
            <p:nvPr/>
          </p:nvSpPr>
          <p:spPr bwMode="auto">
            <a:xfrm flipH="1">
              <a:off x="1800" y="900"/>
              <a:ext cx="180" cy="36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4" name="Line 13"/>
            <p:cNvSpPr>
              <a:spLocks noChangeShapeType="1"/>
            </p:cNvSpPr>
            <p:nvPr/>
          </p:nvSpPr>
          <p:spPr bwMode="auto">
            <a:xfrm>
              <a:off x="2160" y="900"/>
              <a:ext cx="360" cy="36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5" name="Rectangle 14"/>
            <p:cNvSpPr>
              <a:spLocks noChangeArrowheads="1"/>
            </p:cNvSpPr>
            <p:nvPr/>
          </p:nvSpPr>
          <p:spPr bwMode="auto">
            <a:xfrm>
              <a:off x="360" y="126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46" name="Rectangle 15"/>
            <p:cNvSpPr>
              <a:spLocks noChangeArrowheads="1"/>
            </p:cNvSpPr>
            <p:nvPr/>
          </p:nvSpPr>
          <p:spPr bwMode="auto">
            <a:xfrm>
              <a:off x="1620" y="126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47" name="Oval 16"/>
            <p:cNvSpPr>
              <a:spLocks noChangeArrowheads="1"/>
            </p:cNvSpPr>
            <p:nvPr/>
          </p:nvSpPr>
          <p:spPr bwMode="auto">
            <a:xfrm>
              <a:off x="2340" y="1260"/>
              <a:ext cx="180" cy="180"/>
            </a:xfrm>
            <a:prstGeom prst="ellipse">
              <a:avLst/>
            </a:prstGeom>
            <a:solidFill>
              <a:srgbClr val="FFFFFF"/>
            </a:solidFill>
            <a:ln w="9525" cmpd="sng">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49" name="Line 17"/>
            <p:cNvSpPr>
              <a:spLocks noChangeShapeType="1"/>
            </p:cNvSpPr>
            <p:nvPr/>
          </p:nvSpPr>
          <p:spPr bwMode="auto">
            <a:xfrm flipH="1">
              <a:off x="1980" y="1440"/>
              <a:ext cx="360" cy="54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0" name="Line 18"/>
            <p:cNvSpPr>
              <a:spLocks noChangeShapeType="1"/>
            </p:cNvSpPr>
            <p:nvPr/>
          </p:nvSpPr>
          <p:spPr bwMode="auto">
            <a:xfrm>
              <a:off x="2520" y="1440"/>
              <a:ext cx="360" cy="54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1" name="Rectangle 19"/>
            <p:cNvSpPr>
              <a:spLocks noChangeArrowheads="1"/>
            </p:cNvSpPr>
            <p:nvPr/>
          </p:nvSpPr>
          <p:spPr bwMode="auto">
            <a:xfrm>
              <a:off x="1800" y="198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64" name="Oval 20"/>
            <p:cNvSpPr>
              <a:spLocks noChangeArrowheads="1"/>
            </p:cNvSpPr>
            <p:nvPr/>
          </p:nvSpPr>
          <p:spPr bwMode="auto">
            <a:xfrm>
              <a:off x="2700" y="1980"/>
              <a:ext cx="180" cy="180"/>
            </a:xfrm>
            <a:prstGeom prst="ellipse">
              <a:avLst/>
            </a:prstGeom>
            <a:solidFill>
              <a:srgbClr val="FFFFFF"/>
            </a:solidFill>
            <a:ln w="9525" cmpd="sng">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74" name="Oval 21"/>
            <p:cNvSpPr>
              <a:spLocks noChangeArrowheads="1"/>
            </p:cNvSpPr>
            <p:nvPr/>
          </p:nvSpPr>
          <p:spPr bwMode="auto">
            <a:xfrm flipH="1">
              <a:off x="1260" y="1260"/>
              <a:ext cx="180" cy="180"/>
            </a:xfrm>
            <a:prstGeom prst="ellipse">
              <a:avLst/>
            </a:prstGeom>
            <a:solidFill>
              <a:srgbClr val="FFFFFF"/>
            </a:solidFill>
            <a:ln w="9525" cmpd="sng">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75" name="Line 22"/>
            <p:cNvSpPr>
              <a:spLocks noChangeShapeType="1"/>
            </p:cNvSpPr>
            <p:nvPr/>
          </p:nvSpPr>
          <p:spPr bwMode="auto">
            <a:xfrm flipH="1">
              <a:off x="720" y="1440"/>
              <a:ext cx="540" cy="72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Line 23"/>
            <p:cNvSpPr>
              <a:spLocks noChangeShapeType="1"/>
            </p:cNvSpPr>
            <p:nvPr/>
          </p:nvSpPr>
          <p:spPr bwMode="auto">
            <a:xfrm>
              <a:off x="1260" y="1440"/>
              <a:ext cx="180" cy="72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Rectangle 24"/>
            <p:cNvSpPr>
              <a:spLocks noChangeArrowheads="1"/>
            </p:cNvSpPr>
            <p:nvPr/>
          </p:nvSpPr>
          <p:spPr bwMode="auto">
            <a:xfrm>
              <a:off x="540" y="216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78" name="Oval 25"/>
            <p:cNvSpPr>
              <a:spLocks noChangeArrowheads="1"/>
            </p:cNvSpPr>
            <p:nvPr/>
          </p:nvSpPr>
          <p:spPr bwMode="auto">
            <a:xfrm>
              <a:off x="1440" y="2160"/>
              <a:ext cx="180" cy="180"/>
            </a:xfrm>
            <a:prstGeom prst="ellipse">
              <a:avLst/>
            </a:prstGeom>
            <a:solidFill>
              <a:srgbClr val="FFFFFF"/>
            </a:solidFill>
            <a:ln w="9525" cmpd="sng">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79" name="Line 26"/>
            <p:cNvSpPr>
              <a:spLocks noChangeShapeType="1"/>
            </p:cNvSpPr>
            <p:nvPr/>
          </p:nvSpPr>
          <p:spPr bwMode="auto">
            <a:xfrm flipH="1">
              <a:off x="1080" y="2340"/>
              <a:ext cx="360" cy="54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0" name="Line 27"/>
            <p:cNvSpPr>
              <a:spLocks noChangeShapeType="1"/>
            </p:cNvSpPr>
            <p:nvPr/>
          </p:nvSpPr>
          <p:spPr bwMode="auto">
            <a:xfrm>
              <a:off x="1440" y="2340"/>
              <a:ext cx="180" cy="54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1" name="Line 28"/>
            <p:cNvSpPr>
              <a:spLocks noChangeShapeType="1"/>
            </p:cNvSpPr>
            <p:nvPr/>
          </p:nvSpPr>
          <p:spPr bwMode="auto">
            <a:xfrm flipH="1">
              <a:off x="2340" y="2160"/>
              <a:ext cx="360" cy="72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2" name="Line 29"/>
            <p:cNvSpPr>
              <a:spLocks noChangeShapeType="1"/>
            </p:cNvSpPr>
            <p:nvPr/>
          </p:nvSpPr>
          <p:spPr bwMode="auto">
            <a:xfrm>
              <a:off x="2700" y="2160"/>
              <a:ext cx="360" cy="72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3" name="Rectangle 30"/>
            <p:cNvSpPr>
              <a:spLocks noChangeArrowheads="1"/>
            </p:cNvSpPr>
            <p:nvPr/>
          </p:nvSpPr>
          <p:spPr bwMode="auto">
            <a:xfrm>
              <a:off x="900" y="288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84" name="Rectangle 31"/>
            <p:cNvSpPr>
              <a:spLocks noChangeArrowheads="1"/>
            </p:cNvSpPr>
            <p:nvPr/>
          </p:nvSpPr>
          <p:spPr bwMode="auto">
            <a:xfrm>
              <a:off x="1440" y="288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85" name="Rectangle 32"/>
            <p:cNvSpPr>
              <a:spLocks noChangeArrowheads="1"/>
            </p:cNvSpPr>
            <p:nvPr/>
          </p:nvSpPr>
          <p:spPr bwMode="auto">
            <a:xfrm>
              <a:off x="2160" y="288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86" name="Rectangle 33"/>
            <p:cNvSpPr>
              <a:spLocks noChangeArrowheads="1"/>
            </p:cNvSpPr>
            <p:nvPr/>
          </p:nvSpPr>
          <p:spPr bwMode="auto">
            <a:xfrm>
              <a:off x="2880" y="288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grpSp>
      <p:sp>
        <p:nvSpPr>
          <p:cNvPr id="87" name="Oval 34"/>
          <p:cNvSpPr>
            <a:spLocks noChangeArrowheads="1"/>
          </p:cNvSpPr>
          <p:nvPr/>
        </p:nvSpPr>
        <p:spPr bwMode="auto">
          <a:xfrm>
            <a:off x="1485627" y="1694849"/>
            <a:ext cx="504825" cy="50323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88" name="Oval 35"/>
          <p:cNvSpPr>
            <a:spLocks noChangeArrowheads="1"/>
          </p:cNvSpPr>
          <p:nvPr/>
        </p:nvSpPr>
        <p:spPr bwMode="auto">
          <a:xfrm>
            <a:off x="1268139" y="1620236"/>
            <a:ext cx="863600" cy="647700"/>
          </a:xfrm>
          <a:prstGeom prst="ellipse">
            <a:avLst/>
          </a:prstGeom>
          <a:noFill/>
          <a:ln w="12700" cmpd="sng">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89" name="Line 36"/>
          <p:cNvSpPr>
            <a:spLocks noChangeShapeType="1"/>
          </p:cNvSpPr>
          <p:nvPr/>
        </p:nvSpPr>
        <p:spPr bwMode="auto">
          <a:xfrm>
            <a:off x="2133327" y="1982186"/>
            <a:ext cx="1296987" cy="0"/>
          </a:xfrm>
          <a:prstGeom prst="line">
            <a:avLst/>
          </a:prstGeom>
          <a:noFill/>
          <a:ln w="12700" cmpd="sng">
            <a:solidFill>
              <a:schemeClr va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90" name="Text Box 37"/>
          <p:cNvSpPr txBox="1">
            <a:spLocks noChangeArrowheads="1"/>
          </p:cNvSpPr>
          <p:nvPr/>
        </p:nvSpPr>
        <p:spPr bwMode="auto">
          <a:xfrm>
            <a:off x="3071539" y="1696436"/>
            <a:ext cx="48228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chemeClr val="hlink"/>
              </a:buClr>
              <a:buSzPct val="55000"/>
              <a:buFont typeface="Wingdings" panose="05000000000000000000" pitchFamily="2" charset="2"/>
              <a:buNone/>
            </a:pPr>
            <a:r>
              <a:rPr lang="zh-TW" altLang="en-US"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根节点 </a:t>
            </a:r>
            <a:r>
              <a:rPr lang="en-US" altLang="zh-CN" sz="2800" dirty="0">
                <a:latin typeface="Times New Roman" panose="02020603050405020304" pitchFamily="18" charset="0"/>
                <a:ea typeface="思源黑体 CN Normal" panose="020B0400000000000000" pitchFamily="34" charset="-122"/>
                <a:cs typeface="Times New Roman" panose="02020603050405020304" pitchFamily="18" charset="0"/>
              </a:rPr>
              <a:t>(root node)</a:t>
            </a:r>
            <a:endParaRPr lang="en-US" altLang="zh-CN" sz="28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1" name="Rectangle 38"/>
          <p:cNvSpPr>
            <a:spLocks noChangeArrowheads="1"/>
          </p:cNvSpPr>
          <p:nvPr/>
        </p:nvSpPr>
        <p:spPr bwMode="auto">
          <a:xfrm>
            <a:off x="1125264" y="2342549"/>
            <a:ext cx="1368425" cy="215900"/>
          </a:xfrm>
          <a:prstGeom prst="rect">
            <a:avLst/>
          </a:prstGeom>
          <a:noFill/>
          <a:ln w="12700" cmpd="sng">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92" name="Line 39"/>
          <p:cNvSpPr>
            <a:spLocks noChangeShapeType="1"/>
          </p:cNvSpPr>
          <p:nvPr/>
        </p:nvSpPr>
        <p:spPr bwMode="auto">
          <a:xfrm>
            <a:off x="2493689" y="2487011"/>
            <a:ext cx="1008063" cy="0"/>
          </a:xfrm>
          <a:prstGeom prst="line">
            <a:avLst/>
          </a:prstGeom>
          <a:noFill/>
          <a:ln w="12700" cmpd="sng">
            <a:solidFill>
              <a:schemeClr va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93" name="Text Box 40"/>
          <p:cNvSpPr txBox="1">
            <a:spLocks noChangeArrowheads="1"/>
          </p:cNvSpPr>
          <p:nvPr/>
        </p:nvSpPr>
        <p:spPr bwMode="auto">
          <a:xfrm>
            <a:off x="3069952" y="2271111"/>
            <a:ext cx="474795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7429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chemeClr val="hlink"/>
              </a:buClr>
              <a:buSzPct val="55000"/>
              <a:buFont typeface="Wingdings" panose="05000000000000000000" pitchFamily="2" charset="2"/>
              <a:buNone/>
            </a:pPr>
            <a:r>
              <a:rPr lang="zh-CN" altLang="en-US"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非叶子</a:t>
            </a:r>
            <a:r>
              <a:rPr lang="zh-TW" altLang="en-US"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节点</a:t>
            </a:r>
            <a:r>
              <a:rPr lang="zh-TW" altLang="en-US"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(non-leaf node)</a:t>
            </a:r>
            <a:endPar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a:p>
            <a:pPr>
              <a:spcBef>
                <a:spcPct val="50000"/>
              </a:spcBef>
              <a:buClr>
                <a:schemeClr val="hlink"/>
              </a:buClr>
              <a:buSzPct val="55000"/>
              <a:buFont typeface="Wingdings" panose="05000000000000000000" pitchFamily="2" charset="2"/>
              <a:buNone/>
            </a:pP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r>
              <a:rPr lang="zh-TW" altLang="en-US" sz="2000" dirty="0">
                <a:latin typeface="思源黑体 CN Normal" panose="020B0400000000000000" pitchFamily="34" charset="-122"/>
                <a:ea typeface="思源黑体 CN Normal" panose="020B0400000000000000" pitchFamily="34" charset="-122"/>
                <a:cs typeface="Times New Roman" panose="02020603050405020304" pitchFamily="18" charset="0"/>
              </a:rPr>
              <a:t>代表</a:t>
            </a:r>
            <a:r>
              <a:rPr lang="zh-TW" altLang="en-US" sz="2000" dirty="0">
                <a:solidFill>
                  <a:srgbClr val="FF0000"/>
                </a:solidFill>
                <a:latin typeface="思源黑体 CN Normal" panose="020B0400000000000000" pitchFamily="34" charset="-122"/>
                <a:ea typeface="思源黑体 CN Normal" panose="020B0400000000000000" pitchFamily="34" charset="-122"/>
                <a:cs typeface="Times New Roman" panose="02020603050405020304" pitchFamily="18" charset="0"/>
              </a:rPr>
              <a:t>测试</a:t>
            </a:r>
            <a:r>
              <a:rPr lang="zh-TW"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条件</a:t>
            </a:r>
            <a:r>
              <a:rPr lang="zh-CN" altLang="en-US"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r>
              <a:rPr lang="zh-CN" altLang="en-US" sz="2000" dirty="0">
                <a:solidFill>
                  <a:srgbClr val="FF0000"/>
                </a:solidFill>
                <a:latin typeface="思源黑体 CN Normal" panose="020B0400000000000000" pitchFamily="34" charset="-122"/>
                <a:ea typeface="思源黑体 CN Normal" panose="020B0400000000000000" pitchFamily="34" charset="-122"/>
                <a:cs typeface="Times New Roman" panose="02020603050405020304" pitchFamily="18" charset="0"/>
              </a:rPr>
              <a:t>对数据属性的测试</a:t>
            </a: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endPar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sp>
        <p:nvSpPr>
          <p:cNvPr id="94" name="Text Box 41"/>
          <p:cNvSpPr txBox="1">
            <a:spLocks noChangeArrowheads="1"/>
          </p:cNvSpPr>
          <p:nvPr/>
        </p:nvSpPr>
        <p:spPr bwMode="auto">
          <a:xfrm>
            <a:off x="3069952" y="3926874"/>
            <a:ext cx="5329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chemeClr val="hlink"/>
              </a:buClr>
              <a:buSzPct val="55000"/>
              <a:buFont typeface="Wingdings" panose="05000000000000000000" pitchFamily="2" charset="2"/>
              <a:buNone/>
            </a:pPr>
            <a:r>
              <a:rPr lang="zh-TW" altLang="en-US"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分支</a:t>
            </a:r>
            <a:r>
              <a:rPr lang="zh-TW" altLang="en-US"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(branches)</a:t>
            </a:r>
            <a:r>
              <a:rPr lang="en-US" altLang="zh-CN" dirty="0">
                <a:latin typeface="思源黑体 CN Normal" panose="020B0400000000000000" pitchFamily="34" charset="-122"/>
                <a:ea typeface="思源黑体 CN Normal" panose="020B0400000000000000" pitchFamily="34" charset="-122"/>
                <a:cs typeface="Times New Roman" panose="02020603050405020304" pitchFamily="18" charset="0"/>
              </a:rPr>
              <a:t> </a:t>
            </a: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r>
              <a:rPr lang="zh-TW" altLang="en-US" sz="2000" dirty="0">
                <a:latin typeface="思源黑体 CN Normal" panose="020B0400000000000000" pitchFamily="34" charset="-122"/>
                <a:ea typeface="思源黑体 CN Normal" panose="020B0400000000000000" pitchFamily="34" charset="-122"/>
                <a:cs typeface="Times New Roman" panose="02020603050405020304" pitchFamily="18" charset="0"/>
              </a:rPr>
              <a:t>代表</a:t>
            </a:r>
            <a:r>
              <a:rPr lang="zh-TW" altLang="en-US" sz="2000" dirty="0">
                <a:solidFill>
                  <a:srgbClr val="FF0000"/>
                </a:solidFill>
                <a:latin typeface="思源黑体 CN Normal" panose="020B0400000000000000" pitchFamily="34" charset="-122"/>
                <a:ea typeface="思源黑体 CN Normal" panose="020B0400000000000000" pitchFamily="34" charset="-122"/>
                <a:cs typeface="Times New Roman" panose="02020603050405020304" pitchFamily="18" charset="0"/>
              </a:rPr>
              <a:t>测试结果</a:t>
            </a: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endPar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sp>
        <p:nvSpPr>
          <p:cNvPr id="95" name="Rectangle 42"/>
          <p:cNvSpPr>
            <a:spLocks noChangeArrowheads="1"/>
          </p:cNvSpPr>
          <p:nvPr/>
        </p:nvSpPr>
        <p:spPr bwMode="auto">
          <a:xfrm>
            <a:off x="2061889" y="3926874"/>
            <a:ext cx="936625" cy="503237"/>
          </a:xfrm>
          <a:prstGeom prst="rect">
            <a:avLst/>
          </a:prstGeom>
          <a:noFill/>
          <a:ln w="12700" cmpd="sng">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96" name="Line 43"/>
          <p:cNvSpPr>
            <a:spLocks noChangeShapeType="1"/>
          </p:cNvSpPr>
          <p:nvPr/>
        </p:nvSpPr>
        <p:spPr bwMode="auto">
          <a:xfrm>
            <a:off x="2998514" y="4214211"/>
            <a:ext cx="647700" cy="0"/>
          </a:xfrm>
          <a:prstGeom prst="line">
            <a:avLst/>
          </a:prstGeom>
          <a:noFill/>
          <a:ln w="12700" cmpd="sng">
            <a:solidFill>
              <a:schemeClr va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97" name="Rectangle 44"/>
          <p:cNvSpPr>
            <a:spLocks noChangeArrowheads="1"/>
          </p:cNvSpPr>
          <p:nvPr/>
        </p:nvSpPr>
        <p:spPr bwMode="auto">
          <a:xfrm>
            <a:off x="909364" y="4574574"/>
            <a:ext cx="2376488" cy="720725"/>
          </a:xfrm>
          <a:prstGeom prst="rect">
            <a:avLst/>
          </a:prstGeom>
          <a:noFill/>
          <a:ln w="12700" cmpd="sng">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98" name="Line 45"/>
          <p:cNvSpPr>
            <a:spLocks noChangeShapeType="1"/>
          </p:cNvSpPr>
          <p:nvPr/>
        </p:nvSpPr>
        <p:spPr bwMode="auto">
          <a:xfrm>
            <a:off x="2638152" y="5295299"/>
            <a:ext cx="0" cy="287337"/>
          </a:xfrm>
          <a:prstGeom prst="line">
            <a:avLst/>
          </a:prstGeom>
          <a:noFill/>
          <a:ln w="9525" cmpd="sng">
            <a:solidFill>
              <a:schemeClr val="hlink"/>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99" name="Line 46"/>
          <p:cNvSpPr>
            <a:spLocks noChangeShapeType="1"/>
          </p:cNvSpPr>
          <p:nvPr/>
        </p:nvSpPr>
        <p:spPr bwMode="auto">
          <a:xfrm>
            <a:off x="2638152" y="5582636"/>
            <a:ext cx="792162" cy="0"/>
          </a:xfrm>
          <a:prstGeom prst="line">
            <a:avLst/>
          </a:prstGeom>
          <a:noFill/>
          <a:ln w="12700" cmpd="sng">
            <a:solidFill>
              <a:schemeClr va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00" name="Text Box 47"/>
          <p:cNvSpPr txBox="1">
            <a:spLocks noChangeArrowheads="1"/>
          </p:cNvSpPr>
          <p:nvPr/>
        </p:nvSpPr>
        <p:spPr bwMode="auto">
          <a:xfrm>
            <a:off x="2896597" y="5416777"/>
            <a:ext cx="5329237" cy="60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50000"/>
              </a:lnSpc>
              <a:spcBef>
                <a:spcPct val="50000"/>
              </a:spcBef>
              <a:buClr>
                <a:schemeClr val="hlink"/>
              </a:buClr>
              <a:buSzPct val="55000"/>
              <a:buFont typeface="Wingdings" panose="05000000000000000000" pitchFamily="2" charset="2"/>
              <a:buNone/>
            </a:pPr>
            <a:r>
              <a:rPr lang="zh-TW" altLang="en-US"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叶节点 </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(leaf node)</a:t>
            </a:r>
            <a:endPar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50000"/>
              </a:lnSpc>
              <a:spcBef>
                <a:spcPct val="50000"/>
              </a:spcBef>
              <a:buClr>
                <a:schemeClr val="hlink"/>
              </a:buClr>
              <a:buSzPct val="55000"/>
              <a:buFont typeface="Wingdings" panose="05000000000000000000" pitchFamily="2" charset="2"/>
              <a:buNone/>
            </a:pP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r>
              <a:rPr lang="zh-CN" altLang="en-US" sz="2000" dirty="0">
                <a:latin typeface="思源黑体 CN Normal" panose="020B0400000000000000" pitchFamily="34" charset="-122"/>
                <a:ea typeface="思源黑体 CN Normal" panose="020B0400000000000000" pitchFamily="34" charset="-122"/>
                <a:cs typeface="Times New Roman" panose="02020603050405020304" pitchFamily="18" charset="0"/>
              </a:rPr>
              <a:t>代表分类后所获得</a:t>
            </a:r>
            <a:r>
              <a:rPr lang="zh-TW" altLang="en-US" sz="2000" dirty="0">
                <a:latin typeface="思源黑体 CN Normal" panose="020B0400000000000000" pitchFamily="34" charset="-122"/>
                <a:ea typeface="思源黑体 CN Normal" panose="020B0400000000000000" pitchFamily="34" charset="-122"/>
                <a:cs typeface="Times New Roman" panose="02020603050405020304" pitchFamily="18" charset="0"/>
              </a:rPr>
              <a:t>的</a:t>
            </a:r>
            <a:r>
              <a:rPr lang="zh-TW" altLang="en-US" sz="2000" dirty="0">
                <a:solidFill>
                  <a:srgbClr val="FF0000"/>
                </a:solidFill>
                <a:latin typeface="思源黑体 CN Normal" panose="020B0400000000000000" pitchFamily="34" charset="-122"/>
                <a:ea typeface="思源黑体 CN Normal" panose="020B0400000000000000" pitchFamily="34" charset="-122"/>
                <a:cs typeface="Times New Roman" panose="02020603050405020304" pitchFamily="18" charset="0"/>
              </a:rPr>
              <a:t>分类标记</a:t>
            </a: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endPar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sp>
        <p:nvSpPr>
          <p:cNvPr id="53" name="文本框 52"/>
          <p:cNvSpPr txBox="1"/>
          <p:nvPr/>
        </p:nvSpPr>
        <p:spPr>
          <a:xfrm>
            <a:off x="7716520" y="1417320"/>
            <a:ext cx="4166870" cy="4707890"/>
          </a:xfrm>
          <a:prstGeom prst="rect">
            <a:avLst/>
          </a:prstGeom>
          <a:noFill/>
        </p:spPr>
        <p:txBody>
          <a:bodyPr wrap="square">
            <a:spAutoFit/>
          </a:bodyPr>
          <a:lstStyle/>
          <a:p>
            <a:pPr marL="342900" indent="-342900" algn="just">
              <a:lnSpc>
                <a:spcPct val="150000"/>
              </a:lnSpc>
              <a:buFont typeface="Wingdings" panose="05000000000000000000" pitchFamily="2" charset="2"/>
              <a:buChar char="l"/>
            </a:pP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决策树归纳的基本算法是贪心算法，自顶向下来构建决策树。（分而自治思想）</a:t>
            </a:r>
            <a:endPar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sym typeface="+mn-ea"/>
              </a:rPr>
              <a:t>贪心算法：在每一步选择中都采取在当前状态下最好</a:t>
            </a:r>
            <a:r>
              <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sym typeface="+mn-ea"/>
              </a:rPr>
              <a:t>/</a:t>
            </a: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sym typeface="+mn-ea"/>
              </a:rPr>
              <a:t>优的选择。</a:t>
            </a:r>
            <a:endPar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sym typeface="+mn-ea"/>
              </a:rPr>
              <a:t>开始时所有的实例都在根节点。</a:t>
            </a:r>
            <a:endPar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sym typeface="+mn-ea"/>
            </a:endParaRPr>
          </a:p>
          <a:p>
            <a:pPr marL="342900" indent="-342900" algn="just">
              <a:lnSpc>
                <a:spcPct val="150000"/>
              </a:lnSpc>
              <a:buFont typeface="Wingdings" panose="05000000000000000000" pitchFamily="2" charset="2"/>
              <a:buChar char="l"/>
            </a:pP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sym typeface="+mn-ea"/>
              </a:rPr>
              <a:t>属性都是分类型 (如果是连续的，将其离散化)</a:t>
            </a:r>
            <a:endPar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sym typeface="+mn-ea"/>
            </a:endParaRPr>
          </a:p>
          <a:p>
            <a:pPr marL="342900" indent="-342900" algn="just">
              <a:lnSpc>
                <a:spcPct val="150000"/>
              </a:lnSpc>
              <a:buFont typeface="Wingdings" panose="05000000000000000000" pitchFamily="2" charset="2"/>
              <a:buChar char="l"/>
            </a:pP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sym typeface="+mn-ea"/>
              </a:rPr>
              <a:t>所有记录用所选属性递归的进行分割</a:t>
            </a:r>
            <a:endPar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9" name="Rectangle 2"/>
          <p:cNvSpPr>
            <a:spLocks noGrp="1" noChangeArrowheads="1"/>
          </p:cNvSpPr>
          <p:nvPr>
            <p:ph type="title"/>
          </p:nvPr>
        </p:nvSpPr>
        <p:spPr>
          <a:xfrm>
            <a:off x="668338" y="235898"/>
            <a:ext cx="3507736" cy="677863"/>
          </a:xfrm>
        </p:spPr>
        <p:txBody>
          <a:bodyPr/>
          <a:lstStyle/>
          <a:p>
            <a:pPr algn="l" eaLnBrk="1" hangingPunct="1"/>
            <a:r>
              <a:rPr lang="en-US" altLang="zh-CN" dirty="0">
                <a:solidFill>
                  <a:schemeClr val="tx1"/>
                </a:solidFill>
              </a:rPr>
              <a:t>1.</a:t>
            </a:r>
            <a:r>
              <a:rPr lang="zh-CN" altLang="en-US" dirty="0">
                <a:solidFill>
                  <a:schemeClr val="tx1"/>
                </a:solidFill>
              </a:rPr>
              <a:t>决策树原理</a:t>
            </a:r>
            <a:endParaRPr lang="zh-CN" altLang="en-US" dirty="0">
              <a:solidFill>
                <a:schemeClr val="tx1"/>
              </a:solidFill>
            </a:endParaRPr>
          </a:p>
        </p:txBody>
      </p:sp>
      <p:grpSp>
        <p:nvGrpSpPr>
          <p:cNvPr id="30" name="Group 4"/>
          <p:cNvGrpSpPr/>
          <p:nvPr/>
        </p:nvGrpSpPr>
        <p:grpSpPr bwMode="auto">
          <a:xfrm>
            <a:off x="693464" y="1621824"/>
            <a:ext cx="2447925" cy="3744912"/>
            <a:chOff x="0" y="0"/>
            <a:chExt cx="3600" cy="3600"/>
          </a:xfrm>
        </p:grpSpPr>
        <p:sp>
          <p:nvSpPr>
            <p:cNvPr id="31" name="Rectangle 4"/>
            <p:cNvSpPr>
              <a:spLocks noChangeArrowheads="1"/>
            </p:cNvSpPr>
            <p:nvPr/>
          </p:nvSpPr>
          <p:spPr bwMode="auto">
            <a:xfrm>
              <a:off x="0" y="0"/>
              <a:ext cx="3600" cy="3600"/>
            </a:xfrm>
            <a:prstGeom prst="rect">
              <a:avLst/>
            </a:prstGeom>
            <a:noFill/>
            <a:ln w="9525" cmpd="sng">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32" name="Oval 5"/>
            <p:cNvSpPr>
              <a:spLocks noChangeArrowheads="1"/>
            </p:cNvSpPr>
            <p:nvPr/>
          </p:nvSpPr>
          <p:spPr bwMode="auto">
            <a:xfrm>
              <a:off x="1440" y="180"/>
              <a:ext cx="180" cy="180"/>
            </a:xfrm>
            <a:prstGeom prst="ellipse">
              <a:avLst/>
            </a:prstGeom>
            <a:solidFill>
              <a:srgbClr val="FFFFFF"/>
            </a:solidFill>
            <a:ln w="9525" cmpd="sng">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33" name="Line 6"/>
            <p:cNvSpPr>
              <a:spLocks noChangeShapeType="1"/>
            </p:cNvSpPr>
            <p:nvPr/>
          </p:nvSpPr>
          <p:spPr bwMode="auto">
            <a:xfrm flipH="1">
              <a:off x="1080" y="360"/>
              <a:ext cx="360" cy="36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4" name="Line 7"/>
            <p:cNvSpPr>
              <a:spLocks noChangeShapeType="1"/>
            </p:cNvSpPr>
            <p:nvPr/>
          </p:nvSpPr>
          <p:spPr bwMode="auto">
            <a:xfrm>
              <a:off x="1620" y="360"/>
              <a:ext cx="360" cy="36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5" name="Oval 8"/>
            <p:cNvSpPr>
              <a:spLocks noChangeArrowheads="1"/>
            </p:cNvSpPr>
            <p:nvPr/>
          </p:nvSpPr>
          <p:spPr bwMode="auto">
            <a:xfrm>
              <a:off x="900" y="720"/>
              <a:ext cx="180" cy="180"/>
            </a:xfrm>
            <a:prstGeom prst="ellipse">
              <a:avLst/>
            </a:prstGeom>
            <a:solidFill>
              <a:srgbClr val="FFFFFF"/>
            </a:solidFill>
            <a:ln w="9525" cmpd="sng">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36" name="Line 9"/>
            <p:cNvSpPr>
              <a:spLocks noChangeShapeType="1"/>
            </p:cNvSpPr>
            <p:nvPr/>
          </p:nvSpPr>
          <p:spPr bwMode="auto">
            <a:xfrm flipH="1">
              <a:off x="540" y="900"/>
              <a:ext cx="360" cy="36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9" name="Line 10"/>
            <p:cNvSpPr>
              <a:spLocks noChangeShapeType="1"/>
            </p:cNvSpPr>
            <p:nvPr/>
          </p:nvSpPr>
          <p:spPr bwMode="auto">
            <a:xfrm>
              <a:off x="1080" y="900"/>
              <a:ext cx="180" cy="36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1" name="Oval 11"/>
            <p:cNvSpPr>
              <a:spLocks noChangeArrowheads="1"/>
            </p:cNvSpPr>
            <p:nvPr/>
          </p:nvSpPr>
          <p:spPr bwMode="auto">
            <a:xfrm>
              <a:off x="1980" y="720"/>
              <a:ext cx="180" cy="180"/>
            </a:xfrm>
            <a:prstGeom prst="ellipse">
              <a:avLst/>
            </a:prstGeom>
            <a:solidFill>
              <a:srgbClr val="FFFFFF"/>
            </a:solidFill>
            <a:ln w="9525" cmpd="sng">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42" name="Line 12"/>
            <p:cNvSpPr>
              <a:spLocks noChangeShapeType="1"/>
            </p:cNvSpPr>
            <p:nvPr/>
          </p:nvSpPr>
          <p:spPr bwMode="auto">
            <a:xfrm flipH="1">
              <a:off x="1800" y="900"/>
              <a:ext cx="180" cy="36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4" name="Line 13"/>
            <p:cNvSpPr>
              <a:spLocks noChangeShapeType="1"/>
            </p:cNvSpPr>
            <p:nvPr/>
          </p:nvSpPr>
          <p:spPr bwMode="auto">
            <a:xfrm>
              <a:off x="2160" y="900"/>
              <a:ext cx="360" cy="36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5" name="Rectangle 14"/>
            <p:cNvSpPr>
              <a:spLocks noChangeArrowheads="1"/>
            </p:cNvSpPr>
            <p:nvPr/>
          </p:nvSpPr>
          <p:spPr bwMode="auto">
            <a:xfrm>
              <a:off x="360" y="126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46" name="Rectangle 15"/>
            <p:cNvSpPr>
              <a:spLocks noChangeArrowheads="1"/>
            </p:cNvSpPr>
            <p:nvPr/>
          </p:nvSpPr>
          <p:spPr bwMode="auto">
            <a:xfrm>
              <a:off x="1620" y="126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47" name="Oval 16"/>
            <p:cNvSpPr>
              <a:spLocks noChangeArrowheads="1"/>
            </p:cNvSpPr>
            <p:nvPr/>
          </p:nvSpPr>
          <p:spPr bwMode="auto">
            <a:xfrm>
              <a:off x="2340" y="1260"/>
              <a:ext cx="180" cy="180"/>
            </a:xfrm>
            <a:prstGeom prst="ellipse">
              <a:avLst/>
            </a:prstGeom>
            <a:solidFill>
              <a:srgbClr val="FFFFFF"/>
            </a:solidFill>
            <a:ln w="9525" cmpd="sng">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49" name="Line 17"/>
            <p:cNvSpPr>
              <a:spLocks noChangeShapeType="1"/>
            </p:cNvSpPr>
            <p:nvPr/>
          </p:nvSpPr>
          <p:spPr bwMode="auto">
            <a:xfrm flipH="1">
              <a:off x="1980" y="1440"/>
              <a:ext cx="360" cy="54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0" name="Line 18"/>
            <p:cNvSpPr>
              <a:spLocks noChangeShapeType="1"/>
            </p:cNvSpPr>
            <p:nvPr/>
          </p:nvSpPr>
          <p:spPr bwMode="auto">
            <a:xfrm>
              <a:off x="2520" y="1440"/>
              <a:ext cx="360" cy="54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1" name="Rectangle 19"/>
            <p:cNvSpPr>
              <a:spLocks noChangeArrowheads="1"/>
            </p:cNvSpPr>
            <p:nvPr/>
          </p:nvSpPr>
          <p:spPr bwMode="auto">
            <a:xfrm>
              <a:off x="1800" y="198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64" name="Oval 20"/>
            <p:cNvSpPr>
              <a:spLocks noChangeArrowheads="1"/>
            </p:cNvSpPr>
            <p:nvPr/>
          </p:nvSpPr>
          <p:spPr bwMode="auto">
            <a:xfrm>
              <a:off x="2700" y="1980"/>
              <a:ext cx="180" cy="180"/>
            </a:xfrm>
            <a:prstGeom prst="ellipse">
              <a:avLst/>
            </a:prstGeom>
            <a:solidFill>
              <a:srgbClr val="FFFFFF"/>
            </a:solidFill>
            <a:ln w="9525" cmpd="sng">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74" name="Oval 21"/>
            <p:cNvSpPr>
              <a:spLocks noChangeArrowheads="1"/>
            </p:cNvSpPr>
            <p:nvPr/>
          </p:nvSpPr>
          <p:spPr bwMode="auto">
            <a:xfrm flipH="1">
              <a:off x="1260" y="1260"/>
              <a:ext cx="180" cy="180"/>
            </a:xfrm>
            <a:prstGeom prst="ellipse">
              <a:avLst/>
            </a:prstGeom>
            <a:solidFill>
              <a:srgbClr val="FFFFFF"/>
            </a:solidFill>
            <a:ln w="9525" cmpd="sng">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75" name="Line 22"/>
            <p:cNvSpPr>
              <a:spLocks noChangeShapeType="1"/>
            </p:cNvSpPr>
            <p:nvPr/>
          </p:nvSpPr>
          <p:spPr bwMode="auto">
            <a:xfrm flipH="1">
              <a:off x="720" y="1440"/>
              <a:ext cx="540" cy="72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Line 23"/>
            <p:cNvSpPr>
              <a:spLocks noChangeShapeType="1"/>
            </p:cNvSpPr>
            <p:nvPr/>
          </p:nvSpPr>
          <p:spPr bwMode="auto">
            <a:xfrm>
              <a:off x="1260" y="1440"/>
              <a:ext cx="180" cy="72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Rectangle 24"/>
            <p:cNvSpPr>
              <a:spLocks noChangeArrowheads="1"/>
            </p:cNvSpPr>
            <p:nvPr/>
          </p:nvSpPr>
          <p:spPr bwMode="auto">
            <a:xfrm>
              <a:off x="540" y="216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78" name="Oval 25"/>
            <p:cNvSpPr>
              <a:spLocks noChangeArrowheads="1"/>
            </p:cNvSpPr>
            <p:nvPr/>
          </p:nvSpPr>
          <p:spPr bwMode="auto">
            <a:xfrm>
              <a:off x="1440" y="2160"/>
              <a:ext cx="180" cy="180"/>
            </a:xfrm>
            <a:prstGeom prst="ellipse">
              <a:avLst/>
            </a:prstGeom>
            <a:solidFill>
              <a:srgbClr val="FFFFFF"/>
            </a:solidFill>
            <a:ln w="9525" cmpd="sng">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79" name="Line 26"/>
            <p:cNvSpPr>
              <a:spLocks noChangeShapeType="1"/>
            </p:cNvSpPr>
            <p:nvPr/>
          </p:nvSpPr>
          <p:spPr bwMode="auto">
            <a:xfrm flipH="1">
              <a:off x="1080" y="2340"/>
              <a:ext cx="360" cy="54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0" name="Line 27"/>
            <p:cNvSpPr>
              <a:spLocks noChangeShapeType="1"/>
            </p:cNvSpPr>
            <p:nvPr/>
          </p:nvSpPr>
          <p:spPr bwMode="auto">
            <a:xfrm>
              <a:off x="1440" y="2340"/>
              <a:ext cx="180" cy="54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1" name="Line 28"/>
            <p:cNvSpPr>
              <a:spLocks noChangeShapeType="1"/>
            </p:cNvSpPr>
            <p:nvPr/>
          </p:nvSpPr>
          <p:spPr bwMode="auto">
            <a:xfrm flipH="1">
              <a:off x="2340" y="2160"/>
              <a:ext cx="360" cy="72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2" name="Line 29"/>
            <p:cNvSpPr>
              <a:spLocks noChangeShapeType="1"/>
            </p:cNvSpPr>
            <p:nvPr/>
          </p:nvSpPr>
          <p:spPr bwMode="auto">
            <a:xfrm>
              <a:off x="2700" y="2160"/>
              <a:ext cx="360" cy="720"/>
            </a:xfrm>
            <a:prstGeom prst="line">
              <a:avLst/>
            </a:prstGeom>
            <a:noFill/>
            <a:ln w="9525" cmpd="sng">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3" name="Rectangle 30"/>
            <p:cNvSpPr>
              <a:spLocks noChangeArrowheads="1"/>
            </p:cNvSpPr>
            <p:nvPr/>
          </p:nvSpPr>
          <p:spPr bwMode="auto">
            <a:xfrm>
              <a:off x="900" y="288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84" name="Rectangle 31"/>
            <p:cNvSpPr>
              <a:spLocks noChangeArrowheads="1"/>
            </p:cNvSpPr>
            <p:nvPr/>
          </p:nvSpPr>
          <p:spPr bwMode="auto">
            <a:xfrm>
              <a:off x="1440" y="288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85" name="Rectangle 32"/>
            <p:cNvSpPr>
              <a:spLocks noChangeArrowheads="1"/>
            </p:cNvSpPr>
            <p:nvPr/>
          </p:nvSpPr>
          <p:spPr bwMode="auto">
            <a:xfrm>
              <a:off x="2160" y="288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86" name="Rectangle 33"/>
            <p:cNvSpPr>
              <a:spLocks noChangeArrowheads="1"/>
            </p:cNvSpPr>
            <p:nvPr/>
          </p:nvSpPr>
          <p:spPr bwMode="auto">
            <a:xfrm>
              <a:off x="2880" y="2880"/>
              <a:ext cx="360" cy="540"/>
            </a:xfrm>
            <a:prstGeom prst="rect">
              <a:avLst/>
            </a:prstGeom>
            <a:solidFill>
              <a:srgbClr val="FFFFFF"/>
            </a:solidFill>
            <a:ln w="9525" cmpd="sng">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grpSp>
      <p:sp>
        <p:nvSpPr>
          <p:cNvPr id="87" name="Oval 34"/>
          <p:cNvSpPr>
            <a:spLocks noChangeArrowheads="1"/>
          </p:cNvSpPr>
          <p:nvPr/>
        </p:nvSpPr>
        <p:spPr bwMode="auto">
          <a:xfrm>
            <a:off x="1485627" y="1694849"/>
            <a:ext cx="504825" cy="50323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88" name="Oval 35"/>
          <p:cNvSpPr>
            <a:spLocks noChangeArrowheads="1"/>
          </p:cNvSpPr>
          <p:nvPr/>
        </p:nvSpPr>
        <p:spPr bwMode="auto">
          <a:xfrm>
            <a:off x="1268139" y="1620236"/>
            <a:ext cx="863600" cy="647700"/>
          </a:xfrm>
          <a:prstGeom prst="ellipse">
            <a:avLst/>
          </a:prstGeom>
          <a:noFill/>
          <a:ln w="12700" cmpd="sng">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89" name="Line 36"/>
          <p:cNvSpPr>
            <a:spLocks noChangeShapeType="1"/>
          </p:cNvSpPr>
          <p:nvPr/>
        </p:nvSpPr>
        <p:spPr bwMode="auto">
          <a:xfrm>
            <a:off x="2133327" y="1982186"/>
            <a:ext cx="1296987" cy="0"/>
          </a:xfrm>
          <a:prstGeom prst="line">
            <a:avLst/>
          </a:prstGeom>
          <a:noFill/>
          <a:ln w="12700" cmpd="sng">
            <a:solidFill>
              <a:schemeClr va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90" name="Text Box 37"/>
          <p:cNvSpPr txBox="1">
            <a:spLocks noChangeArrowheads="1"/>
          </p:cNvSpPr>
          <p:nvPr/>
        </p:nvSpPr>
        <p:spPr bwMode="auto">
          <a:xfrm>
            <a:off x="3071539" y="1696436"/>
            <a:ext cx="48228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chemeClr val="hlink"/>
              </a:buClr>
              <a:buSzPct val="55000"/>
              <a:buFont typeface="Wingdings" panose="05000000000000000000" pitchFamily="2" charset="2"/>
              <a:buNone/>
            </a:pPr>
            <a:r>
              <a:rPr lang="zh-TW" altLang="en-US"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根节点 </a:t>
            </a:r>
            <a:r>
              <a:rPr lang="en-US" altLang="zh-CN" sz="2800" dirty="0">
                <a:latin typeface="Times New Roman" panose="02020603050405020304" pitchFamily="18" charset="0"/>
                <a:ea typeface="思源黑体 CN Normal" panose="020B0400000000000000" pitchFamily="34" charset="-122"/>
                <a:cs typeface="Times New Roman" panose="02020603050405020304" pitchFamily="18" charset="0"/>
              </a:rPr>
              <a:t>(root node)</a:t>
            </a:r>
            <a:endParaRPr lang="en-US" altLang="zh-CN" sz="28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1" name="Rectangle 38"/>
          <p:cNvSpPr>
            <a:spLocks noChangeArrowheads="1"/>
          </p:cNvSpPr>
          <p:nvPr/>
        </p:nvSpPr>
        <p:spPr bwMode="auto">
          <a:xfrm>
            <a:off x="1125264" y="2342549"/>
            <a:ext cx="1368425" cy="215900"/>
          </a:xfrm>
          <a:prstGeom prst="rect">
            <a:avLst/>
          </a:prstGeom>
          <a:noFill/>
          <a:ln w="12700" cmpd="sng">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92" name="Line 39"/>
          <p:cNvSpPr>
            <a:spLocks noChangeShapeType="1"/>
          </p:cNvSpPr>
          <p:nvPr/>
        </p:nvSpPr>
        <p:spPr bwMode="auto">
          <a:xfrm>
            <a:off x="2493689" y="2487011"/>
            <a:ext cx="1008063" cy="0"/>
          </a:xfrm>
          <a:prstGeom prst="line">
            <a:avLst/>
          </a:prstGeom>
          <a:noFill/>
          <a:ln w="12700" cmpd="sng">
            <a:solidFill>
              <a:schemeClr va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93" name="Text Box 40"/>
          <p:cNvSpPr txBox="1">
            <a:spLocks noChangeArrowheads="1"/>
          </p:cNvSpPr>
          <p:nvPr/>
        </p:nvSpPr>
        <p:spPr bwMode="auto">
          <a:xfrm>
            <a:off x="3069952" y="2271111"/>
            <a:ext cx="474795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7429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chemeClr val="hlink"/>
              </a:buClr>
              <a:buSzPct val="55000"/>
              <a:buFont typeface="Wingdings" panose="05000000000000000000" pitchFamily="2" charset="2"/>
              <a:buNone/>
            </a:pPr>
            <a:r>
              <a:rPr lang="zh-CN" altLang="en-US"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非叶子</a:t>
            </a:r>
            <a:r>
              <a:rPr lang="zh-TW" altLang="en-US"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节点</a:t>
            </a:r>
            <a:r>
              <a:rPr lang="zh-TW" altLang="en-US"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(non-leaf node)</a:t>
            </a:r>
            <a:endPar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a:p>
            <a:pPr>
              <a:spcBef>
                <a:spcPct val="50000"/>
              </a:spcBef>
              <a:buClr>
                <a:schemeClr val="hlink"/>
              </a:buClr>
              <a:buSzPct val="55000"/>
              <a:buFont typeface="Wingdings" panose="05000000000000000000" pitchFamily="2" charset="2"/>
              <a:buNone/>
            </a:pP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r>
              <a:rPr lang="zh-TW" altLang="en-US" sz="2000" dirty="0">
                <a:latin typeface="思源黑体 CN Normal" panose="020B0400000000000000" pitchFamily="34" charset="-122"/>
                <a:ea typeface="思源黑体 CN Normal" panose="020B0400000000000000" pitchFamily="34" charset="-122"/>
                <a:cs typeface="Times New Roman" panose="02020603050405020304" pitchFamily="18" charset="0"/>
              </a:rPr>
              <a:t>代表</a:t>
            </a:r>
            <a:r>
              <a:rPr lang="zh-TW" altLang="en-US" sz="2000" dirty="0">
                <a:solidFill>
                  <a:srgbClr val="FF0000"/>
                </a:solidFill>
                <a:latin typeface="思源黑体 CN Normal" panose="020B0400000000000000" pitchFamily="34" charset="-122"/>
                <a:ea typeface="思源黑体 CN Normal" panose="020B0400000000000000" pitchFamily="34" charset="-122"/>
                <a:cs typeface="Times New Roman" panose="02020603050405020304" pitchFamily="18" charset="0"/>
              </a:rPr>
              <a:t>测试</a:t>
            </a:r>
            <a:r>
              <a:rPr lang="zh-TW"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条件</a:t>
            </a:r>
            <a:r>
              <a:rPr lang="zh-CN" altLang="en-US"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r>
              <a:rPr lang="zh-CN" altLang="en-US" sz="2000" dirty="0">
                <a:solidFill>
                  <a:srgbClr val="FF0000"/>
                </a:solidFill>
                <a:latin typeface="思源黑体 CN Normal" panose="020B0400000000000000" pitchFamily="34" charset="-122"/>
                <a:ea typeface="思源黑体 CN Normal" panose="020B0400000000000000" pitchFamily="34" charset="-122"/>
                <a:cs typeface="Times New Roman" panose="02020603050405020304" pitchFamily="18" charset="0"/>
              </a:rPr>
              <a:t>对数据属性的测试</a:t>
            </a: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endPar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sp>
        <p:nvSpPr>
          <p:cNvPr id="94" name="Text Box 41"/>
          <p:cNvSpPr txBox="1">
            <a:spLocks noChangeArrowheads="1"/>
          </p:cNvSpPr>
          <p:nvPr/>
        </p:nvSpPr>
        <p:spPr bwMode="auto">
          <a:xfrm>
            <a:off x="3069952" y="3926874"/>
            <a:ext cx="5329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chemeClr val="hlink"/>
              </a:buClr>
              <a:buSzPct val="55000"/>
              <a:buFont typeface="Wingdings" panose="05000000000000000000" pitchFamily="2" charset="2"/>
              <a:buNone/>
            </a:pPr>
            <a:r>
              <a:rPr lang="zh-TW" altLang="en-US"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分支</a:t>
            </a:r>
            <a:r>
              <a:rPr lang="zh-TW" altLang="en-US"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(branches)</a:t>
            </a:r>
            <a:r>
              <a:rPr lang="en-US" altLang="zh-CN" dirty="0">
                <a:latin typeface="思源黑体 CN Normal" panose="020B0400000000000000" pitchFamily="34" charset="-122"/>
                <a:ea typeface="思源黑体 CN Normal" panose="020B0400000000000000" pitchFamily="34" charset="-122"/>
                <a:cs typeface="Times New Roman" panose="02020603050405020304" pitchFamily="18" charset="0"/>
              </a:rPr>
              <a:t> </a:t>
            </a: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r>
              <a:rPr lang="zh-TW" altLang="en-US" sz="2000" dirty="0">
                <a:latin typeface="思源黑体 CN Normal" panose="020B0400000000000000" pitchFamily="34" charset="-122"/>
                <a:ea typeface="思源黑体 CN Normal" panose="020B0400000000000000" pitchFamily="34" charset="-122"/>
                <a:cs typeface="Times New Roman" panose="02020603050405020304" pitchFamily="18" charset="0"/>
              </a:rPr>
              <a:t>代表</a:t>
            </a:r>
            <a:r>
              <a:rPr lang="zh-TW" altLang="en-US" sz="2000" dirty="0">
                <a:solidFill>
                  <a:srgbClr val="FF0000"/>
                </a:solidFill>
                <a:latin typeface="思源黑体 CN Normal" panose="020B0400000000000000" pitchFamily="34" charset="-122"/>
                <a:ea typeface="思源黑体 CN Normal" panose="020B0400000000000000" pitchFamily="34" charset="-122"/>
                <a:cs typeface="Times New Roman" panose="02020603050405020304" pitchFamily="18" charset="0"/>
              </a:rPr>
              <a:t>测试结果</a:t>
            </a: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endPar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sp>
        <p:nvSpPr>
          <p:cNvPr id="95" name="Rectangle 42"/>
          <p:cNvSpPr>
            <a:spLocks noChangeArrowheads="1"/>
          </p:cNvSpPr>
          <p:nvPr/>
        </p:nvSpPr>
        <p:spPr bwMode="auto">
          <a:xfrm>
            <a:off x="2061889" y="3926874"/>
            <a:ext cx="936625" cy="503237"/>
          </a:xfrm>
          <a:prstGeom prst="rect">
            <a:avLst/>
          </a:prstGeom>
          <a:noFill/>
          <a:ln w="12700" cmpd="sng">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96" name="Line 43"/>
          <p:cNvSpPr>
            <a:spLocks noChangeShapeType="1"/>
          </p:cNvSpPr>
          <p:nvPr/>
        </p:nvSpPr>
        <p:spPr bwMode="auto">
          <a:xfrm>
            <a:off x="2998514" y="4214211"/>
            <a:ext cx="647700" cy="0"/>
          </a:xfrm>
          <a:prstGeom prst="line">
            <a:avLst/>
          </a:prstGeom>
          <a:noFill/>
          <a:ln w="12700" cmpd="sng">
            <a:solidFill>
              <a:schemeClr va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97" name="Rectangle 44"/>
          <p:cNvSpPr>
            <a:spLocks noChangeArrowheads="1"/>
          </p:cNvSpPr>
          <p:nvPr/>
        </p:nvSpPr>
        <p:spPr bwMode="auto">
          <a:xfrm>
            <a:off x="909364" y="4574574"/>
            <a:ext cx="2376488" cy="720725"/>
          </a:xfrm>
          <a:prstGeom prst="rect">
            <a:avLst/>
          </a:prstGeom>
          <a:noFill/>
          <a:ln w="12700" cmpd="sng">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98" name="Line 45"/>
          <p:cNvSpPr>
            <a:spLocks noChangeShapeType="1"/>
          </p:cNvSpPr>
          <p:nvPr/>
        </p:nvSpPr>
        <p:spPr bwMode="auto">
          <a:xfrm>
            <a:off x="2638152" y="5295299"/>
            <a:ext cx="0" cy="287337"/>
          </a:xfrm>
          <a:prstGeom prst="line">
            <a:avLst/>
          </a:prstGeom>
          <a:noFill/>
          <a:ln w="9525" cmpd="sng">
            <a:solidFill>
              <a:schemeClr val="hlink"/>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99" name="Line 46"/>
          <p:cNvSpPr>
            <a:spLocks noChangeShapeType="1"/>
          </p:cNvSpPr>
          <p:nvPr/>
        </p:nvSpPr>
        <p:spPr bwMode="auto">
          <a:xfrm>
            <a:off x="2638152" y="5582636"/>
            <a:ext cx="792162" cy="0"/>
          </a:xfrm>
          <a:prstGeom prst="line">
            <a:avLst/>
          </a:prstGeom>
          <a:noFill/>
          <a:ln w="12700" cmpd="sng">
            <a:solidFill>
              <a:schemeClr va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00" name="Text Box 47"/>
          <p:cNvSpPr txBox="1">
            <a:spLocks noChangeArrowheads="1"/>
          </p:cNvSpPr>
          <p:nvPr/>
        </p:nvSpPr>
        <p:spPr bwMode="auto">
          <a:xfrm>
            <a:off x="2896597" y="5416777"/>
            <a:ext cx="5329237" cy="60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50000"/>
              </a:lnSpc>
              <a:spcBef>
                <a:spcPct val="50000"/>
              </a:spcBef>
              <a:buClr>
                <a:schemeClr val="hlink"/>
              </a:buClr>
              <a:buSzPct val="55000"/>
              <a:buFont typeface="Wingdings" panose="05000000000000000000" pitchFamily="2" charset="2"/>
              <a:buNone/>
            </a:pPr>
            <a:r>
              <a:rPr lang="zh-TW" altLang="en-US"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叶节点 </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(leaf node)</a:t>
            </a:r>
            <a:endPar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50000"/>
              </a:lnSpc>
              <a:spcBef>
                <a:spcPct val="50000"/>
              </a:spcBef>
              <a:buClr>
                <a:schemeClr val="hlink"/>
              </a:buClr>
              <a:buSzPct val="55000"/>
              <a:buFont typeface="Wingdings" panose="05000000000000000000" pitchFamily="2" charset="2"/>
              <a:buNone/>
            </a:pP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r>
              <a:rPr lang="zh-CN" altLang="en-US" sz="2000" dirty="0">
                <a:latin typeface="思源黑体 CN Normal" panose="020B0400000000000000" pitchFamily="34" charset="-122"/>
                <a:ea typeface="思源黑体 CN Normal" panose="020B0400000000000000" pitchFamily="34" charset="-122"/>
                <a:cs typeface="Times New Roman" panose="02020603050405020304" pitchFamily="18" charset="0"/>
              </a:rPr>
              <a:t>代表分类后所获得</a:t>
            </a:r>
            <a:r>
              <a:rPr lang="zh-TW" altLang="en-US" sz="2000" dirty="0">
                <a:latin typeface="思源黑体 CN Normal" panose="020B0400000000000000" pitchFamily="34" charset="-122"/>
                <a:ea typeface="思源黑体 CN Normal" panose="020B0400000000000000" pitchFamily="34" charset="-122"/>
                <a:cs typeface="Times New Roman" panose="02020603050405020304" pitchFamily="18" charset="0"/>
              </a:rPr>
              <a:t>的</a:t>
            </a:r>
            <a:r>
              <a:rPr lang="zh-TW" altLang="en-US" sz="2000" dirty="0">
                <a:solidFill>
                  <a:srgbClr val="FF0000"/>
                </a:solidFill>
                <a:latin typeface="思源黑体 CN Normal" panose="020B0400000000000000" pitchFamily="34" charset="-122"/>
                <a:ea typeface="思源黑体 CN Normal" panose="020B0400000000000000" pitchFamily="34" charset="-122"/>
                <a:cs typeface="Times New Roman" panose="02020603050405020304" pitchFamily="18" charset="0"/>
              </a:rPr>
              <a:t>分类标记</a:t>
            </a: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endPar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sp>
        <p:nvSpPr>
          <p:cNvPr id="53" name="文本框 52"/>
          <p:cNvSpPr txBox="1"/>
          <p:nvPr/>
        </p:nvSpPr>
        <p:spPr>
          <a:xfrm>
            <a:off x="7690691" y="1366697"/>
            <a:ext cx="4343813" cy="4769485"/>
          </a:xfrm>
          <a:prstGeom prst="rect">
            <a:avLst/>
          </a:prstGeom>
          <a:noFill/>
        </p:spPr>
        <p:txBody>
          <a:bodyPr wrap="square">
            <a:spAutoFit/>
          </a:bodyPr>
          <a:lstStyle/>
          <a:p>
            <a:pPr marL="342900" indent="-342900" algn="just">
              <a:lnSpc>
                <a:spcPct val="150000"/>
              </a:lnSpc>
              <a:buFont typeface="Wingdings" panose="05000000000000000000" pitchFamily="2" charset="2"/>
              <a:buChar char="l"/>
            </a:pP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sym typeface="+mn-ea"/>
              </a:rPr>
              <a:t>属性的选择是基于一个启发式规则或者一个统计的度量 (如信息增益)</a:t>
            </a:r>
            <a:endPar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在决策树的生成过程中，分割方法即</a:t>
            </a:r>
            <a:r>
              <a:rPr lang="zh-CN" altLang="en-US" sz="20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属性选择的度量</a:t>
            </a: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是关键。</a:t>
            </a:r>
            <a:endPar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marR="0" lvl="0" indent="-342900" algn="just" rtl="0" fontAlgn="base" latinLnBrk="0">
              <a:lnSpc>
                <a:spcPct val="150000"/>
              </a:lnSpc>
              <a:spcBef>
                <a:spcPct val="20000"/>
              </a:spcBef>
              <a:buClrTx/>
              <a:buSzTx/>
              <a:buFont typeface="Wingdings" panose="05000000000000000000" pitchFamily="2" charset="2"/>
              <a:buChar char="l"/>
            </a:pP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sym typeface="+mn-ea"/>
              </a:rPr>
              <a:t>停止分割的条件</a:t>
            </a:r>
            <a:endParaRPr kumimoji="0" lang="zh-CN" altLang="en-US" sz="2000" i="0" u="none" strike="noStrike" cap="none" spc="0" normalizeH="0" baseline="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485775" marR="0" lvl="1" indent="-342900" algn="just" rtl="0" latinLnBrk="0">
              <a:lnSpc>
                <a:spcPct val="150000"/>
              </a:lnSpc>
              <a:spcBef>
                <a:spcPts val="0"/>
              </a:spcBef>
              <a:buClrTx/>
              <a:buSzTx/>
              <a:buFont typeface="Arial" panose="020B0604020202020204" pitchFamily="34" charset="0"/>
              <a:buChar char="•"/>
            </a:pP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sym typeface="+mn-ea"/>
              </a:rPr>
              <a:t>一个节点上的实例都属于同一个类别；</a:t>
            </a:r>
            <a:endPar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sym typeface="+mn-ea"/>
            </a:endParaRPr>
          </a:p>
          <a:p>
            <a:pPr marL="485775" marR="0" lvl="1" indent="-342900" algn="just" rtl="0" latinLnBrk="0">
              <a:lnSpc>
                <a:spcPct val="150000"/>
              </a:lnSpc>
              <a:spcBef>
                <a:spcPts val="0"/>
              </a:spcBef>
              <a:buClrTx/>
              <a:buSzTx/>
              <a:buFont typeface="Arial" panose="020B0604020202020204" pitchFamily="34" charset="0"/>
              <a:buChar char="•"/>
            </a:pP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sym typeface="+mn-ea"/>
              </a:rPr>
              <a:t>没有属性可以再用于对数据进行分割</a:t>
            </a:r>
            <a:endParaRPr kumimoji="0" lang="zh-CN" altLang="en-US" sz="2000" i="0" u="none" strike="noStrike" cap="none" spc="0" normalizeH="0" baseline="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lnSpc>
                <a:spcPct val="150000"/>
              </a:lnSpc>
              <a:buFont typeface="Wingdings" panose="05000000000000000000" pitchFamily="2" charset="2"/>
              <a:buChar char="l"/>
            </a:pPr>
            <a:endPar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9"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决策树原理</a:t>
            </a:r>
            <a:endParaRPr lang="zh-CN" altLang="en-US" dirty="0">
              <a:solidFill>
                <a:schemeClr val="tx1"/>
              </a:solidFill>
            </a:endParaRPr>
          </a:p>
        </p:txBody>
      </p:sp>
      <p:sp>
        <p:nvSpPr>
          <p:cNvPr id="41" name="文本框 17"/>
          <p:cNvSpPr txBox="1"/>
          <p:nvPr/>
        </p:nvSpPr>
        <p:spPr>
          <a:xfrm>
            <a:off x="1169770" y="2076738"/>
            <a:ext cx="10196178" cy="2178225"/>
          </a:xfrm>
          <a:prstGeom prst="rect">
            <a:avLst/>
          </a:prstGeom>
        </p:spPr>
        <p:txBody>
          <a:bodyPr vert="horz" wrap="square" lIns="0" tIns="0" rIns="0" bIns="0" anchor="t">
            <a:spAutoFit/>
          </a:bodyPr>
          <a:lstStyle>
            <a:defPPr>
              <a:defRPr lang="zh-CN"/>
            </a:defPPr>
            <a:lvl1pPr>
              <a:lnSpc>
                <a:spcPct val="120000"/>
              </a:lnSpc>
              <a:defRPr sz="2200">
                <a:latin typeface="华文中宋" panose="02010600040101010101" pitchFamily="2" charset="-122"/>
                <a:ea typeface="华文中宋" panose="02010600040101010101" pitchFamily="2" charset="-122"/>
              </a:defRPr>
            </a:lvl1pPr>
          </a:lstStyle>
          <a:p>
            <a:pPr algn="just"/>
            <a:r>
              <a:rPr lang="zh-CN" altLang="en-US"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优点</a:t>
            </a:r>
            <a:r>
              <a:rPr lang="zh-CN" altLang="en-US" sz="24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endParaRPr lang="en-US" altLang="zh-CN" sz="24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buFont typeface="Wingdings" panose="05000000000000000000" pitchFamily="2" charset="2"/>
              <a:buChar char="l"/>
            </a:pPr>
            <a:r>
              <a:rPr lang="zh-CN" altLang="en-US" sz="24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推理过程容易理解，计算简单，可解释性强。</a:t>
            </a:r>
            <a:endParaRPr lang="zh-CN" altLang="en-US" sz="24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buFont typeface="Wingdings" panose="05000000000000000000" pitchFamily="2" charset="2"/>
              <a:buChar char="l"/>
            </a:pPr>
            <a:r>
              <a:rPr lang="zh-CN" altLang="en-US" sz="24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比较适合处理有缺失属性的样本。</a:t>
            </a:r>
            <a:endParaRPr lang="zh-CN" altLang="en-US" sz="24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buFont typeface="Wingdings" panose="05000000000000000000" pitchFamily="2" charset="2"/>
              <a:buChar char="l"/>
            </a:pPr>
            <a:r>
              <a:rPr lang="zh-CN" altLang="en-US" sz="24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可自动忽略目标变量没有贡献的属性变量，也为判断属性变量的重要性，减少变量的数目提供参考。</a:t>
            </a:r>
            <a:endParaRPr lang="en-US" altLang="zh-CN" sz="2400" dirty="0">
              <a:solidFill>
                <a:schemeClr val="tx1">
                  <a:lumMod val="85000"/>
                  <a:lumOff val="15000"/>
                </a:schemeClr>
              </a:solidFill>
              <a:latin typeface="Times New Roman" panose="02020603050405020304" pitchFamily="18" charset="0"/>
              <a:ea typeface="思源黑体 CN Medium" panose="020B0600000000000000" pitchFamily="34" charset="-122"/>
            </a:endParaRPr>
          </a:p>
        </p:txBody>
      </p:sp>
      <p:sp>
        <p:nvSpPr>
          <p:cNvPr id="51" name="文本框 17"/>
          <p:cNvSpPr txBox="1"/>
          <p:nvPr/>
        </p:nvSpPr>
        <p:spPr>
          <a:xfrm>
            <a:off x="1090257" y="4348979"/>
            <a:ext cx="10196180" cy="2178225"/>
          </a:xfrm>
          <a:prstGeom prst="rect">
            <a:avLst/>
          </a:prstGeom>
        </p:spPr>
        <p:txBody>
          <a:bodyPr vert="horz" wrap="square" lIns="0" tIns="0" rIns="0" bIns="0" anchor="t">
            <a:spAutoFit/>
          </a:bodyPr>
          <a:lstStyle>
            <a:defPPr>
              <a:defRPr lang="zh-CN"/>
            </a:defPPr>
            <a:lvl1pPr>
              <a:lnSpc>
                <a:spcPct val="120000"/>
              </a:lnSpc>
              <a:defRPr sz="2200">
                <a:latin typeface="华文中宋" panose="02010600040101010101" pitchFamily="2" charset="-122"/>
                <a:ea typeface="华文中宋" panose="02010600040101010101" pitchFamily="2" charset="-122"/>
              </a:defRPr>
            </a:lvl1pPr>
          </a:lstStyle>
          <a:p>
            <a:pPr algn="just"/>
            <a:r>
              <a:rPr lang="zh-CN" altLang="en-US"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缺点</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a:t>
            </a:r>
            <a:endPar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buFont typeface="Wingdings" panose="05000000000000000000" pitchFamily="2" charset="2"/>
              <a:buChar char="l"/>
            </a:pP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容易造成过拟合，需要采用剪枝操作。</a:t>
            </a:r>
            <a:endPar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buFont typeface="Wingdings" panose="05000000000000000000" pitchFamily="2" charset="2"/>
              <a:buChar char="l"/>
            </a:pP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忽略了数据之间的相关性。</a:t>
            </a:r>
            <a:endPar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buFont typeface="Wingdings" panose="05000000000000000000" pitchFamily="2" charset="2"/>
              <a:buChar char="l"/>
            </a:pP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对于各类别样本数量不一致的数据，信息增益会偏向于那些更多数值的特征。</a:t>
            </a:r>
            <a:endPar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64" name="文本框 63"/>
          <p:cNvSpPr txBox="1"/>
          <p:nvPr/>
        </p:nvSpPr>
        <p:spPr>
          <a:xfrm>
            <a:off x="628582" y="1400008"/>
            <a:ext cx="6096000" cy="461665"/>
          </a:xfrm>
          <a:prstGeom prst="rect">
            <a:avLst/>
          </a:prstGeom>
          <a:noFill/>
        </p:spPr>
        <p:txBody>
          <a:bodyPr wrap="square">
            <a:spAutoFit/>
          </a:bodyPr>
          <a:lstStyle/>
          <a:p>
            <a:r>
              <a:rPr lang="zh-CN" altLang="en-US" b="1" dirty="0">
                <a:solidFill>
                  <a:srgbClr val="000000"/>
                </a:solidFill>
                <a:latin typeface="Helvetica Neue"/>
              </a:rPr>
              <a:t>决策树的特点</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6"/>
          <p:cNvGraphicFramePr>
            <a:graphicFrameLocks noGrp="1"/>
          </p:cNvGraphicFramePr>
          <p:nvPr/>
        </p:nvGraphicFramePr>
        <p:xfrm>
          <a:off x="901148" y="3768644"/>
          <a:ext cx="10043372" cy="2652602"/>
        </p:xfrm>
        <a:graphic>
          <a:graphicData uri="http://schemas.openxmlformats.org/drawingml/2006/table">
            <a:tbl>
              <a:tblPr firstRow="1" bandRow="1">
                <a:tableStyleId>{21E4AEA4-8DFA-4A89-87EB-49C32662AFE0}</a:tableStyleId>
              </a:tblPr>
              <a:tblGrid>
                <a:gridCol w="875506"/>
                <a:gridCol w="1164932"/>
                <a:gridCol w="960577"/>
                <a:gridCol w="1388077"/>
                <a:gridCol w="1362351"/>
                <a:gridCol w="1320800"/>
                <a:gridCol w="832431"/>
                <a:gridCol w="2138698"/>
              </a:tblGrid>
              <a:tr h="779373">
                <a:tc>
                  <a:txBody>
                    <a:bodyPr/>
                    <a:lstStyle/>
                    <a:p>
                      <a:pPr algn="ctr"/>
                      <a:r>
                        <a:rPr lang="zh-CN" altLang="en-US" sz="1700" dirty="0">
                          <a:latin typeface="+mj-ea"/>
                          <a:ea typeface="+mj-ea"/>
                        </a:rPr>
                        <a:t>算法</a:t>
                      </a:r>
                      <a:endParaRPr lang="zh-CN" altLang="en-US" sz="1700" dirty="0">
                        <a:latin typeface="+mj-ea"/>
                        <a:ea typeface="+mj-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dirty="0">
                          <a:latin typeface="+mj-ea"/>
                          <a:ea typeface="+mj-ea"/>
                        </a:rPr>
                        <a:t>支持模型</a:t>
                      </a:r>
                      <a:endParaRPr lang="zh-CN" altLang="en-US" sz="1700" dirty="0">
                        <a:latin typeface="+mj-ea"/>
                        <a:ea typeface="+mj-ea"/>
                      </a:endParaRPr>
                    </a:p>
                  </a:txBody>
                  <a:tcPr anchor="ctr"/>
                </a:tc>
                <a:tc>
                  <a:txBody>
                    <a:bodyPr/>
                    <a:lstStyle/>
                    <a:p>
                      <a:pPr algn="ctr"/>
                      <a:r>
                        <a:rPr lang="zh-CN" altLang="en-US" sz="1700" dirty="0">
                          <a:latin typeface="+mj-ea"/>
                          <a:ea typeface="+mj-ea"/>
                        </a:rPr>
                        <a:t>树结构</a:t>
                      </a:r>
                      <a:endParaRPr lang="zh-CN" altLang="en-US" sz="1700" dirty="0">
                        <a:latin typeface="+mj-ea"/>
                        <a:ea typeface="+mj-ea"/>
                      </a:endParaRPr>
                    </a:p>
                  </a:txBody>
                  <a:tcPr anchor="ctr"/>
                </a:tc>
                <a:tc>
                  <a:txBody>
                    <a:bodyPr/>
                    <a:lstStyle/>
                    <a:p>
                      <a:pPr algn="ctr"/>
                      <a:r>
                        <a:rPr lang="zh-CN" altLang="en-US" sz="1700" dirty="0">
                          <a:latin typeface="+mj-ea"/>
                          <a:ea typeface="+mj-ea"/>
                        </a:rPr>
                        <a:t>特征选择</a:t>
                      </a:r>
                      <a:endParaRPr lang="zh-CN" altLang="en-US" sz="1700" dirty="0">
                        <a:latin typeface="+mj-ea"/>
                        <a:ea typeface="+mj-ea"/>
                      </a:endParaRPr>
                    </a:p>
                  </a:txBody>
                  <a:tcPr anchor="ctr"/>
                </a:tc>
                <a:tc>
                  <a:txBody>
                    <a:bodyPr/>
                    <a:lstStyle/>
                    <a:p>
                      <a:pPr algn="ctr"/>
                      <a:r>
                        <a:rPr lang="zh-CN" altLang="en-US" sz="1700" dirty="0">
                          <a:latin typeface="+mj-ea"/>
                          <a:ea typeface="+mj-ea"/>
                        </a:rPr>
                        <a:t>连续值处理</a:t>
                      </a:r>
                      <a:endParaRPr lang="zh-CN" altLang="en-US" sz="1700" dirty="0">
                        <a:latin typeface="+mj-ea"/>
                        <a:ea typeface="+mj-ea"/>
                      </a:endParaRPr>
                    </a:p>
                  </a:txBody>
                  <a:tcPr anchor="ctr"/>
                </a:tc>
                <a:tc>
                  <a:txBody>
                    <a:bodyPr/>
                    <a:lstStyle/>
                    <a:p>
                      <a:pPr algn="ctr"/>
                      <a:r>
                        <a:rPr lang="zh-CN" altLang="en-US" sz="1700" dirty="0">
                          <a:latin typeface="+mj-ea"/>
                          <a:ea typeface="+mj-ea"/>
                        </a:rPr>
                        <a:t>缺失值处理</a:t>
                      </a:r>
                      <a:endParaRPr lang="zh-CN" altLang="en-US" sz="1700" dirty="0">
                        <a:latin typeface="+mj-ea"/>
                        <a:ea typeface="+mj-ea"/>
                      </a:endParaRPr>
                    </a:p>
                  </a:txBody>
                  <a:tcPr anchor="ctr"/>
                </a:tc>
                <a:tc>
                  <a:txBody>
                    <a:bodyPr/>
                    <a:lstStyle/>
                    <a:p>
                      <a:pPr algn="ctr"/>
                      <a:r>
                        <a:rPr lang="zh-CN" altLang="en-US" sz="1700" dirty="0">
                          <a:latin typeface="+mj-ea"/>
                          <a:ea typeface="+mj-ea"/>
                        </a:rPr>
                        <a:t>剪枝</a:t>
                      </a:r>
                      <a:endParaRPr lang="zh-CN" altLang="en-US" sz="1700" dirty="0">
                        <a:latin typeface="+mj-ea"/>
                        <a:ea typeface="+mj-ea"/>
                      </a:endParaRPr>
                    </a:p>
                  </a:txBody>
                  <a:tcPr anchor="ctr"/>
                </a:tc>
                <a:tc>
                  <a:txBody>
                    <a:bodyPr/>
                    <a:lstStyle/>
                    <a:p>
                      <a:pPr algn="ctr"/>
                      <a:r>
                        <a:rPr lang="zh-CN" altLang="en-US" sz="1700" dirty="0">
                          <a:latin typeface="+mj-ea"/>
                          <a:ea typeface="+mj-ea"/>
                        </a:rPr>
                        <a:t>特征属性多次使用</a:t>
                      </a:r>
                      <a:endParaRPr lang="zh-CN" altLang="en-US" sz="1700" dirty="0">
                        <a:latin typeface="+mj-ea"/>
                        <a:ea typeface="+mj-ea"/>
                      </a:endParaRPr>
                    </a:p>
                  </a:txBody>
                  <a:tcPr anchor="ctr"/>
                </a:tc>
              </a:tr>
              <a:tr h="546928">
                <a:tc>
                  <a:txBody>
                    <a:bodyPr/>
                    <a:lstStyle/>
                    <a:p>
                      <a:pPr algn="ctr"/>
                      <a:r>
                        <a:rPr lang="en-US" altLang="zh-CN" sz="1700" dirty="0">
                          <a:latin typeface="+mj-ea"/>
                          <a:ea typeface="+mj-ea"/>
                        </a:rPr>
                        <a:t>ID3</a:t>
                      </a:r>
                      <a:endParaRPr lang="zh-CN" altLang="en-US" sz="1700" dirty="0">
                        <a:latin typeface="+mj-ea"/>
                        <a:ea typeface="+mj-ea"/>
                        <a:cs typeface="Times New Roman" panose="02020603050405020304" pitchFamily="18" charset="0"/>
                      </a:endParaRPr>
                    </a:p>
                  </a:txBody>
                  <a:tcPr anchor="ctr"/>
                </a:tc>
                <a:tc>
                  <a:txBody>
                    <a:bodyPr/>
                    <a:lstStyle/>
                    <a:p>
                      <a:pPr algn="ctr"/>
                      <a:r>
                        <a:rPr lang="zh-CN" altLang="en-US" sz="1700" dirty="0">
                          <a:latin typeface="+mj-ea"/>
                          <a:ea typeface="+mj-ea"/>
                        </a:rPr>
                        <a:t>分类</a:t>
                      </a:r>
                      <a:endParaRPr lang="zh-CN" altLang="en-US" sz="1700" dirty="0">
                        <a:latin typeface="+mj-ea"/>
                        <a:ea typeface="+mj-ea"/>
                      </a:endParaRPr>
                    </a:p>
                  </a:txBody>
                  <a:tcPr anchor="ctr"/>
                </a:tc>
                <a:tc>
                  <a:txBody>
                    <a:bodyPr/>
                    <a:lstStyle/>
                    <a:p>
                      <a:pPr algn="ctr"/>
                      <a:r>
                        <a:rPr lang="zh-CN" altLang="en-US" sz="1700" dirty="0">
                          <a:latin typeface="+mj-ea"/>
                          <a:ea typeface="+mj-ea"/>
                        </a:rPr>
                        <a:t>多叉树</a:t>
                      </a:r>
                      <a:endParaRPr lang="zh-CN" altLang="en-US" sz="1700" dirty="0">
                        <a:latin typeface="+mj-ea"/>
                        <a:ea typeface="+mj-ea"/>
                      </a:endParaRPr>
                    </a:p>
                  </a:txBody>
                  <a:tcPr anchor="ctr"/>
                </a:tc>
                <a:tc>
                  <a:txBody>
                    <a:bodyPr/>
                    <a:lstStyle/>
                    <a:p>
                      <a:pPr algn="ctr"/>
                      <a:r>
                        <a:rPr lang="zh-CN" altLang="en-US" sz="1700" dirty="0">
                          <a:solidFill>
                            <a:srgbClr val="FF0000"/>
                          </a:solidFill>
                          <a:latin typeface="+mj-ea"/>
                          <a:ea typeface="+mj-ea"/>
                        </a:rPr>
                        <a:t>信息增益</a:t>
                      </a:r>
                      <a:endParaRPr lang="zh-CN" altLang="en-US" sz="1700" dirty="0">
                        <a:solidFill>
                          <a:srgbClr val="FF0000"/>
                        </a:solidFill>
                        <a:latin typeface="+mj-ea"/>
                        <a:ea typeface="+mj-ea"/>
                      </a:endParaRPr>
                    </a:p>
                  </a:txBody>
                  <a:tcPr anchor="ctr"/>
                </a:tc>
                <a:tc>
                  <a:txBody>
                    <a:bodyPr/>
                    <a:lstStyle/>
                    <a:p>
                      <a:pPr algn="ctr"/>
                      <a:r>
                        <a:rPr lang="zh-CN" altLang="en-US" sz="1700" dirty="0">
                          <a:latin typeface="+mj-ea"/>
                          <a:ea typeface="+mj-ea"/>
                        </a:rPr>
                        <a:t>不支持</a:t>
                      </a:r>
                      <a:endParaRPr lang="zh-CN" altLang="en-US" sz="1700" dirty="0">
                        <a:latin typeface="+mj-ea"/>
                        <a:ea typeface="+mj-ea"/>
                      </a:endParaRPr>
                    </a:p>
                  </a:txBody>
                  <a:tcPr anchor="ctr"/>
                </a:tc>
                <a:tc>
                  <a:txBody>
                    <a:bodyPr/>
                    <a:lstStyle/>
                    <a:p>
                      <a:pPr algn="ctr"/>
                      <a:r>
                        <a:rPr lang="zh-CN" altLang="en-US" sz="1700" dirty="0">
                          <a:latin typeface="+mj-ea"/>
                          <a:ea typeface="+mj-ea"/>
                        </a:rPr>
                        <a:t>不支持</a:t>
                      </a:r>
                      <a:endParaRPr lang="zh-CN" altLang="en-US" sz="1700" dirty="0">
                        <a:latin typeface="+mj-ea"/>
                        <a:ea typeface="+mj-ea"/>
                      </a:endParaRPr>
                    </a:p>
                  </a:txBody>
                  <a:tcPr anchor="ctr"/>
                </a:tc>
                <a:tc>
                  <a:txBody>
                    <a:bodyPr/>
                    <a:lstStyle/>
                    <a:p>
                      <a:pPr algn="ctr"/>
                      <a:r>
                        <a:rPr lang="zh-CN" altLang="en-US" sz="1700" dirty="0">
                          <a:latin typeface="+mj-ea"/>
                          <a:ea typeface="+mj-ea"/>
                        </a:rPr>
                        <a:t>不支持</a:t>
                      </a:r>
                      <a:endParaRPr lang="zh-CN" altLang="en-US" sz="1700" dirty="0">
                        <a:latin typeface="+mj-ea"/>
                        <a:ea typeface="+mj-ea"/>
                      </a:endParaRPr>
                    </a:p>
                  </a:txBody>
                  <a:tcPr anchor="ctr"/>
                </a:tc>
                <a:tc>
                  <a:txBody>
                    <a:bodyPr/>
                    <a:lstStyle/>
                    <a:p>
                      <a:pPr algn="ctr"/>
                      <a:r>
                        <a:rPr lang="zh-CN" altLang="en-US" sz="1700" dirty="0">
                          <a:latin typeface="+mj-ea"/>
                          <a:ea typeface="+mj-ea"/>
                        </a:rPr>
                        <a:t>不支持</a:t>
                      </a:r>
                      <a:endParaRPr lang="zh-CN" altLang="en-US" sz="1700" dirty="0">
                        <a:latin typeface="+mj-ea"/>
                        <a:ea typeface="+mj-ea"/>
                      </a:endParaRPr>
                    </a:p>
                  </a:txBody>
                  <a:tcPr anchor="ctr"/>
                </a:tc>
              </a:tr>
              <a:tr h="546928">
                <a:tc>
                  <a:txBody>
                    <a:bodyPr/>
                    <a:lstStyle/>
                    <a:p>
                      <a:pPr algn="ctr"/>
                      <a:r>
                        <a:rPr lang="en-US" altLang="zh-CN" sz="1700" dirty="0">
                          <a:latin typeface="+mj-ea"/>
                          <a:ea typeface="+mj-ea"/>
                        </a:rPr>
                        <a:t>C4.5</a:t>
                      </a:r>
                      <a:endParaRPr lang="zh-CN" altLang="en-US" sz="1700" dirty="0">
                        <a:latin typeface="+mj-ea"/>
                        <a:ea typeface="+mj-ea"/>
                        <a:cs typeface="Times New Roman" panose="02020603050405020304" pitchFamily="18" charset="0"/>
                      </a:endParaRPr>
                    </a:p>
                  </a:txBody>
                  <a:tcPr anchor="ctr"/>
                </a:tc>
                <a:tc>
                  <a:txBody>
                    <a:bodyPr/>
                    <a:lstStyle/>
                    <a:p>
                      <a:pPr algn="ctr"/>
                      <a:r>
                        <a:rPr lang="zh-CN" altLang="en-US" sz="1700" dirty="0">
                          <a:latin typeface="+mj-ea"/>
                          <a:ea typeface="+mj-ea"/>
                        </a:rPr>
                        <a:t>分类</a:t>
                      </a:r>
                      <a:endParaRPr lang="zh-CN" altLang="en-US" sz="1700" dirty="0">
                        <a:latin typeface="+mj-ea"/>
                        <a:ea typeface="+mj-ea"/>
                      </a:endParaRPr>
                    </a:p>
                  </a:txBody>
                  <a:tcPr anchor="ctr"/>
                </a:tc>
                <a:tc>
                  <a:txBody>
                    <a:bodyPr/>
                    <a:lstStyle/>
                    <a:p>
                      <a:pPr algn="ctr"/>
                      <a:r>
                        <a:rPr lang="zh-CN" altLang="en-US" sz="1700" dirty="0">
                          <a:latin typeface="+mj-ea"/>
                          <a:ea typeface="+mj-ea"/>
                        </a:rPr>
                        <a:t>多叉树</a:t>
                      </a:r>
                      <a:endParaRPr lang="zh-CN" altLang="en-US" sz="1700" dirty="0">
                        <a:latin typeface="+mj-ea"/>
                        <a:ea typeface="+mj-ea"/>
                      </a:endParaRPr>
                    </a:p>
                  </a:txBody>
                  <a:tcPr anchor="ctr"/>
                </a:tc>
                <a:tc>
                  <a:txBody>
                    <a:bodyPr/>
                    <a:lstStyle/>
                    <a:p>
                      <a:pPr algn="ctr"/>
                      <a:r>
                        <a:rPr lang="zh-CN" altLang="en-US" sz="1700" dirty="0">
                          <a:solidFill>
                            <a:srgbClr val="FF0000"/>
                          </a:solidFill>
                          <a:latin typeface="+mj-ea"/>
                          <a:ea typeface="+mj-ea"/>
                        </a:rPr>
                        <a:t>信息增益率</a:t>
                      </a:r>
                      <a:endParaRPr lang="zh-CN" altLang="en-US" sz="1700" dirty="0">
                        <a:solidFill>
                          <a:srgbClr val="FF0000"/>
                        </a:solidFill>
                        <a:latin typeface="+mj-ea"/>
                        <a:ea typeface="+mj-ea"/>
                      </a:endParaRPr>
                    </a:p>
                  </a:txBody>
                  <a:tcPr anchor="ctr"/>
                </a:tc>
                <a:tc>
                  <a:txBody>
                    <a:bodyPr/>
                    <a:lstStyle/>
                    <a:p>
                      <a:pPr algn="ctr"/>
                      <a:r>
                        <a:rPr lang="zh-CN" altLang="en-US" sz="1700" dirty="0">
                          <a:latin typeface="+mj-ea"/>
                          <a:ea typeface="+mj-ea"/>
                        </a:rPr>
                        <a:t>支持</a:t>
                      </a:r>
                      <a:endParaRPr lang="zh-CN" altLang="en-US" sz="1700" dirty="0">
                        <a:latin typeface="+mj-ea"/>
                        <a:ea typeface="+mj-ea"/>
                      </a:endParaRPr>
                    </a:p>
                  </a:txBody>
                  <a:tcPr anchor="ctr"/>
                </a:tc>
                <a:tc>
                  <a:txBody>
                    <a:bodyPr/>
                    <a:lstStyle/>
                    <a:p>
                      <a:pPr algn="ctr"/>
                      <a:r>
                        <a:rPr lang="zh-CN" altLang="en-US" sz="1700" dirty="0">
                          <a:latin typeface="+mj-ea"/>
                          <a:ea typeface="+mj-ea"/>
                        </a:rPr>
                        <a:t>支持</a:t>
                      </a:r>
                      <a:endParaRPr lang="zh-CN" altLang="en-US" sz="1700" dirty="0">
                        <a:latin typeface="+mj-ea"/>
                        <a:ea typeface="+mj-ea"/>
                      </a:endParaRPr>
                    </a:p>
                  </a:txBody>
                  <a:tcPr anchor="ctr"/>
                </a:tc>
                <a:tc>
                  <a:txBody>
                    <a:bodyPr/>
                    <a:lstStyle/>
                    <a:p>
                      <a:pPr algn="ctr"/>
                      <a:r>
                        <a:rPr lang="zh-CN" altLang="en-US" sz="1700" dirty="0">
                          <a:latin typeface="+mj-ea"/>
                          <a:ea typeface="+mj-ea"/>
                        </a:rPr>
                        <a:t>支持</a:t>
                      </a:r>
                      <a:endParaRPr lang="zh-CN" altLang="en-US" sz="1700" dirty="0">
                        <a:latin typeface="+mj-ea"/>
                        <a:ea typeface="+mj-ea"/>
                      </a:endParaRPr>
                    </a:p>
                  </a:txBody>
                  <a:tcPr anchor="ctr"/>
                </a:tc>
                <a:tc>
                  <a:txBody>
                    <a:bodyPr/>
                    <a:lstStyle/>
                    <a:p>
                      <a:pPr algn="ctr"/>
                      <a:r>
                        <a:rPr lang="zh-CN" altLang="en-US" sz="1700" dirty="0">
                          <a:latin typeface="+mj-ea"/>
                          <a:ea typeface="+mj-ea"/>
                        </a:rPr>
                        <a:t>不支持</a:t>
                      </a:r>
                      <a:endParaRPr lang="zh-CN" altLang="en-US" sz="1700" dirty="0">
                        <a:latin typeface="+mj-ea"/>
                        <a:ea typeface="+mj-ea"/>
                      </a:endParaRPr>
                    </a:p>
                  </a:txBody>
                  <a:tcPr anchor="ctr"/>
                </a:tc>
              </a:tr>
              <a:tr h="779373">
                <a:tc>
                  <a:txBody>
                    <a:bodyPr/>
                    <a:lstStyle/>
                    <a:p>
                      <a:pPr algn="ctr"/>
                      <a:r>
                        <a:rPr lang="en-US" altLang="zh-CN" sz="1700" dirty="0">
                          <a:latin typeface="+mj-ea"/>
                          <a:ea typeface="+mj-ea"/>
                        </a:rPr>
                        <a:t>CART</a:t>
                      </a:r>
                      <a:endParaRPr lang="zh-CN" altLang="en-US" sz="1700" dirty="0">
                        <a:latin typeface="+mj-ea"/>
                        <a:ea typeface="+mj-ea"/>
                        <a:cs typeface="Times New Roman" panose="02020603050405020304" pitchFamily="18" charset="0"/>
                      </a:endParaRPr>
                    </a:p>
                  </a:txBody>
                  <a:tcPr anchor="ctr"/>
                </a:tc>
                <a:tc>
                  <a:txBody>
                    <a:bodyPr/>
                    <a:lstStyle/>
                    <a:p>
                      <a:pPr algn="ctr"/>
                      <a:r>
                        <a:rPr lang="zh-CN" altLang="en-US" sz="1700" dirty="0">
                          <a:latin typeface="+mj-ea"/>
                          <a:ea typeface="+mj-ea"/>
                        </a:rPr>
                        <a:t>分类</a:t>
                      </a:r>
                      <a:endParaRPr lang="en-US" altLang="zh-CN" sz="1700" dirty="0">
                        <a:latin typeface="+mj-ea"/>
                        <a:ea typeface="+mj-ea"/>
                      </a:endParaRPr>
                    </a:p>
                    <a:p>
                      <a:pPr algn="ctr"/>
                      <a:r>
                        <a:rPr lang="zh-CN" altLang="en-US" sz="1700" dirty="0">
                          <a:latin typeface="+mj-ea"/>
                          <a:ea typeface="+mj-ea"/>
                        </a:rPr>
                        <a:t>回归</a:t>
                      </a:r>
                      <a:endParaRPr lang="zh-CN" altLang="en-US" sz="1700" dirty="0">
                        <a:latin typeface="+mj-ea"/>
                        <a:ea typeface="+mj-ea"/>
                      </a:endParaRPr>
                    </a:p>
                  </a:txBody>
                  <a:tcPr anchor="ctr"/>
                </a:tc>
                <a:tc>
                  <a:txBody>
                    <a:bodyPr/>
                    <a:lstStyle/>
                    <a:p>
                      <a:pPr algn="ctr"/>
                      <a:r>
                        <a:rPr lang="zh-CN" altLang="en-US" sz="1700" dirty="0">
                          <a:latin typeface="+mj-ea"/>
                          <a:ea typeface="+mj-ea"/>
                        </a:rPr>
                        <a:t>二叉树</a:t>
                      </a:r>
                      <a:endParaRPr lang="zh-CN" altLang="en-US" sz="1700" dirty="0">
                        <a:latin typeface="+mj-ea"/>
                        <a:ea typeface="+mj-ea"/>
                      </a:endParaRPr>
                    </a:p>
                  </a:txBody>
                  <a:tcPr anchor="ctr"/>
                </a:tc>
                <a:tc>
                  <a:txBody>
                    <a:bodyPr/>
                    <a:lstStyle/>
                    <a:p>
                      <a:pPr algn="ctr"/>
                      <a:r>
                        <a:rPr lang="zh-CN" altLang="en-US" sz="1700" dirty="0">
                          <a:solidFill>
                            <a:srgbClr val="FF0000"/>
                          </a:solidFill>
                          <a:latin typeface="+mj-ea"/>
                          <a:ea typeface="+mj-ea"/>
                        </a:rPr>
                        <a:t>基尼指数</a:t>
                      </a:r>
                      <a:endParaRPr lang="en-US" altLang="zh-CN" sz="1700" dirty="0">
                        <a:solidFill>
                          <a:srgbClr val="FF0000"/>
                        </a:solidFill>
                        <a:latin typeface="+mj-ea"/>
                        <a:ea typeface="+mj-ea"/>
                      </a:endParaRPr>
                    </a:p>
                    <a:p>
                      <a:pPr algn="ctr"/>
                      <a:r>
                        <a:rPr lang="zh-CN" altLang="en-US" sz="1700" dirty="0">
                          <a:solidFill>
                            <a:srgbClr val="FF0000"/>
                          </a:solidFill>
                          <a:latin typeface="+mj-ea"/>
                          <a:ea typeface="+mj-ea"/>
                        </a:rPr>
                        <a:t>均方差</a:t>
                      </a:r>
                      <a:endParaRPr lang="zh-CN" altLang="en-US" sz="1700" dirty="0">
                        <a:solidFill>
                          <a:srgbClr val="FF0000"/>
                        </a:solidFill>
                        <a:latin typeface="+mj-ea"/>
                        <a:ea typeface="+mj-ea"/>
                      </a:endParaRPr>
                    </a:p>
                  </a:txBody>
                  <a:tcPr anchor="ctr"/>
                </a:tc>
                <a:tc>
                  <a:txBody>
                    <a:bodyPr/>
                    <a:lstStyle/>
                    <a:p>
                      <a:pPr algn="ctr"/>
                      <a:r>
                        <a:rPr lang="zh-CN" altLang="en-US" sz="1700" dirty="0">
                          <a:latin typeface="+mj-ea"/>
                          <a:ea typeface="+mj-ea"/>
                        </a:rPr>
                        <a:t>支持</a:t>
                      </a:r>
                      <a:endParaRPr lang="zh-CN" altLang="en-US" sz="1700" dirty="0">
                        <a:latin typeface="+mj-ea"/>
                        <a:ea typeface="+mj-ea"/>
                      </a:endParaRPr>
                    </a:p>
                  </a:txBody>
                  <a:tcPr anchor="ctr"/>
                </a:tc>
                <a:tc>
                  <a:txBody>
                    <a:bodyPr/>
                    <a:lstStyle/>
                    <a:p>
                      <a:pPr algn="ctr"/>
                      <a:r>
                        <a:rPr lang="zh-CN" altLang="en-US" sz="1700" dirty="0">
                          <a:latin typeface="+mj-ea"/>
                          <a:ea typeface="+mj-ea"/>
                        </a:rPr>
                        <a:t>支持</a:t>
                      </a:r>
                      <a:endParaRPr lang="zh-CN" altLang="en-US" sz="1700" dirty="0">
                        <a:latin typeface="+mj-ea"/>
                        <a:ea typeface="+mj-ea"/>
                      </a:endParaRPr>
                    </a:p>
                  </a:txBody>
                  <a:tcPr anchor="ctr"/>
                </a:tc>
                <a:tc>
                  <a:txBody>
                    <a:bodyPr/>
                    <a:lstStyle/>
                    <a:p>
                      <a:pPr algn="ctr"/>
                      <a:r>
                        <a:rPr lang="zh-CN" altLang="en-US" sz="1700" dirty="0">
                          <a:latin typeface="+mj-ea"/>
                          <a:ea typeface="+mj-ea"/>
                        </a:rPr>
                        <a:t>支持</a:t>
                      </a:r>
                      <a:endParaRPr lang="zh-CN" altLang="en-US" sz="1700" dirty="0">
                        <a:latin typeface="+mj-ea"/>
                        <a:ea typeface="+mj-ea"/>
                      </a:endParaRPr>
                    </a:p>
                  </a:txBody>
                  <a:tcPr anchor="ctr"/>
                </a:tc>
                <a:tc>
                  <a:txBody>
                    <a:bodyPr/>
                    <a:lstStyle/>
                    <a:p>
                      <a:pPr algn="ctr"/>
                      <a:r>
                        <a:rPr lang="zh-CN" altLang="en-US" sz="1700" dirty="0">
                          <a:latin typeface="+mj-ea"/>
                          <a:ea typeface="+mj-ea"/>
                        </a:rPr>
                        <a:t>支持</a:t>
                      </a:r>
                      <a:endParaRPr lang="zh-CN" altLang="en-US" sz="1700" dirty="0">
                        <a:latin typeface="+mj-ea"/>
                        <a:ea typeface="+mj-ea"/>
                      </a:endParaRPr>
                    </a:p>
                  </a:txBody>
                  <a:tcPr anchor="ctr"/>
                </a:tc>
              </a:tr>
            </a:tbl>
          </a:graphicData>
        </a:graphic>
      </p:graphicFrame>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决策树原理</a:t>
            </a:r>
            <a:endParaRPr lang="zh-CN" altLang="en-US" dirty="0">
              <a:solidFill>
                <a:schemeClr val="tx1"/>
              </a:solidFill>
            </a:endParaRPr>
          </a:p>
        </p:txBody>
      </p:sp>
      <p:sp>
        <p:nvSpPr>
          <p:cNvPr id="6" name="文本框 5"/>
          <p:cNvSpPr txBox="1"/>
          <p:nvPr/>
        </p:nvSpPr>
        <p:spPr>
          <a:xfrm>
            <a:off x="668338" y="1559034"/>
            <a:ext cx="6096000" cy="461665"/>
          </a:xfrm>
          <a:prstGeom prst="rect">
            <a:avLst/>
          </a:prstGeom>
          <a:noFill/>
        </p:spPr>
        <p:txBody>
          <a:bodyPr wrap="square">
            <a:spAutoFit/>
          </a:bodyPr>
          <a:lstStyle/>
          <a:p>
            <a:r>
              <a:rPr lang="zh-CN" altLang="en-US" b="1" dirty="0">
                <a:solidFill>
                  <a:srgbClr val="000000"/>
                </a:solidFill>
                <a:latin typeface="Helvetica Neue"/>
              </a:rPr>
              <a:t>决策树的三种基本类型</a:t>
            </a:r>
            <a:endParaRPr lang="zh-CN" altLang="en-US" b="1" dirty="0"/>
          </a:p>
        </p:txBody>
      </p:sp>
      <p:sp>
        <p:nvSpPr>
          <p:cNvPr id="9" name="文本框 8"/>
          <p:cNvSpPr txBox="1"/>
          <p:nvPr/>
        </p:nvSpPr>
        <p:spPr>
          <a:xfrm>
            <a:off x="790713" y="2020699"/>
            <a:ext cx="10270435" cy="1689052"/>
          </a:xfrm>
          <a:prstGeom prst="rect">
            <a:avLst/>
          </a:prstGeom>
          <a:noFill/>
        </p:spPr>
        <p:txBody>
          <a:bodyPr wrap="square">
            <a:spAutoFit/>
          </a:bodyPr>
          <a:lstStyle/>
          <a:p>
            <a:pPr algn="just">
              <a:lnSpc>
                <a:spcPct val="150000"/>
              </a:lnSpc>
            </a:pPr>
            <a:r>
              <a:rPr lang="zh-CN" altLang="zh-CN" sz="2400" kern="100" dirty="0">
                <a:effectLst/>
                <a:latin typeface="+mj-ea"/>
                <a:ea typeface="+mj-ea"/>
              </a:rPr>
              <a:t>建立决策树的关键，即在当前状态下</a:t>
            </a:r>
            <a:r>
              <a:rPr lang="zh-CN" altLang="zh-CN" sz="2400" kern="100" dirty="0">
                <a:solidFill>
                  <a:srgbClr val="FF0000"/>
                </a:solidFill>
                <a:effectLst/>
                <a:latin typeface="+mj-ea"/>
                <a:ea typeface="+mj-ea"/>
              </a:rPr>
              <a:t>选择哪个属性</a:t>
            </a:r>
            <a:r>
              <a:rPr lang="zh-CN" altLang="zh-CN" sz="2400" kern="100" dirty="0">
                <a:effectLst/>
                <a:latin typeface="+mj-ea"/>
                <a:ea typeface="+mj-ea"/>
              </a:rPr>
              <a:t>作为分类依据。根据不同的目标函数，建立决策树主要有一下三种算法：</a:t>
            </a:r>
            <a:r>
              <a:rPr lang="en-US" altLang="zh-CN" sz="2400" kern="100" dirty="0">
                <a:effectLst/>
                <a:latin typeface="+mj-ea"/>
                <a:ea typeface="+mj-ea"/>
              </a:rPr>
              <a:t> ID3(Iterative </a:t>
            </a:r>
            <a:r>
              <a:rPr lang="en-US" altLang="zh-CN" sz="2400" kern="100" dirty="0" err="1">
                <a:effectLst/>
                <a:latin typeface="+mj-ea"/>
                <a:ea typeface="+mj-ea"/>
              </a:rPr>
              <a:t>Dichotomiser</a:t>
            </a:r>
            <a:r>
              <a:rPr lang="en-US" altLang="zh-CN" sz="2400" kern="100" dirty="0">
                <a:effectLst/>
                <a:latin typeface="+mj-ea"/>
                <a:ea typeface="+mj-ea"/>
              </a:rPr>
              <a:t>)</a:t>
            </a:r>
            <a:r>
              <a:rPr lang="zh-CN" altLang="zh-CN" sz="2400" kern="100" dirty="0">
                <a:effectLst/>
                <a:latin typeface="+mj-ea"/>
                <a:ea typeface="+mj-ea"/>
              </a:rPr>
              <a:t>、</a:t>
            </a:r>
            <a:r>
              <a:rPr lang="en-US" altLang="zh-CN" sz="2400" kern="100" dirty="0">
                <a:effectLst/>
                <a:latin typeface="+mj-ea"/>
                <a:ea typeface="+mj-ea"/>
              </a:rPr>
              <a:t>C4.5</a:t>
            </a:r>
            <a:r>
              <a:rPr lang="zh-CN" altLang="zh-CN" sz="2400" kern="100" dirty="0">
                <a:effectLst/>
                <a:latin typeface="+mj-ea"/>
                <a:ea typeface="+mj-ea"/>
              </a:rPr>
              <a:t>、</a:t>
            </a:r>
            <a:r>
              <a:rPr lang="en-US" altLang="zh-CN" sz="2400" kern="100" dirty="0">
                <a:effectLst/>
                <a:latin typeface="+mj-ea"/>
                <a:ea typeface="+mj-ea"/>
              </a:rPr>
              <a:t>CART(Classification And Regression Tree)</a:t>
            </a:r>
            <a:r>
              <a:rPr lang="zh-CN" altLang="zh-CN" sz="2400" kern="100" dirty="0">
                <a:effectLst/>
                <a:latin typeface="+mj-ea"/>
                <a:ea typeface="+mj-ea"/>
              </a:rPr>
              <a:t>。</a:t>
            </a:r>
            <a:endParaRPr lang="zh-CN" altLang="zh-CN" sz="2400" kern="100" dirty="0">
              <a:effectLst/>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8"/>
          <p:cNvSpPr/>
          <p:nvPr/>
        </p:nvSpPr>
        <p:spPr>
          <a:xfrm>
            <a:off x="2415827" y="2685000"/>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dirty="0"/>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2.ID3</a:t>
            </a:r>
            <a:r>
              <a:rPr lang="zh-CN" altLang="en-US" dirty="0">
                <a:solidFill>
                  <a:schemeClr val="tx1"/>
                </a:solidFill>
              </a:rPr>
              <a:t>算法</a:t>
            </a:r>
            <a:endParaRPr lang="zh-CN" altLang="en-US" dirty="0">
              <a:solidFill>
                <a:schemeClr val="tx1"/>
              </a:solidFill>
            </a:endParaRPr>
          </a:p>
        </p:txBody>
      </p:sp>
      <p:sp>
        <p:nvSpPr>
          <p:cNvPr id="44" name="TextBox 6"/>
          <p:cNvSpPr txBox="1">
            <a:spLocks noChangeArrowheads="1"/>
          </p:cNvSpPr>
          <p:nvPr/>
        </p:nvSpPr>
        <p:spPr bwMode="auto">
          <a:xfrm>
            <a:off x="3002507" y="18729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en-US" altLang="zh-CN" sz="4000" dirty="0">
                <a:latin typeface="Impact" panose="020B0806030902050204" pitchFamily="34" charset="0"/>
                <a:ea typeface="微软雅黑" panose="020B0503020204020204" pitchFamily="34" charset="-122"/>
              </a:rPr>
              <a:t> </a:t>
            </a:r>
            <a:r>
              <a:rPr lang="en-US" altLang="zh-CN" sz="3600" dirty="0">
                <a:latin typeface="Impact" panose="020B0806030902050204" pitchFamily="34" charset="0"/>
                <a:ea typeface="微软雅黑" panose="020B0503020204020204" pitchFamily="34" charset="-122"/>
              </a:rPr>
              <a:t>  </a:t>
            </a:r>
            <a:r>
              <a:rPr lang="zh-CN" altLang="en-US" sz="3600" dirty="0">
                <a:latin typeface="Impact" panose="020B0806030902050204" pitchFamily="34" charset="0"/>
                <a:ea typeface="微软雅黑" panose="020B0503020204020204" pitchFamily="34" charset="-122"/>
              </a:rPr>
              <a:t>决策树原理</a:t>
            </a:r>
            <a:endParaRPr lang="en-US" altLang="zh-CN" sz="3600" dirty="0">
              <a:latin typeface="Impact" panose="020B0806030902050204" pitchFamily="34" charset="0"/>
              <a:ea typeface="微软雅黑" panose="020B0503020204020204" pitchFamily="34" charset="-122"/>
            </a:endParaRPr>
          </a:p>
        </p:txBody>
      </p:sp>
      <p:sp>
        <p:nvSpPr>
          <p:cNvPr id="8"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02    ID3</a:t>
            </a:r>
            <a:r>
              <a:rPr lang="zh-CN" altLang="en-US" sz="3600" dirty="0">
                <a:solidFill>
                  <a:schemeClr val="bg1"/>
                </a:solidFill>
                <a:latin typeface="Impact" panose="020B0806030902050204" pitchFamily="34" charset="0"/>
                <a:ea typeface="微软雅黑" panose="020B0503020204020204" pitchFamily="34" charset="-122"/>
              </a:rPr>
              <a:t>算法</a:t>
            </a:r>
            <a:endParaRPr lang="zh-CN" altLang="en-US" sz="3600" dirty="0">
              <a:solidFill>
                <a:schemeClr val="bg1"/>
              </a:solidFill>
              <a:latin typeface="Impact" panose="020B0806030902050204" pitchFamily="34" charset="0"/>
              <a:ea typeface="微软雅黑" panose="020B0503020204020204" pitchFamily="34" charset="-122"/>
            </a:endParaRPr>
          </a:p>
        </p:txBody>
      </p:sp>
      <p:sp>
        <p:nvSpPr>
          <p:cNvPr id="9" name="TextBox 11"/>
          <p:cNvSpPr txBox="1">
            <a:spLocks noChangeArrowheads="1"/>
          </p:cNvSpPr>
          <p:nvPr/>
        </p:nvSpPr>
        <p:spPr bwMode="auto">
          <a:xfrm>
            <a:off x="3002507" y="35648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03    C4.5</a:t>
            </a:r>
            <a:r>
              <a:rPr lang="zh-CN" altLang="en-US" sz="3600" dirty="0">
                <a:latin typeface="Impact" panose="020B0806030902050204" pitchFamily="34" charset="0"/>
                <a:ea typeface="微软雅黑" panose="020B0503020204020204" pitchFamily="34" charset="-122"/>
              </a:rPr>
              <a:t>算法</a:t>
            </a:r>
            <a:endParaRPr lang="zh-CN" altLang="en-US" sz="3600" dirty="0">
              <a:latin typeface="Impact" panose="020B0806030902050204" pitchFamily="34" charset="0"/>
              <a:ea typeface="微软雅黑" panose="020B0503020204020204" pitchFamily="34" charset="-122"/>
            </a:endParaRPr>
          </a:p>
        </p:txBody>
      </p:sp>
      <p:sp>
        <p:nvSpPr>
          <p:cNvPr id="10" name="TextBox 10"/>
          <p:cNvSpPr txBox="1">
            <a:spLocks noChangeArrowheads="1"/>
          </p:cNvSpPr>
          <p:nvPr/>
        </p:nvSpPr>
        <p:spPr bwMode="auto">
          <a:xfrm>
            <a:off x="3029495" y="43800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rPr>
              <a:t>   </a:t>
            </a:r>
            <a:r>
              <a:rPr lang="en-US" altLang="zh-CN" sz="3600" dirty="0">
                <a:latin typeface="Impact" panose="020B0806030902050204" pitchFamily="34" charset="0"/>
                <a:ea typeface="微软雅黑" panose="020B0503020204020204" pitchFamily="34" charset="-122"/>
              </a:rPr>
              <a:t>CART</a:t>
            </a:r>
            <a:r>
              <a:rPr lang="zh-CN" altLang="en-US" sz="3600" dirty="0">
                <a:latin typeface="Impact" panose="020B0806030902050204" pitchFamily="34" charset="0"/>
                <a:ea typeface="微软雅黑" panose="020B0503020204020204" pitchFamily="34" charset="-122"/>
              </a:rPr>
              <a:t>算法</a:t>
            </a:r>
            <a:endParaRPr lang="zh-CN" altLang="en-US" sz="3600" dirty="0">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 ID3</a:t>
            </a:r>
            <a:r>
              <a:rPr lang="zh-CN" altLang="en-US" dirty="0">
                <a:solidFill>
                  <a:schemeClr val="tx1"/>
                </a:solidFill>
              </a:rPr>
              <a:t>算法</a:t>
            </a:r>
            <a:endParaRPr lang="zh-CN" altLang="en-US" dirty="0">
              <a:solidFill>
                <a:schemeClr val="tx1"/>
              </a:solidFill>
            </a:endParaRPr>
          </a:p>
        </p:txBody>
      </p:sp>
      <p:sp>
        <p:nvSpPr>
          <p:cNvPr id="26" name="文本框 17"/>
          <p:cNvSpPr txBox="1"/>
          <p:nvPr/>
        </p:nvSpPr>
        <p:spPr>
          <a:xfrm>
            <a:off x="1465195" y="2321004"/>
            <a:ext cx="9878665" cy="3693160"/>
          </a:xfrm>
          <a:prstGeom prst="rect">
            <a:avLst/>
          </a:prstGeom>
        </p:spPr>
        <p:txBody>
          <a:bodyPr vert="horz" wrap="square" lIns="0" tIns="0" rIns="0" bIns="0" anchor="t">
            <a:spAutoFit/>
          </a:bodyPr>
          <a:lstStyle>
            <a:defPPr>
              <a:defRPr lang="zh-CN"/>
            </a:defPPr>
            <a:lvl1pPr>
              <a:lnSpc>
                <a:spcPct val="120000"/>
              </a:lnSpc>
              <a:defRPr sz="2200">
                <a:latin typeface="华文中宋" panose="02010600040101010101" pitchFamily="2" charset="-122"/>
                <a:ea typeface="华文中宋" panose="02010600040101010101" pitchFamily="2" charset="-122"/>
              </a:defRPr>
            </a:lvl1pPr>
          </a:lstStyle>
          <a:p>
            <a:pPr marL="342900" indent="-342900" algn="just">
              <a:lnSpc>
                <a:spcPct val="150000"/>
              </a:lnSpc>
              <a:buFont typeface="Wingdings" panose="05000000000000000000" pitchFamily="2" charset="2"/>
              <a:buChar char="l"/>
            </a:pPr>
            <a:r>
              <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ID3 </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算法最早是由罗斯昆（</a:t>
            </a:r>
            <a:r>
              <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J. Ross Quinlan</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）于</a:t>
            </a:r>
            <a:r>
              <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1975</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年提出的一种决策树构建算法，算法的核心是</a:t>
            </a:r>
            <a:r>
              <a:rPr lang="zh-CN" altLang="en-US" sz="2400" dirty="0">
                <a:latin typeface="宋体" panose="02010600030101010101" pitchFamily="2" charset="-122"/>
                <a:ea typeface="宋体" panose="02010600030101010101" pitchFamily="2"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信息熵</a:t>
            </a:r>
            <a:r>
              <a:rPr lang="zh-CN" altLang="en-US" sz="2400" dirty="0">
                <a:latin typeface="宋体" panose="02010600030101010101" pitchFamily="2" charset="-122"/>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，期望信息越小，信息熵越大，样本纯度越低。</a:t>
            </a:r>
            <a:endPar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265" lvl="1" indent="-342900" algn="just" latinLnBrk="0">
              <a:lnSpc>
                <a:spcPct val="150000"/>
              </a:lnSpc>
              <a:buFont typeface="Wingdings" panose="05000000000000000000" pitchFamily="2" charset="2"/>
              <a:buChar char="l"/>
            </a:pPr>
            <a:r>
              <a:rPr lang="zh-CN" altLang="en-US" dirty="0">
                <a:latin typeface="Times New Roman" panose="02020603050405020304" pitchFamily="18" charset="0"/>
                <a:ea typeface="思源黑体 CN Medium" panose="020B0600000000000000" pitchFamily="34" charset="-122"/>
                <a:cs typeface="Times New Roman" panose="02020603050405020304" pitchFamily="18" charset="0"/>
                <a:sym typeface="+mn-ea"/>
              </a:rPr>
              <a:t>信息熵是信息论中用于度量信息量的一个概念。一个系统越是有序，信息熵就越低；反之，一个系统越是混乱，信息熵就越高。所以，信息熵也可以说是系统有序化程度的一个度量</a:t>
            </a:r>
            <a:endParaRPr kumimoji="0" lang="zh-CN" altLang="en-US" b="0" i="0" u="none" strike="noStrike" kern="1200" cap="none" spc="0" normalizeH="0" baseline="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lnSpc>
                <a:spcPct val="100000"/>
              </a:lnSpc>
              <a:buFont typeface="Wingdings" panose="05000000000000000000" pitchFamily="2" charset="2"/>
              <a:buChar char="l"/>
            </a:pPr>
            <a:endPar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6" name="文本框 35"/>
          <p:cNvSpPr txBox="1"/>
          <p:nvPr/>
        </p:nvSpPr>
        <p:spPr>
          <a:xfrm>
            <a:off x="702366" y="1448202"/>
            <a:ext cx="6096000" cy="523220"/>
          </a:xfrm>
          <a:prstGeom prst="rect">
            <a:avLst/>
          </a:prstGeom>
          <a:noFill/>
        </p:spPr>
        <p:txBody>
          <a:bodyPr wrap="square">
            <a:spAutoFit/>
          </a:bodyPr>
          <a:lstStyle/>
          <a:p>
            <a:r>
              <a:rPr lang="en-US" altLang="zh-CN" sz="2800" b="1" dirty="0">
                <a:latin typeface="+mj-ea"/>
                <a:ea typeface="+mj-ea"/>
                <a:cs typeface="Times New Roman" panose="02020603050405020304" pitchFamily="18" charset="0"/>
              </a:rPr>
              <a:t>ID3 </a:t>
            </a:r>
            <a:r>
              <a:rPr lang="zh-CN" altLang="en-US" sz="2800" b="1" dirty="0">
                <a:latin typeface="+mj-ea"/>
                <a:ea typeface="+mj-ea"/>
                <a:cs typeface="Times New Roman" panose="02020603050405020304" pitchFamily="18" charset="0"/>
              </a:rPr>
              <a:t>算法</a:t>
            </a:r>
            <a:endParaRPr lang="zh-CN" altLang="en-US" sz="2800" b="1" dirty="0">
              <a:latin typeface="+mj-ea"/>
              <a:ea typeface="+mj-ea"/>
            </a:endParaRPr>
          </a:p>
        </p:txBody>
      </p:sp>
      <p:pic>
        <p:nvPicPr>
          <p:cNvPr id="72710" name="Picture 2" descr="E:\工作\教学\商务智能与大数据分析\timg (3).jpg"/>
          <p:cNvPicPr>
            <a:picLocks noChangeAspect="1"/>
          </p:cNvPicPr>
          <p:nvPr/>
        </p:nvPicPr>
        <p:blipFill>
          <a:blip r:embed="rId1"/>
          <a:stretch>
            <a:fillRect/>
          </a:stretch>
        </p:blipFill>
        <p:spPr>
          <a:xfrm>
            <a:off x="3350260" y="5884228"/>
            <a:ext cx="5230813" cy="863600"/>
          </a:xfrm>
          <a:prstGeom prst="rect">
            <a:avLst/>
          </a:prstGeom>
          <a:noFill/>
          <a:ln w="9525">
            <a:noFill/>
          </a:ln>
        </p:spPr>
      </p:pic>
    </p:spTree>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 ID3</a:t>
            </a:r>
            <a:r>
              <a:rPr lang="zh-CN" altLang="en-US" dirty="0">
                <a:solidFill>
                  <a:schemeClr val="tx1"/>
                </a:solidFill>
              </a:rPr>
              <a:t>算法</a:t>
            </a:r>
            <a:endParaRPr lang="zh-CN" altLang="en-US" dirty="0">
              <a:solidFill>
                <a:schemeClr val="tx1"/>
              </a:solidFill>
            </a:endParaRPr>
          </a:p>
        </p:txBody>
      </p:sp>
      <p:sp>
        <p:nvSpPr>
          <p:cNvPr id="34" name="文本框 17"/>
          <p:cNvSpPr txBox="1"/>
          <p:nvPr/>
        </p:nvSpPr>
        <p:spPr>
          <a:xfrm>
            <a:off x="441325" y="2087245"/>
            <a:ext cx="11561445" cy="4436745"/>
          </a:xfrm>
          <a:prstGeom prst="rect">
            <a:avLst/>
          </a:prstGeom>
        </p:spPr>
        <p:txBody>
          <a:bodyPr vert="horz" wrap="square" lIns="0" tIns="0" rIns="0" bIns="0" anchor="t">
            <a:spAutoFit/>
          </a:bodyPr>
          <a:lstStyle>
            <a:defPPr>
              <a:defRPr lang="zh-CN"/>
            </a:defPPr>
            <a:lvl1pPr>
              <a:lnSpc>
                <a:spcPct val="120000"/>
              </a:lnSpc>
              <a:defRPr sz="2200">
                <a:latin typeface="华文中宋" panose="02010600040101010101" pitchFamily="2" charset="-122"/>
                <a:ea typeface="华文中宋" panose="02010600040101010101" pitchFamily="2" charset="-122"/>
              </a:defRPr>
            </a:lvl1pPr>
          </a:lstStyle>
          <a:p>
            <a:pPr marL="342900" indent="-342900" algn="just">
              <a:lnSpc>
                <a:spcPct val="150000"/>
              </a:lnSpc>
              <a:buFont typeface="Wingdings" panose="05000000000000000000" pitchFamily="2" charset="2"/>
              <a:buChar char="l"/>
            </a:pPr>
            <a:r>
              <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ID3 </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算法是以信息论为基础，以</a:t>
            </a:r>
            <a:r>
              <a:rPr lang="zh-CN" altLang="en-US"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信息增益</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为衡量标准，从而实现对数据的归纳分类。</a:t>
            </a:r>
            <a:endPar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sym typeface="+mn-ea"/>
              </a:rPr>
              <a:t>信息增益：信息熵的减少、信息不确定性的降低</a:t>
            </a:r>
            <a:endParaRPr kumimoji="0" lang="zh-CN" altLang="en-US" sz="2400" i="0" u="none" strike="noStrike" kern="1200" cap="none" spc="0" normalizeH="0" baseline="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914400" marR="0" lvl="1" indent="-457200" algn="l" defTabSz="914400" rtl="0" eaLnBrk="1" latinLnBrk="0" hangingPunct="1">
              <a:lnSpc>
                <a:spcPct val="120000"/>
              </a:lnSpc>
              <a:spcBef>
                <a:spcPts val="0"/>
              </a:spcBef>
              <a:spcAft>
                <a:spcPts val="200"/>
              </a:spcAft>
              <a:buClrTx/>
              <a:buSzPct val="75000"/>
              <a:buFont typeface="Wingdings" panose="05000000000000000000" pitchFamily="2" charset="2"/>
              <a:buChar char="l"/>
              <a:defRPr/>
            </a:pP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sym typeface="+mn-ea"/>
              </a:rPr>
              <a:t>选择具有最高信息增益（信息熵减少的程度最大）的属性作为当前结点的分裂属性，以便使划分获得的训练样本子集进行分类所需要信息最小</a:t>
            </a:r>
            <a:endPar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sym typeface="+mn-ea"/>
            </a:endParaRPr>
          </a:p>
          <a:p>
            <a:pPr marL="914400" marR="0" lvl="1" indent="-457200" algn="l" defTabSz="914400" rtl="0" eaLnBrk="1" latinLnBrk="0" hangingPunct="1">
              <a:lnSpc>
                <a:spcPct val="120000"/>
              </a:lnSpc>
              <a:spcBef>
                <a:spcPts val="0"/>
              </a:spcBef>
              <a:spcAft>
                <a:spcPts val="200"/>
              </a:spcAft>
              <a:buClrTx/>
              <a:buSzPct val="75000"/>
              <a:buFont typeface="Wingdings" panose="05000000000000000000" pitchFamily="2" charset="2"/>
              <a:buChar char="l"/>
              <a:defRPr/>
            </a:pP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sym typeface="+mn-ea"/>
              </a:rPr>
              <a:t>选择该分裂属性对样本集合划分，将会使得所产生的各样本子集中的“不同类别混合程度”降为最低。</a:t>
            </a:r>
            <a:endPar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sym typeface="+mn-ea"/>
            </a:endParaRPr>
          </a:p>
          <a:p>
            <a:pPr marL="914400" marR="0" lvl="1" indent="-457200" algn="l" defTabSz="914400" rtl="0" eaLnBrk="1" latinLnBrk="0" hangingPunct="1">
              <a:lnSpc>
                <a:spcPct val="120000"/>
              </a:lnSpc>
              <a:spcBef>
                <a:spcPts val="0"/>
              </a:spcBef>
              <a:spcAft>
                <a:spcPts val="200"/>
              </a:spcAft>
              <a:buClrTx/>
              <a:buSzPct val="75000"/>
              <a:buFont typeface="Wingdings" panose="05000000000000000000" pitchFamily="2" charset="2"/>
              <a:buChar char="l"/>
              <a:defRPr/>
            </a:pP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sym typeface="+mn-ea"/>
              </a:rPr>
              <a:t>因此采用这样一种方法将帮助有效减少对象分类所需要的次数，从而确保所产生的决策树比较简洁，尽管不一定是最简洁的（启发式）</a:t>
            </a:r>
            <a:endPar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lnSpc>
                <a:spcPct val="150000"/>
              </a:lnSpc>
              <a:buFont typeface="Wingdings" panose="05000000000000000000" pitchFamily="2" charset="2"/>
              <a:buChar char="l"/>
            </a:pPr>
            <a:r>
              <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ID3 </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算法计算每个属性的信息增益，并选取具有最高增益的属性作为给定测试属性。</a:t>
            </a:r>
            <a:endPar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6" name="文本框 35"/>
          <p:cNvSpPr txBox="1"/>
          <p:nvPr/>
        </p:nvSpPr>
        <p:spPr>
          <a:xfrm>
            <a:off x="702366" y="1448202"/>
            <a:ext cx="6096000" cy="523220"/>
          </a:xfrm>
          <a:prstGeom prst="rect">
            <a:avLst/>
          </a:prstGeom>
          <a:noFill/>
        </p:spPr>
        <p:txBody>
          <a:bodyPr wrap="square">
            <a:spAutoFit/>
          </a:bodyPr>
          <a:lstStyle/>
          <a:p>
            <a:r>
              <a:rPr lang="en-US" altLang="zh-CN" sz="2800" b="1" dirty="0">
                <a:latin typeface="+mj-ea"/>
                <a:ea typeface="+mj-ea"/>
                <a:cs typeface="Times New Roman" panose="02020603050405020304" pitchFamily="18" charset="0"/>
              </a:rPr>
              <a:t>ID3 </a:t>
            </a:r>
            <a:r>
              <a:rPr lang="zh-CN" altLang="en-US" sz="2800" b="1" dirty="0">
                <a:latin typeface="+mj-ea"/>
                <a:ea typeface="+mj-ea"/>
                <a:cs typeface="Times New Roman" panose="02020603050405020304" pitchFamily="18" charset="0"/>
              </a:rPr>
              <a:t>算法</a:t>
            </a:r>
            <a:endParaRPr lang="zh-CN" altLang="en-US" sz="2800" b="1" dirty="0">
              <a:latin typeface="+mj-ea"/>
              <a:ea typeface="+mj-ea"/>
            </a:endParaRPr>
          </a:p>
        </p:txBody>
      </p:sp>
    </p:spTree>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2.ID3</a:t>
            </a:r>
            <a:r>
              <a:rPr lang="zh-CN" altLang="en-US" dirty="0">
                <a:solidFill>
                  <a:schemeClr val="tx1"/>
                </a:solidFill>
              </a:rPr>
              <a:t>算法</a:t>
            </a:r>
            <a:endParaRPr lang="zh-CN" altLang="en-US" dirty="0">
              <a:solidFill>
                <a:schemeClr val="tx1"/>
              </a:solidFill>
            </a:endParaRPr>
          </a:p>
        </p:txBody>
      </p:sp>
      <p:sp>
        <p:nvSpPr>
          <p:cNvPr id="36" name="文本框 35"/>
          <p:cNvSpPr txBox="1"/>
          <p:nvPr/>
        </p:nvSpPr>
        <p:spPr>
          <a:xfrm>
            <a:off x="702366" y="1448202"/>
            <a:ext cx="6096000" cy="523220"/>
          </a:xfrm>
          <a:prstGeom prst="rect">
            <a:avLst/>
          </a:prstGeom>
          <a:noFill/>
        </p:spPr>
        <p:txBody>
          <a:bodyPr wrap="square">
            <a:spAutoFit/>
          </a:bodyPr>
          <a:lstStyle/>
          <a:p>
            <a:r>
              <a:rPr lang="en-US" altLang="zh-CN" sz="2800" b="1" dirty="0">
                <a:latin typeface="+mj-ea"/>
                <a:ea typeface="+mj-ea"/>
                <a:cs typeface="Times New Roman" panose="02020603050405020304" pitchFamily="18" charset="0"/>
              </a:rPr>
              <a:t>ID3 </a:t>
            </a:r>
            <a:r>
              <a:rPr lang="zh-CN" altLang="en-US" sz="2800" b="1" dirty="0">
                <a:latin typeface="+mj-ea"/>
                <a:ea typeface="+mj-ea"/>
                <a:cs typeface="Times New Roman" panose="02020603050405020304" pitchFamily="18" charset="0"/>
              </a:rPr>
              <a:t>算法</a:t>
            </a:r>
            <a:endParaRPr lang="zh-CN" altLang="en-US" sz="2800" b="1" dirty="0">
              <a:latin typeface="+mj-ea"/>
              <a:ea typeface="+mj-ea"/>
            </a:endParaRPr>
          </a:p>
        </p:txBody>
      </p:sp>
      <p:sp>
        <p:nvSpPr>
          <p:cNvPr id="8" name="文本框 7"/>
          <p:cNvSpPr txBox="1"/>
          <p:nvPr/>
        </p:nvSpPr>
        <p:spPr>
          <a:xfrm>
            <a:off x="702366" y="2163061"/>
            <a:ext cx="10741774" cy="3905043"/>
          </a:xfrm>
          <a:prstGeom prst="rect">
            <a:avLst/>
          </a:prstGeom>
          <a:noFill/>
        </p:spPr>
        <p:txBody>
          <a:bodyPr wrap="square">
            <a:spAutoFit/>
          </a:bodyPr>
          <a:lstStyle/>
          <a:p>
            <a:pPr indent="266700" algn="just">
              <a:lnSpc>
                <a:spcPct val="150000"/>
              </a:lnSpc>
            </a:pPr>
            <a:r>
              <a:rPr lang="zh-CN" altLang="zh-CN" sz="2400" kern="100" dirty="0">
                <a:effectLst/>
                <a:latin typeface="+mj-ea"/>
                <a:ea typeface="+mj-ea"/>
              </a:rPr>
              <a:t>其大致步骤为：</a:t>
            </a:r>
            <a:endParaRPr lang="zh-CN" altLang="zh-CN" sz="2400" kern="100" dirty="0">
              <a:effectLst/>
              <a:latin typeface="+mj-ea"/>
              <a:ea typeface="+mj-ea"/>
            </a:endParaRPr>
          </a:p>
          <a:p>
            <a:pPr marL="342900" lvl="0" indent="-342900" algn="just">
              <a:lnSpc>
                <a:spcPct val="150000"/>
              </a:lnSpc>
              <a:buFont typeface="+mj-lt"/>
              <a:buAutoNum type="arabicPeriod"/>
            </a:pPr>
            <a:r>
              <a:rPr lang="zh-CN" altLang="zh-CN" sz="2400" kern="100" dirty="0">
                <a:effectLst/>
                <a:latin typeface="+mj-ea"/>
                <a:ea typeface="+mj-ea"/>
              </a:rPr>
              <a:t>初始化特征集合和数据集合；</a:t>
            </a:r>
            <a:endParaRPr lang="zh-CN" altLang="zh-CN" sz="2400" kern="100" dirty="0">
              <a:effectLst/>
              <a:latin typeface="+mj-ea"/>
              <a:ea typeface="+mj-ea"/>
            </a:endParaRPr>
          </a:p>
          <a:p>
            <a:pPr marL="342900" lvl="0" indent="-342900" algn="just">
              <a:lnSpc>
                <a:spcPct val="150000"/>
              </a:lnSpc>
              <a:buFont typeface="+mj-lt"/>
              <a:buAutoNum type="arabicPeriod"/>
            </a:pPr>
            <a:r>
              <a:rPr lang="zh-CN" altLang="zh-CN" sz="2400" kern="100" dirty="0">
                <a:effectLst/>
                <a:latin typeface="+mj-ea"/>
                <a:ea typeface="+mj-ea"/>
              </a:rPr>
              <a:t>计算数据集合</a:t>
            </a:r>
            <a:r>
              <a:rPr lang="zh-CN" altLang="zh-CN" sz="2400" kern="100" dirty="0">
                <a:solidFill>
                  <a:srgbClr val="FF0000"/>
                </a:solidFill>
                <a:effectLst/>
                <a:latin typeface="+mj-ea"/>
                <a:ea typeface="+mj-ea"/>
              </a:rPr>
              <a:t>信息熵</a:t>
            </a:r>
            <a:r>
              <a:rPr lang="zh-CN" altLang="zh-CN" sz="2400" kern="100" dirty="0">
                <a:effectLst/>
                <a:latin typeface="+mj-ea"/>
                <a:ea typeface="+mj-ea"/>
              </a:rPr>
              <a:t>和所有特征的</a:t>
            </a:r>
            <a:r>
              <a:rPr lang="zh-CN" altLang="zh-CN" sz="2400" kern="100" dirty="0">
                <a:solidFill>
                  <a:srgbClr val="FF0000"/>
                </a:solidFill>
                <a:effectLst/>
                <a:latin typeface="+mj-ea"/>
                <a:ea typeface="+mj-ea"/>
              </a:rPr>
              <a:t>条件熵</a:t>
            </a:r>
            <a:r>
              <a:rPr lang="zh-CN" altLang="zh-CN" sz="2400" kern="100" dirty="0">
                <a:effectLst/>
                <a:latin typeface="+mj-ea"/>
                <a:ea typeface="+mj-ea"/>
              </a:rPr>
              <a:t>，选择</a:t>
            </a:r>
            <a:r>
              <a:rPr lang="zh-CN" altLang="zh-CN" sz="2400" kern="100" dirty="0">
                <a:solidFill>
                  <a:srgbClr val="FF0000"/>
                </a:solidFill>
                <a:effectLst/>
                <a:latin typeface="+mj-ea"/>
                <a:ea typeface="+mj-ea"/>
              </a:rPr>
              <a:t>信息增益</a:t>
            </a:r>
            <a:r>
              <a:rPr lang="zh-CN" altLang="zh-CN" sz="2400" kern="100" dirty="0">
                <a:effectLst/>
                <a:latin typeface="+mj-ea"/>
                <a:ea typeface="+mj-ea"/>
              </a:rPr>
              <a:t>最大的特征作为当前决策节点；</a:t>
            </a:r>
            <a:endParaRPr lang="zh-CN" altLang="zh-CN" sz="2400" kern="100" dirty="0">
              <a:effectLst/>
              <a:latin typeface="+mj-ea"/>
              <a:ea typeface="+mj-ea"/>
            </a:endParaRPr>
          </a:p>
          <a:p>
            <a:pPr marL="342900" lvl="0" indent="-342900" algn="just">
              <a:lnSpc>
                <a:spcPct val="150000"/>
              </a:lnSpc>
              <a:buFont typeface="+mj-lt"/>
              <a:buAutoNum type="arabicPeriod"/>
            </a:pPr>
            <a:r>
              <a:rPr lang="zh-CN" altLang="zh-CN" sz="2400" kern="100" dirty="0">
                <a:effectLst/>
                <a:latin typeface="+mj-ea"/>
                <a:ea typeface="+mj-ea"/>
              </a:rPr>
              <a:t>更新数据集合和特征集合（删除上一步使用的特征，并按照特征值来划分不同分支的数据集合）；</a:t>
            </a:r>
            <a:endParaRPr lang="zh-CN" altLang="zh-CN" sz="2400" kern="100" dirty="0">
              <a:effectLst/>
              <a:latin typeface="+mj-ea"/>
              <a:ea typeface="+mj-ea"/>
            </a:endParaRPr>
          </a:p>
          <a:p>
            <a:pPr marL="342900" lvl="0" indent="-342900" algn="just">
              <a:lnSpc>
                <a:spcPct val="150000"/>
              </a:lnSpc>
              <a:buFont typeface="+mj-lt"/>
              <a:buAutoNum type="arabicPeriod"/>
            </a:pPr>
            <a:r>
              <a:rPr lang="zh-CN" altLang="zh-CN" sz="2400" kern="100" dirty="0">
                <a:effectLst/>
                <a:latin typeface="+mj-ea"/>
                <a:ea typeface="+mj-ea"/>
              </a:rPr>
              <a:t>重复</a:t>
            </a:r>
            <a:r>
              <a:rPr lang="en-US" altLang="zh-CN" sz="2400" kern="100" dirty="0">
                <a:effectLst/>
                <a:latin typeface="+mj-ea"/>
                <a:ea typeface="+mj-ea"/>
              </a:rPr>
              <a:t> 2</a:t>
            </a:r>
            <a:r>
              <a:rPr lang="zh-CN" altLang="zh-CN" sz="2400" kern="100" dirty="0">
                <a:effectLst/>
                <a:latin typeface="+mj-ea"/>
                <a:ea typeface="+mj-ea"/>
              </a:rPr>
              <a:t>，</a:t>
            </a:r>
            <a:r>
              <a:rPr lang="en-US" altLang="zh-CN" sz="2400" kern="100" dirty="0">
                <a:effectLst/>
                <a:latin typeface="+mj-ea"/>
                <a:ea typeface="+mj-ea"/>
              </a:rPr>
              <a:t>3 </a:t>
            </a:r>
            <a:r>
              <a:rPr lang="zh-CN" altLang="zh-CN" sz="2400" kern="100" dirty="0">
                <a:effectLst/>
                <a:latin typeface="+mj-ea"/>
                <a:ea typeface="+mj-ea"/>
              </a:rPr>
              <a:t>两步，若子集值包含单一特征，则为分支叶子节点。</a:t>
            </a:r>
            <a:endParaRPr lang="zh-CN" altLang="zh-CN" sz="2400" kern="100" dirty="0">
              <a:effectLst/>
              <a:latin typeface="+mj-ea"/>
              <a:ea typeface="+mj-ea"/>
            </a:endParaRPr>
          </a:p>
        </p:txBody>
      </p:sp>
    </p:spTree>
  </p:cSld>
  <p:clrMapOvr>
    <a:masterClrMapping/>
  </p:clrMapOvr>
  <p:transition advTm="8005"/>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文本框 9"/>
              <p:cNvSpPr txBox="1"/>
              <p:nvPr/>
            </p:nvSpPr>
            <p:spPr>
              <a:xfrm>
                <a:off x="2279745" y="1506775"/>
                <a:ext cx="2753126" cy="77886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𝐻</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𝐷</m:t>
                          </m:r>
                        </m:e>
                      </m:d>
                      <m:r>
                        <a:rPr lang="en-US" altLang="zh-CN" b="0" i="1" smtClean="0">
                          <a:latin typeface="Cambria Math" panose="02040503050406030204" pitchFamily="18" charset="0"/>
                          <a:ea typeface="微软雅黑" panose="020B0503020204020204" pitchFamily="34" charset="-122"/>
                        </a:rPr>
                        <m:t>=−</m:t>
                      </m:r>
                      <m:nary>
                        <m:naryPr>
                          <m:chr m:val="∑"/>
                          <m:ctrlPr>
                            <a:rPr lang="en-US" altLang="zh-CN" b="0"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𝑘</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𝐾</m:t>
                          </m:r>
                        </m:sup>
                        <m:e>
                          <m:f>
                            <m:fPr>
                              <m:ctrlPr>
                                <a:rPr lang="en-US" altLang="zh-CN" b="0" i="1" smtClean="0">
                                  <a:latin typeface="Cambria Math" panose="02040503050406030204" pitchFamily="18" charset="0"/>
                                  <a:ea typeface="微软雅黑" panose="020B0503020204020204" pitchFamily="34" charset="-122"/>
                                </a:rPr>
                              </m:ctrlPr>
                            </m:fPr>
                            <m:num>
                              <m:d>
                                <m:dPr>
                                  <m:begChr m:val="|"/>
                                  <m:endChr m:val="|"/>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𝐶</m:t>
                                      </m:r>
                                    </m:e>
                                    <m:sub>
                                      <m:r>
                                        <a:rPr lang="en-US" altLang="zh-CN" b="0" i="1" smtClean="0">
                                          <a:latin typeface="Cambria Math" panose="02040503050406030204" pitchFamily="18" charset="0"/>
                                          <a:ea typeface="微软雅黑" panose="020B0503020204020204" pitchFamily="34" charset="-122"/>
                                        </a:rPr>
                                        <m:t>𝑘</m:t>
                                      </m:r>
                                    </m:sub>
                                  </m:sSub>
                                </m:e>
                              </m:d>
                            </m:num>
                            <m:den>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𝐷</m:t>
                                  </m:r>
                                </m:e>
                              </m:d>
                            </m:den>
                          </m:f>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𝑙𝑜𝑔</m:t>
                              </m:r>
                            </m:e>
                            <m:sub>
                              <m:r>
                                <a:rPr lang="en-US" altLang="zh-CN" b="0" i="1" smtClean="0">
                                  <a:latin typeface="Cambria Math" panose="02040503050406030204" pitchFamily="18" charset="0"/>
                                  <a:ea typeface="微软雅黑" panose="020B0503020204020204" pitchFamily="34" charset="-122"/>
                                </a:rPr>
                                <m:t>2</m:t>
                              </m:r>
                            </m:sub>
                          </m:sSub>
                          <m:f>
                            <m:fPr>
                              <m:ctrlPr>
                                <a:rPr lang="en-US" altLang="zh-CN" b="0" i="1" smtClean="0">
                                  <a:latin typeface="Cambria Math" panose="02040503050406030204" pitchFamily="18" charset="0"/>
                                  <a:ea typeface="微软雅黑" panose="020B0503020204020204" pitchFamily="34" charset="-122"/>
                                </a:rPr>
                              </m:ctrlPr>
                            </m:fPr>
                            <m:num>
                              <m:d>
                                <m:dPr>
                                  <m:begChr m:val="|"/>
                                  <m:endChr m:val="|"/>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i="1">
                                          <a:latin typeface="Cambria Math" panose="02040503050406030204" pitchFamily="18" charset="0"/>
                                          <a:ea typeface="微软雅黑" panose="020B0503020204020204" pitchFamily="34" charset="-122"/>
                                        </a:rPr>
                                        <m:t>𝑘</m:t>
                                      </m:r>
                                    </m:sub>
                                  </m:sSub>
                                </m:e>
                              </m:d>
                            </m:num>
                            <m:den>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𝐷</m:t>
                                  </m:r>
                                </m:e>
                              </m:d>
                            </m:den>
                          </m:f>
                        </m:e>
                      </m:nary>
                    </m:oMath>
                  </m:oMathPara>
                </a14:m>
                <a:endParaRPr lang="zh-CN" altLang="en-US" dirty="0">
                  <a:ea typeface="微软雅黑" panose="020B0503020204020204" pitchFamily="34" charset="-122"/>
                </a:endParaRPr>
              </a:p>
            </p:txBody>
          </p:sp>
        </mc:Choice>
        <mc:Fallback>
          <p:sp>
            <p:nvSpPr>
              <p:cNvPr id="10" name="文本框 9"/>
              <p:cNvSpPr txBox="1">
                <a:spLocks noRot="1" noChangeAspect="1" noMove="1" noResize="1" noEditPoints="1" noAdjustHandles="1" noChangeArrowheads="1" noChangeShapeType="1" noTextEdit="1"/>
              </p:cNvSpPr>
              <p:nvPr/>
            </p:nvSpPr>
            <p:spPr>
              <a:xfrm>
                <a:off x="2279745" y="1506775"/>
                <a:ext cx="2753126" cy="778868"/>
              </a:xfrm>
              <a:prstGeom prst="rect">
                <a:avLst/>
              </a:prstGeom>
              <a:blipFill rotWithShape="1">
                <a:blip r:embed="rId1"/>
                <a:stretch>
                  <a:fillRect l="-3" t="-71" r="-29113" b="-34043"/>
                </a:stretch>
              </a:blipFill>
            </p:spPr>
            <p:txBody>
              <a:bodyPr/>
              <a:lstStyle/>
              <a:p>
                <a:r>
                  <a:rPr lang="zh-CN" altLang="en-US">
                    <a:noFill/>
                  </a:rPr>
                  <a:t> </a:t>
                </a:r>
              </a:p>
            </p:txBody>
          </p:sp>
        </mc:Fallback>
      </mc:AlternateContent>
      <p:sp>
        <p:nvSpPr>
          <p:cNvPr id="15" name="文本框 14"/>
          <p:cNvSpPr txBox="1"/>
          <p:nvPr/>
        </p:nvSpPr>
        <p:spPr>
          <a:xfrm>
            <a:off x="803642" y="1733424"/>
            <a:ext cx="1349828" cy="461665"/>
          </a:xfrm>
          <a:prstGeom prst="rect">
            <a:avLst/>
          </a:prstGeom>
          <a:noFill/>
        </p:spPr>
        <p:txBody>
          <a:bodyPr wrap="square" rtlCol="0">
            <a:spAutoFit/>
          </a:bodyPr>
          <a:lstStyle/>
          <a:p>
            <a:r>
              <a:rPr lang="zh-CN" altLang="en-US" b="1" dirty="0">
                <a:ea typeface="微软雅黑" panose="020B0503020204020204" pitchFamily="34" charset="-122"/>
              </a:rPr>
              <a:t>信息熵</a:t>
            </a:r>
            <a:endParaRPr lang="zh-CN" altLang="en-US" b="1" dirty="0">
              <a:ea typeface="微软雅黑" panose="020B0503020204020204" pitchFamily="34" charset="-122"/>
            </a:endParaRPr>
          </a:p>
        </p:txBody>
      </p:sp>
      <mc:AlternateContent xmlns:mc="http://schemas.openxmlformats.org/markup-compatibility/2006">
        <mc:Choice xmlns:a14="http://schemas.microsoft.com/office/drawing/2010/main" Requires="a14">
          <p:sp>
            <p:nvSpPr>
              <p:cNvPr id="23" name="文本框 22"/>
              <p:cNvSpPr txBox="1"/>
              <p:nvPr/>
            </p:nvSpPr>
            <p:spPr>
              <a:xfrm>
                <a:off x="803642" y="2744545"/>
                <a:ext cx="7098347" cy="461665"/>
              </a:xfrm>
              <a:prstGeom prst="rect">
                <a:avLst/>
              </a:prstGeom>
              <a:noFill/>
            </p:spPr>
            <p:txBody>
              <a:bodyPr wrap="square" rtlCol="0">
                <a:spAutoFit/>
              </a:bodyPr>
              <a:lstStyle/>
              <a:p>
                <a14:m>
                  <m:oMath xmlns:m="http://schemas.openxmlformats.org/officeDocument/2006/math">
                    <m:r>
                      <a:rPr lang="en-US" altLang="zh-CN" i="1">
                        <a:latin typeface="Cambria Math" panose="02040503050406030204" pitchFamily="18" charset="0"/>
                        <a:ea typeface="微软雅黑" panose="020B0503020204020204" pitchFamily="34" charset="-122"/>
                      </a:rPr>
                      <m:t>𝐾</m:t>
                    </m:r>
                  </m:oMath>
                </a14:m>
                <a:r>
                  <a:rPr lang="zh-CN" altLang="en-US" dirty="0">
                    <a:ea typeface="微软雅黑" panose="020B0503020204020204" pitchFamily="34" charset="-122"/>
                  </a:rPr>
                  <a:t>是类别，</a:t>
                </a:r>
                <a14:m>
                  <m:oMath xmlns:m="http://schemas.openxmlformats.org/officeDocument/2006/math">
                    <m:r>
                      <a:rPr lang="en-US" altLang="zh-CN" i="1">
                        <a:latin typeface="Cambria Math" panose="02040503050406030204" pitchFamily="18" charset="0"/>
                        <a:ea typeface="微软雅黑" panose="020B0503020204020204" pitchFamily="34" charset="-122"/>
                      </a:rPr>
                      <m:t>𝐷</m:t>
                    </m:r>
                  </m:oMath>
                </a14:m>
                <a:r>
                  <a:rPr lang="zh-CN" altLang="en-US" dirty="0">
                    <a:ea typeface="微软雅黑" panose="020B0503020204020204" pitchFamily="34" charset="-122"/>
                  </a:rPr>
                  <a:t>是数据集，</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i="1">
                            <a:latin typeface="Cambria Math" panose="02040503050406030204" pitchFamily="18" charset="0"/>
                            <a:ea typeface="微软雅黑" panose="020B0503020204020204" pitchFamily="34" charset="-122"/>
                          </a:rPr>
                          <m:t>𝑘</m:t>
                        </m:r>
                      </m:sub>
                    </m:sSub>
                  </m:oMath>
                </a14:m>
                <a:r>
                  <a:rPr lang="zh-CN" altLang="en-US" dirty="0">
                    <a:ea typeface="微软雅黑" panose="020B0503020204020204" pitchFamily="34" charset="-122"/>
                  </a:rPr>
                  <a:t>是类别</a:t>
                </a:r>
                <a14:m>
                  <m:oMath xmlns:m="http://schemas.openxmlformats.org/officeDocument/2006/math">
                    <m:r>
                      <a:rPr lang="en-US" altLang="zh-CN" i="1">
                        <a:latin typeface="Cambria Math" panose="02040503050406030204" pitchFamily="18" charset="0"/>
                        <a:ea typeface="微软雅黑" panose="020B0503020204020204" pitchFamily="34" charset="-122"/>
                      </a:rPr>
                      <m:t>𝐾</m:t>
                    </m:r>
                  </m:oMath>
                </a14:m>
                <a:r>
                  <a:rPr lang="zh-CN" altLang="en-US" dirty="0">
                    <a:ea typeface="微软雅黑" panose="020B0503020204020204" pitchFamily="34" charset="-122"/>
                  </a:rPr>
                  <a:t>下的数据集</a:t>
                </a:r>
                <a:endParaRPr lang="zh-CN" altLang="en-US" dirty="0">
                  <a:ea typeface="微软雅黑" panose="020B0503020204020204" pitchFamily="34" charset="-122"/>
                </a:endParaRPr>
              </a:p>
            </p:txBody>
          </p:sp>
        </mc:Choice>
        <mc:Fallback>
          <p:sp>
            <p:nvSpPr>
              <p:cNvPr id="23" name="文本框 22"/>
              <p:cNvSpPr txBox="1">
                <a:spLocks noRot="1" noChangeAspect="1" noMove="1" noResize="1" noEditPoints="1" noAdjustHandles="1" noChangeArrowheads="1" noChangeShapeType="1" noTextEdit="1"/>
              </p:cNvSpPr>
              <p:nvPr/>
            </p:nvSpPr>
            <p:spPr>
              <a:xfrm>
                <a:off x="803642" y="2744545"/>
                <a:ext cx="7098347" cy="461665"/>
              </a:xfrm>
              <a:prstGeom prst="rect">
                <a:avLst/>
              </a:prstGeom>
              <a:blipFill rotWithShape="1">
                <a:blip r:embed="rId2"/>
                <a:stretch>
                  <a:fillRect l="-5" t="-16" r="1" b="21"/>
                </a:stretch>
              </a:blipFill>
            </p:spPr>
            <p:txBody>
              <a:bodyPr/>
              <a:lstStyle/>
              <a:p>
                <a:r>
                  <a:rPr lang="zh-CN" altLang="en-US">
                    <a:noFill/>
                  </a:rPr>
                  <a:t> </a:t>
                </a:r>
              </a:p>
            </p:txBody>
          </p:sp>
        </mc:Fallback>
      </mc:AlternateContent>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信息熵</a:t>
            </a:r>
            <a:br>
              <a:rPr lang="zh-CN" altLang="en-US" dirty="0"/>
            </a:br>
            <a:endParaRPr lang="zh-CN" altLang="en-US" dirty="0"/>
          </a:p>
        </p:txBody>
      </p:sp>
      <p:sp>
        <p:nvSpPr>
          <p:cNvPr id="2" name="文本框 1"/>
          <p:cNvSpPr txBox="1"/>
          <p:nvPr/>
        </p:nvSpPr>
        <p:spPr>
          <a:xfrm>
            <a:off x="839145" y="3800305"/>
            <a:ext cx="2011680" cy="461665"/>
          </a:xfrm>
          <a:prstGeom prst="rect">
            <a:avLst/>
          </a:prstGeom>
          <a:noFill/>
        </p:spPr>
        <p:txBody>
          <a:bodyPr wrap="square" rtlCol="0">
            <a:spAutoFit/>
          </a:bodyPr>
          <a:lstStyle/>
          <a:p>
            <a:r>
              <a:rPr lang="zh-CN" altLang="en-US" dirty="0"/>
              <a:t>右边数据中：</a:t>
            </a:r>
            <a:endParaRPr lang="zh-CN" altLang="en-US" dirty="0"/>
          </a:p>
        </p:txBody>
      </p:sp>
      <mc:AlternateContent xmlns:mc="http://schemas.openxmlformats.org/markup-compatibility/2006">
        <mc:Choice xmlns:a14="http://schemas.microsoft.com/office/drawing/2010/main" Requires="a14">
          <p:sp>
            <p:nvSpPr>
              <p:cNvPr id="17" name="文本框 16"/>
              <p:cNvSpPr txBox="1"/>
              <p:nvPr/>
            </p:nvSpPr>
            <p:spPr>
              <a:xfrm>
                <a:off x="739132" y="4483881"/>
                <a:ext cx="7720181" cy="15001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𝐻</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𝐷</m:t>
                          </m:r>
                        </m:e>
                      </m:d>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m:t>
                      </m:r>
                      <m:nary>
                        <m:naryPr>
                          <m:chr m:val="∑"/>
                          <m:ctrlPr>
                            <a:rPr lang="en-US" altLang="zh-CN" i="1">
                              <a:latin typeface="Cambria Math" panose="02040503050406030204" pitchFamily="18" charset="0"/>
                              <a:ea typeface="微软雅黑" panose="020B0503020204020204" pitchFamily="34" charset="-122"/>
                            </a:rPr>
                          </m:ctrlPr>
                        </m:naryPr>
                        <m:sub>
                          <m:r>
                            <m:rPr>
                              <m:brk m:alnAt="23"/>
                            </m:rPr>
                            <a:rPr lang="en-US" altLang="zh-CN" i="1">
                              <a:latin typeface="Cambria Math" panose="02040503050406030204" pitchFamily="18" charset="0"/>
                              <a:ea typeface="微软雅黑" panose="020B0503020204020204" pitchFamily="34" charset="-122"/>
                            </a:rPr>
                            <m:t>𝑘</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1</m:t>
                          </m:r>
                        </m:sub>
                        <m:sup>
                          <m:r>
                            <a:rPr lang="en-US" altLang="zh-CN" i="1">
                              <a:latin typeface="Cambria Math" panose="02040503050406030204" pitchFamily="18" charset="0"/>
                              <a:ea typeface="微软雅黑" panose="020B0503020204020204" pitchFamily="34" charset="-122"/>
                            </a:rPr>
                            <m:t>𝐾</m:t>
                          </m:r>
                        </m:sup>
                        <m:e>
                          <m:f>
                            <m:fPr>
                              <m:ctrlPr>
                                <a:rPr lang="en-US" altLang="zh-CN" i="1">
                                  <a:latin typeface="Cambria Math" panose="02040503050406030204" pitchFamily="18" charset="0"/>
                                  <a:ea typeface="微软雅黑" panose="020B0503020204020204" pitchFamily="34" charset="-122"/>
                                </a:rPr>
                              </m:ctrlPr>
                            </m:fPr>
                            <m:num>
                              <m:d>
                                <m:dPr>
                                  <m:begChr m:val="|"/>
                                  <m:endChr m:val="|"/>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i="1">
                                          <a:latin typeface="Cambria Math" panose="02040503050406030204" pitchFamily="18" charset="0"/>
                                          <a:ea typeface="微软雅黑" panose="020B0503020204020204" pitchFamily="34" charset="-122"/>
                                        </a:rPr>
                                        <m:t>𝑘</m:t>
                                      </m:r>
                                    </m:sub>
                                  </m:sSub>
                                </m:e>
                              </m:d>
                            </m:num>
                            <m:den>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𝐷</m:t>
                                  </m:r>
                                </m:e>
                              </m:d>
                            </m:den>
                          </m:f>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𝑙𝑜𝑔</m:t>
                              </m:r>
                            </m:e>
                            <m:sub>
                              <m:r>
                                <a:rPr lang="en-US" altLang="zh-CN" i="1">
                                  <a:latin typeface="Cambria Math" panose="02040503050406030204" pitchFamily="18" charset="0"/>
                                  <a:ea typeface="微软雅黑" panose="020B0503020204020204" pitchFamily="34" charset="-122"/>
                                </a:rPr>
                                <m:t>2</m:t>
                              </m:r>
                            </m:sub>
                          </m:sSub>
                          <m:f>
                            <m:fPr>
                              <m:ctrlPr>
                                <a:rPr lang="en-US" altLang="zh-CN" i="1">
                                  <a:latin typeface="Cambria Math" panose="02040503050406030204" pitchFamily="18" charset="0"/>
                                  <a:ea typeface="微软雅黑" panose="020B0503020204020204" pitchFamily="34" charset="-122"/>
                                </a:rPr>
                              </m:ctrlPr>
                            </m:fPr>
                            <m:num>
                              <m:d>
                                <m:dPr>
                                  <m:begChr m:val="|"/>
                                  <m:endChr m:val="|"/>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i="1">
                                          <a:latin typeface="Cambria Math" panose="02040503050406030204" pitchFamily="18" charset="0"/>
                                          <a:ea typeface="微软雅黑" panose="020B0503020204020204" pitchFamily="34" charset="-122"/>
                                        </a:rPr>
                                        <m:t>𝑘</m:t>
                                      </m:r>
                                    </m:sub>
                                  </m:sSub>
                                </m:e>
                              </m:d>
                            </m:num>
                            <m:den>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𝐷</m:t>
                                  </m:r>
                                </m:e>
                              </m:d>
                            </m:den>
                          </m:f>
                        </m:e>
                      </m:nary>
                      <m:r>
                        <a:rPr lang="en-US" altLang="zh-CN" i="1">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d>
                            <m:dPr>
                              <m:begChr m:val=""/>
                              <m:endChr m:val=""/>
                              <m:ctrlPr>
                                <a:rPr lang="en-US" altLang="zh-CN" i="1">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9</m:t>
                              </m:r>
                            </m:e>
                          </m:d>
                        </m:num>
                        <m:den>
                          <m:r>
                            <a:rPr lang="en-US" altLang="zh-CN" b="0" i="1" smtClean="0">
                              <a:latin typeface="Cambria Math" panose="02040503050406030204" pitchFamily="18" charset="0"/>
                              <a:ea typeface="微软雅黑" panose="020B0503020204020204" pitchFamily="34" charset="-122"/>
                            </a:rPr>
                            <m:t>15</m:t>
                          </m:r>
                        </m:den>
                      </m:f>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𝑙𝑜𝑔</m:t>
                          </m:r>
                        </m:e>
                        <m:sub>
                          <m:r>
                            <a:rPr lang="en-US" altLang="zh-CN" i="1">
                              <a:latin typeface="Cambria Math" panose="02040503050406030204" pitchFamily="18" charset="0"/>
                              <a:ea typeface="微软雅黑" panose="020B0503020204020204" pitchFamily="34" charset="-122"/>
                            </a:rPr>
                            <m:t>2</m:t>
                          </m:r>
                        </m:sub>
                      </m:sSub>
                      <m:f>
                        <m:fPr>
                          <m:ctrlPr>
                            <a:rPr lang="en-US" altLang="zh-CN" i="1">
                              <a:latin typeface="Cambria Math" panose="02040503050406030204" pitchFamily="18" charset="0"/>
                              <a:ea typeface="微软雅黑" panose="020B0503020204020204" pitchFamily="34" charset="-122"/>
                            </a:rPr>
                          </m:ctrlPr>
                        </m:fPr>
                        <m:num>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9</m:t>
                              </m:r>
                            </m:e>
                          </m:d>
                        </m:num>
                        <m:den>
                          <m:r>
                            <a:rPr lang="en-US" altLang="zh-CN" i="1">
                              <a:latin typeface="Cambria Math" panose="02040503050406030204" pitchFamily="18" charset="0"/>
                              <a:ea typeface="微软雅黑" panose="020B0503020204020204" pitchFamily="34" charset="-122"/>
                            </a:rPr>
                            <m:t>15</m:t>
                          </m:r>
                        </m:den>
                      </m:f>
                      <m:r>
                        <a:rPr lang="en-US" altLang="zh-CN" i="1">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d>
                            <m:dPr>
                              <m:begChr m:val=""/>
                              <m:endChr m:val=""/>
                              <m:ctrlPr>
                                <a:rPr lang="en-US" altLang="zh-CN" i="1">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6</m:t>
                              </m:r>
                            </m:e>
                          </m:d>
                        </m:num>
                        <m:den>
                          <m:r>
                            <a:rPr lang="en-US" altLang="zh-CN" i="1">
                              <a:latin typeface="Cambria Math" panose="02040503050406030204" pitchFamily="18" charset="0"/>
                              <a:ea typeface="微软雅黑" panose="020B0503020204020204" pitchFamily="34" charset="-122"/>
                            </a:rPr>
                            <m:t>15</m:t>
                          </m:r>
                        </m:den>
                      </m:f>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𝑙𝑜𝑔</m:t>
                          </m:r>
                        </m:e>
                        <m:sub>
                          <m:r>
                            <a:rPr lang="en-US" altLang="zh-CN" i="1">
                              <a:latin typeface="Cambria Math" panose="02040503050406030204" pitchFamily="18" charset="0"/>
                              <a:ea typeface="微软雅黑" panose="020B0503020204020204" pitchFamily="34" charset="-122"/>
                            </a:rPr>
                            <m:t>2</m:t>
                          </m:r>
                        </m:sub>
                      </m:sSub>
                      <m:f>
                        <m:fPr>
                          <m:ctrlPr>
                            <a:rPr lang="en-US" altLang="zh-CN" i="1">
                              <a:latin typeface="Cambria Math" panose="02040503050406030204" pitchFamily="18" charset="0"/>
                              <a:ea typeface="微软雅黑" panose="020B0503020204020204" pitchFamily="34" charset="-122"/>
                            </a:rPr>
                          </m:ctrlPr>
                        </m:fPr>
                        <m:num>
                          <m:d>
                            <m:dPr>
                              <m:begChr m:val=""/>
                              <m:endChr m:val=""/>
                              <m:ctrlPr>
                                <a:rPr lang="en-US" altLang="zh-CN" i="1">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6</m:t>
                              </m:r>
                            </m:e>
                          </m:d>
                        </m:num>
                        <m:den>
                          <m:r>
                            <a:rPr lang="en-US" altLang="zh-CN" i="1">
                              <a:latin typeface="Cambria Math" panose="02040503050406030204" pitchFamily="18" charset="0"/>
                              <a:ea typeface="微软雅黑" panose="020B0503020204020204" pitchFamily="34" charset="-122"/>
                            </a:rPr>
                            <m:t>15</m:t>
                          </m:r>
                        </m:den>
                      </m:f>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971</m:t>
                      </m:r>
                    </m:oMath>
                  </m:oMathPara>
                </a14:m>
                <a:endParaRPr lang="zh-CN" altLang="en-US" dirty="0"/>
              </a:p>
            </p:txBody>
          </p:sp>
        </mc:Choice>
        <mc:Fallback>
          <p:sp>
            <p:nvSpPr>
              <p:cNvPr id="17" name="文本框 16"/>
              <p:cNvSpPr txBox="1">
                <a:spLocks noRot="1" noChangeAspect="1" noMove="1" noResize="1" noEditPoints="1" noAdjustHandles="1" noChangeArrowheads="1" noChangeShapeType="1" noTextEdit="1"/>
              </p:cNvSpPr>
              <p:nvPr/>
            </p:nvSpPr>
            <p:spPr>
              <a:xfrm>
                <a:off x="739132" y="4483881"/>
                <a:ext cx="7720181" cy="1500154"/>
              </a:xfrm>
              <a:prstGeom prst="rect">
                <a:avLst/>
              </a:prstGeom>
              <a:blipFill rotWithShape="1">
                <a:blip r:embed="rId3"/>
                <a:stretch>
                  <a:fillRect l="-8" t="-10" r="6" b="29"/>
                </a:stretch>
              </a:blipFill>
            </p:spPr>
            <p:txBody>
              <a:bodyPr/>
              <a:lstStyle/>
              <a:p>
                <a:r>
                  <a:rPr lang="zh-CN" altLang="en-US">
                    <a:noFill/>
                  </a:rPr>
                  <a:t> </a:t>
                </a:r>
              </a:p>
            </p:txBody>
          </p:sp>
        </mc:Fallback>
      </mc:AlternateContent>
      <p:graphicFrame>
        <p:nvGraphicFramePr>
          <p:cNvPr id="18" name="表格 17"/>
          <p:cNvGraphicFramePr>
            <a:graphicFrameLocks noGrp="1"/>
          </p:cNvGraphicFramePr>
          <p:nvPr/>
        </p:nvGraphicFramePr>
        <p:xfrm>
          <a:off x="3221294" y="3648138"/>
          <a:ext cx="3623153" cy="711820"/>
        </p:xfrm>
        <a:graphic>
          <a:graphicData uri="http://schemas.openxmlformats.org/drawingml/2006/table">
            <a:tbl>
              <a:tblPr firstRow="1" bandRow="1">
                <a:tableStyleId>{8A107856-5554-42FB-B03E-39F5DBC370BA}</a:tableStyleId>
              </a:tblPr>
              <a:tblGrid>
                <a:gridCol w="751206"/>
                <a:gridCol w="715633"/>
                <a:gridCol w="527308"/>
                <a:gridCol w="1629006"/>
              </a:tblGrid>
              <a:tr h="353553">
                <a:tc>
                  <a:txBody>
                    <a:bodyPr/>
                    <a:lstStyle/>
                    <a:p>
                      <a:pPr algn="ctr"/>
                      <a:r>
                        <a:rPr lang="zh-CN" altLang="en-US" sz="1800" b="0" dirty="0">
                          <a:solidFill>
                            <a:schemeClr val="bg1"/>
                          </a:solidFill>
                          <a:latin typeface="微软雅黑" panose="020B0503020204020204" pitchFamily="34" charset="-122"/>
                          <a:ea typeface="微软雅黑" panose="020B0503020204020204" pitchFamily="34" charset="-122"/>
                        </a:rPr>
                        <a:t>数量</a:t>
                      </a:r>
                      <a:endParaRPr lang="zh-CN" altLang="en-US" sz="1800" b="0" dirty="0">
                        <a:solidFill>
                          <a:schemeClr val="bg1"/>
                        </a:solidFill>
                        <a:latin typeface="微软雅黑" panose="020B0503020204020204" pitchFamily="34" charset="-122"/>
                        <a:ea typeface="微软雅黑" panose="020B0503020204020204" pitchFamily="34" charset="-122"/>
                      </a:endParaRPr>
                    </a:p>
                  </a:txBody>
                  <a:tcPr marL="81589" marR="81589" marT="40795" marB="40795">
                    <a:solidFill>
                      <a:srgbClr val="0066CC"/>
                    </a:solidFill>
                  </a:tcPr>
                </a:tc>
                <a:tc>
                  <a:txBody>
                    <a:bodyPr/>
                    <a:lstStyle/>
                    <a:p>
                      <a:pPr algn="ctr"/>
                      <a:r>
                        <a:rPr lang="zh-CN" altLang="en-US" sz="1800" b="0" dirty="0">
                          <a:solidFill>
                            <a:schemeClr val="bg1"/>
                          </a:solidFill>
                          <a:latin typeface="微软雅黑" panose="020B0503020204020204" pitchFamily="34" charset="-122"/>
                          <a:ea typeface="微软雅黑" panose="020B0503020204020204" pitchFamily="34" charset="-122"/>
                        </a:rPr>
                        <a:t>是</a:t>
                      </a:r>
                      <a:endParaRPr lang="zh-CN" altLang="en-US" sz="1800" b="0" dirty="0">
                        <a:solidFill>
                          <a:schemeClr val="bg1"/>
                        </a:solidFill>
                        <a:latin typeface="微软雅黑" panose="020B0503020204020204" pitchFamily="34" charset="-122"/>
                        <a:ea typeface="微软雅黑" panose="020B0503020204020204" pitchFamily="34" charset="-122"/>
                      </a:endParaRPr>
                    </a:p>
                  </a:txBody>
                  <a:tcPr marL="81589" marR="81589" marT="40795" marB="40795">
                    <a:solidFill>
                      <a:srgbClr val="0066CC"/>
                    </a:solidFill>
                  </a:tcPr>
                </a:tc>
                <a:tc>
                  <a:txBody>
                    <a:bodyPr/>
                    <a:lstStyle/>
                    <a:p>
                      <a:pPr algn="ctr"/>
                      <a:r>
                        <a:rPr lang="zh-CN" altLang="en-US" sz="1800" b="0" dirty="0">
                          <a:solidFill>
                            <a:schemeClr val="bg1"/>
                          </a:solidFill>
                          <a:latin typeface="微软雅黑" panose="020B0503020204020204" pitchFamily="34" charset="-122"/>
                          <a:ea typeface="微软雅黑" panose="020B0503020204020204" pitchFamily="34" charset="-122"/>
                        </a:rPr>
                        <a:t>否</a:t>
                      </a:r>
                      <a:endParaRPr lang="zh-CN" altLang="en-US" sz="1800" b="0" dirty="0">
                        <a:solidFill>
                          <a:schemeClr val="bg1"/>
                        </a:solidFill>
                        <a:latin typeface="微软雅黑" panose="020B0503020204020204" pitchFamily="34" charset="-122"/>
                        <a:ea typeface="微软雅黑" panose="020B0503020204020204" pitchFamily="34" charset="-122"/>
                      </a:endParaRPr>
                    </a:p>
                  </a:txBody>
                  <a:tcPr marL="81589" marR="81589" marT="40795" marB="40795">
                    <a:solidFill>
                      <a:srgbClr val="0066CC"/>
                    </a:solidFill>
                  </a:tcPr>
                </a:tc>
                <a:tc>
                  <a:txBody>
                    <a:bodyPr/>
                    <a:lstStyle/>
                    <a:p>
                      <a:pPr algn="ctr"/>
                      <a:r>
                        <a:rPr lang="zh-CN" altLang="en-US" sz="1800" b="0" dirty="0">
                          <a:solidFill>
                            <a:schemeClr val="bg1"/>
                          </a:solidFill>
                          <a:latin typeface="微软雅黑" panose="020B0503020204020204" pitchFamily="34" charset="-122"/>
                          <a:ea typeface="微软雅黑" panose="020B0503020204020204" pitchFamily="34" charset="-122"/>
                        </a:rPr>
                        <a:t>信息熵</a:t>
                      </a:r>
                      <a:endParaRPr lang="zh-CN" altLang="en-US" sz="1800" b="0" dirty="0">
                        <a:solidFill>
                          <a:schemeClr val="bg1"/>
                        </a:solidFill>
                        <a:latin typeface="微软雅黑" panose="020B0503020204020204" pitchFamily="34" charset="-122"/>
                        <a:ea typeface="微软雅黑" panose="020B0503020204020204" pitchFamily="34" charset="-122"/>
                      </a:endParaRPr>
                    </a:p>
                  </a:txBody>
                  <a:tcPr marL="81589" marR="81589" marT="40795" marB="40795">
                    <a:solidFill>
                      <a:srgbClr val="0066CC"/>
                    </a:solidFill>
                  </a:tcPr>
                </a:tc>
              </a:tr>
              <a:tr h="353553">
                <a:tc>
                  <a:txBody>
                    <a:bodyPr/>
                    <a:lstStyle/>
                    <a:p>
                      <a:pPr algn="ctr"/>
                      <a:r>
                        <a:rPr lang="en-US" altLang="zh-CN" sz="1800" b="0" dirty="0">
                          <a:solidFill>
                            <a:schemeClr val="bg1"/>
                          </a:solidFill>
                          <a:latin typeface="微软雅黑" panose="020B0503020204020204" pitchFamily="34" charset="-122"/>
                          <a:ea typeface="微软雅黑" panose="020B0503020204020204" pitchFamily="34" charset="-122"/>
                        </a:rPr>
                        <a:t>15</a:t>
                      </a:r>
                      <a:endParaRPr lang="zh-CN" altLang="en-US" sz="1800" b="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81589" marR="81589" marT="40795" marB="40795">
                    <a:solidFill>
                      <a:srgbClr val="0066CC"/>
                    </a:solidFill>
                  </a:tcPr>
                </a:tc>
                <a:tc>
                  <a:txBody>
                    <a:bodyPr/>
                    <a:lstStyle/>
                    <a:p>
                      <a:pPr algn="ctr"/>
                      <a:r>
                        <a:rPr lang="en-US" altLang="zh-CN" sz="1800" b="0" dirty="0">
                          <a:solidFill>
                            <a:schemeClr val="bg1"/>
                          </a:solidFill>
                          <a:latin typeface="微软雅黑" panose="020B0503020204020204" pitchFamily="34" charset="-122"/>
                          <a:ea typeface="微软雅黑" panose="020B0503020204020204" pitchFamily="34" charset="-122"/>
                        </a:rPr>
                        <a:t>9</a:t>
                      </a:r>
                      <a:endParaRPr lang="zh-CN" altLang="en-US" sz="1800" b="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81589" marR="81589" marT="40795" marB="40795">
                    <a:solidFill>
                      <a:srgbClr val="0066CC"/>
                    </a:solidFill>
                  </a:tcPr>
                </a:tc>
                <a:tc>
                  <a:txBody>
                    <a:bodyPr/>
                    <a:lstStyle/>
                    <a:p>
                      <a:pPr algn="ctr"/>
                      <a:r>
                        <a:rPr lang="en-US" altLang="zh-CN" sz="1800" b="0" dirty="0">
                          <a:solidFill>
                            <a:schemeClr val="bg1"/>
                          </a:solidFill>
                          <a:latin typeface="微软雅黑" panose="020B0503020204020204" pitchFamily="34" charset="-122"/>
                          <a:ea typeface="微软雅黑" panose="020B0503020204020204" pitchFamily="34" charset="-122"/>
                        </a:rPr>
                        <a:t>6</a:t>
                      </a:r>
                      <a:endParaRPr lang="zh-CN" altLang="en-US" sz="1800" b="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81589" marR="81589" marT="40795" marB="40795">
                    <a:solidFill>
                      <a:srgbClr val="0066CC"/>
                    </a:solidFill>
                  </a:tcPr>
                </a:tc>
                <a:tc>
                  <a:txBody>
                    <a:bodyPr/>
                    <a:lstStyle/>
                    <a:p>
                      <a:pPr algn="ctr"/>
                      <a:r>
                        <a:rPr lang="en-US" altLang="zh-CN" sz="1800" b="0" dirty="0">
                          <a:solidFill>
                            <a:schemeClr val="bg1"/>
                          </a:solidFill>
                          <a:latin typeface="微软雅黑" panose="020B0503020204020204" pitchFamily="34" charset="-122"/>
                          <a:ea typeface="微软雅黑" panose="020B0503020204020204" pitchFamily="34" charset="-122"/>
                        </a:rPr>
                        <a:t>0.971</a:t>
                      </a:r>
                      <a:endParaRPr lang="zh-CN" altLang="en-US" sz="1800" b="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81589" marR="81589" marT="40795" marB="40795">
                    <a:solidFill>
                      <a:srgbClr val="0066CC"/>
                    </a:solidFill>
                  </a:tcPr>
                </a:tc>
              </a:tr>
            </a:tbl>
          </a:graphicData>
        </a:graphic>
      </p:graphicFrame>
      <p:graphicFrame>
        <p:nvGraphicFramePr>
          <p:cNvPr id="11" name="表格 10"/>
          <p:cNvGraphicFramePr>
            <a:graphicFrameLocks noGrp="1"/>
          </p:cNvGraphicFramePr>
          <p:nvPr/>
        </p:nvGraphicFramePr>
        <p:xfrm>
          <a:off x="8690853" y="1466874"/>
          <a:ext cx="3299510" cy="4192160"/>
        </p:xfrm>
        <a:graphic>
          <a:graphicData uri="http://schemas.openxmlformats.org/drawingml/2006/table">
            <a:tbl>
              <a:tblPr>
                <a:tableStyleId>{5DA37D80-6434-44D0-A028-1B22A696006F}</a:tableStyleId>
              </a:tblPr>
              <a:tblGrid>
                <a:gridCol w="317912"/>
                <a:gridCol w="478421"/>
                <a:gridCol w="655435"/>
                <a:gridCol w="719744"/>
                <a:gridCol w="667026"/>
                <a:gridCol w="460972"/>
              </a:tblGrid>
              <a:tr h="131005">
                <a:tc>
                  <a:txBody>
                    <a:bodyPr/>
                    <a:lstStyle/>
                    <a:p>
                      <a:pPr algn="l" latinLnBrk="1"/>
                      <a:endParaRPr lang="en-US" altLang="zh-CN"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年龄</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有工作</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有房子</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信用</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类别</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131005">
                <a:tc>
                  <a:txBody>
                    <a:bodyPr/>
                    <a:lstStyle/>
                    <a:p>
                      <a:pPr algn="l" latinLnBrk="1"/>
                      <a:r>
                        <a:rPr lang="en-US" altLang="zh-CN" sz="1400" dirty="0">
                          <a:solidFill>
                            <a:schemeClr val="bg1"/>
                          </a:solidFill>
                          <a:effectLst/>
                          <a:latin typeface="+mj-ea"/>
                          <a:ea typeface="+mj-ea"/>
                        </a:rPr>
                        <a:t>0</a:t>
                      </a:r>
                      <a:endParaRPr lang="en-US" altLang="zh-CN"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青年</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2</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好</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3</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4</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5</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6</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7</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8</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非常好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9</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非常好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10</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非常好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11</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12</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好</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13</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非常好</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14</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一般</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down)">
                                      <p:cBhvr>
                                        <p:cTn id="26" dur="500"/>
                                        <p:tgtEl>
                                          <p:spTgt spid="2"/>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23" grpId="0"/>
      <p:bldP spid="2"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本章目录</a:t>
            </a:r>
            <a:endParaRPr lang="zh-CN" altLang="en-US" dirty="0">
              <a:solidFill>
                <a:schemeClr val="tx1"/>
              </a:solidFill>
            </a:endParaRPr>
          </a:p>
        </p:txBody>
      </p:sp>
      <p:sp>
        <p:nvSpPr>
          <p:cNvPr id="44" name="TextBox 6"/>
          <p:cNvSpPr txBox="1">
            <a:spLocks noChangeArrowheads="1"/>
          </p:cNvSpPr>
          <p:nvPr/>
        </p:nvSpPr>
        <p:spPr bwMode="auto">
          <a:xfrm>
            <a:off x="3002507" y="18729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en-US" altLang="zh-CN" sz="4000" dirty="0">
                <a:latin typeface="Impact" panose="020B0806030902050204" pitchFamily="34" charset="0"/>
                <a:ea typeface="微软雅黑" panose="020B0503020204020204" pitchFamily="34" charset="-122"/>
              </a:rPr>
              <a:t> </a:t>
            </a:r>
            <a:r>
              <a:rPr lang="en-US" altLang="zh-CN" sz="3600" dirty="0">
                <a:latin typeface="Impact" panose="020B0806030902050204" pitchFamily="34" charset="0"/>
                <a:ea typeface="微软雅黑" panose="020B0503020204020204" pitchFamily="34" charset="-122"/>
              </a:rPr>
              <a:t>  </a:t>
            </a:r>
            <a:r>
              <a:rPr lang="zh-CN" altLang="en-US" sz="3600" dirty="0">
                <a:latin typeface="Impact" panose="020B0806030902050204" pitchFamily="34" charset="0"/>
                <a:ea typeface="微软雅黑" panose="020B0503020204020204" pitchFamily="34" charset="-122"/>
              </a:rPr>
              <a:t>决策树原理</a:t>
            </a:r>
            <a:endParaRPr lang="en-US" altLang="zh-CN" sz="3600" dirty="0">
              <a:latin typeface="Impact" panose="020B0806030902050204" pitchFamily="34" charset="0"/>
              <a:ea typeface="微软雅黑" panose="020B0503020204020204" pitchFamily="34" charset="-122"/>
            </a:endParaRPr>
          </a:p>
        </p:txBody>
      </p:sp>
      <p:sp>
        <p:nvSpPr>
          <p:cNvPr id="47"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ID3</a:t>
            </a:r>
            <a:r>
              <a:rPr lang="zh-CN" altLang="en-US" sz="3600" dirty="0">
                <a:latin typeface="Impact" panose="020B0806030902050204" pitchFamily="34" charset="0"/>
                <a:ea typeface="微软雅黑" panose="020B0503020204020204" pitchFamily="34" charset="-122"/>
              </a:rPr>
              <a:t>算法</a:t>
            </a:r>
            <a:endParaRPr lang="zh-CN" altLang="en-US" sz="3600" dirty="0">
              <a:latin typeface="Impact" panose="020B0806030902050204" pitchFamily="34" charset="0"/>
              <a:ea typeface="微软雅黑" panose="020B0503020204020204" pitchFamily="34" charset="-122"/>
            </a:endParaRPr>
          </a:p>
        </p:txBody>
      </p:sp>
      <p:sp>
        <p:nvSpPr>
          <p:cNvPr id="48" name="TextBox 11"/>
          <p:cNvSpPr txBox="1">
            <a:spLocks noChangeArrowheads="1"/>
          </p:cNvSpPr>
          <p:nvPr/>
        </p:nvSpPr>
        <p:spPr bwMode="auto">
          <a:xfrm>
            <a:off x="3002507" y="35648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03    C4.5</a:t>
            </a:r>
            <a:r>
              <a:rPr lang="zh-CN" altLang="en-US" sz="3600" dirty="0">
                <a:latin typeface="Impact" panose="020B0806030902050204" pitchFamily="34" charset="0"/>
                <a:ea typeface="微软雅黑" panose="020B0503020204020204" pitchFamily="34" charset="-122"/>
              </a:rPr>
              <a:t>算法</a:t>
            </a:r>
            <a:endParaRPr lang="zh-CN" altLang="en-US" sz="3600" dirty="0">
              <a:latin typeface="Impact" panose="020B0806030902050204" pitchFamily="34" charset="0"/>
              <a:ea typeface="微软雅黑" panose="020B0503020204020204" pitchFamily="34" charset="-122"/>
            </a:endParaRPr>
          </a:p>
        </p:txBody>
      </p:sp>
      <p:sp>
        <p:nvSpPr>
          <p:cNvPr id="51" name="TextBox 10"/>
          <p:cNvSpPr txBox="1">
            <a:spLocks noChangeArrowheads="1"/>
          </p:cNvSpPr>
          <p:nvPr/>
        </p:nvSpPr>
        <p:spPr bwMode="auto">
          <a:xfrm>
            <a:off x="3029495" y="43800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rPr>
              <a:t>   </a:t>
            </a:r>
            <a:r>
              <a:rPr lang="en-US" altLang="zh-CN" sz="3600" dirty="0">
                <a:latin typeface="Impact" panose="020B0806030902050204" pitchFamily="34" charset="0"/>
                <a:ea typeface="微软雅黑" panose="020B0503020204020204" pitchFamily="34" charset="-122"/>
              </a:rPr>
              <a:t>CART</a:t>
            </a:r>
            <a:r>
              <a:rPr lang="zh-CN" altLang="en-US" sz="3600" dirty="0">
                <a:latin typeface="Impact" panose="020B0806030902050204" pitchFamily="34" charset="0"/>
                <a:ea typeface="微软雅黑" panose="020B0503020204020204" pitchFamily="34" charset="-122"/>
              </a:rPr>
              <a:t>算法</a:t>
            </a:r>
            <a:endParaRPr lang="zh-CN" altLang="en-US" sz="3600" dirty="0">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文本框 10"/>
              <p:cNvSpPr txBox="1"/>
              <p:nvPr/>
            </p:nvSpPr>
            <p:spPr>
              <a:xfrm>
                <a:off x="2162514" y="3310984"/>
                <a:ext cx="2448298" cy="75623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𝐻</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𝐷</m:t>
                          </m:r>
                        </m:e>
                        <m:e>
                          <m:r>
                            <a:rPr lang="en-US" altLang="zh-CN" b="0" i="1" smtClean="0">
                              <a:latin typeface="Cambria Math" panose="02040503050406030204" pitchFamily="18" charset="0"/>
                              <a:ea typeface="微软雅黑" panose="020B0503020204020204" pitchFamily="34" charset="-122"/>
                            </a:rPr>
                            <m:t>𝐴</m:t>
                          </m:r>
                        </m:e>
                      </m:d>
                      <m:r>
                        <a:rPr lang="en-US" altLang="zh-CN" b="0" i="1" smtClean="0">
                          <a:latin typeface="Cambria Math" panose="02040503050406030204" pitchFamily="18" charset="0"/>
                          <a:ea typeface="微软雅黑" panose="020B0503020204020204" pitchFamily="34" charset="-122"/>
                        </a:rPr>
                        <m:t>=</m:t>
                      </m:r>
                      <m:nary>
                        <m:naryPr>
                          <m:chr m:val="∑"/>
                          <m:ctrlPr>
                            <a:rPr lang="en-US" altLang="zh-CN" b="0"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𝑛</m:t>
                          </m:r>
                        </m:sup>
                        <m:e>
                          <m:f>
                            <m:fPr>
                              <m:ctrlPr>
                                <a:rPr lang="en-US" altLang="zh-CN" i="1">
                                  <a:latin typeface="Cambria Math" panose="02040503050406030204" pitchFamily="18" charset="0"/>
                                  <a:ea typeface="微软雅黑" panose="020B0503020204020204" pitchFamily="34" charset="-122"/>
                                </a:rPr>
                              </m:ctrlPr>
                            </m:fPr>
                            <m:num>
                              <m:d>
                                <m:dPr>
                                  <m:begChr m:val="|"/>
                                  <m:endChr m:val="|"/>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𝐷</m:t>
                                      </m:r>
                                    </m:e>
                                    <m:sub>
                                      <m:r>
                                        <a:rPr lang="en-US" altLang="zh-CN" b="0" i="1" smtClean="0">
                                          <a:latin typeface="Cambria Math" panose="02040503050406030204" pitchFamily="18" charset="0"/>
                                          <a:ea typeface="微软雅黑" panose="020B0503020204020204" pitchFamily="34" charset="-122"/>
                                        </a:rPr>
                                        <m:t>𝑖</m:t>
                                      </m:r>
                                    </m:sub>
                                  </m:sSub>
                                </m:e>
                              </m:d>
                            </m:num>
                            <m:den>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𝐷</m:t>
                                  </m:r>
                                </m:e>
                              </m:d>
                            </m:den>
                          </m:f>
                          <m:r>
                            <a:rPr lang="en-US" altLang="zh-CN" b="0" i="1" smtClean="0">
                              <a:latin typeface="Cambria Math" panose="02040503050406030204" pitchFamily="18" charset="0"/>
                              <a:ea typeface="微软雅黑" panose="020B0503020204020204" pitchFamily="34" charset="-122"/>
                            </a:rPr>
                            <m:t>𝐻</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𝐷</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m:t>
                          </m:r>
                        </m:e>
                      </m:nary>
                    </m:oMath>
                  </m:oMathPara>
                </a14:m>
                <a:endParaRPr lang="zh-CN" altLang="en-US" dirty="0">
                  <a:ea typeface="微软雅黑" panose="020B0503020204020204" pitchFamily="34"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2162514" y="3310984"/>
                <a:ext cx="2448298" cy="756233"/>
              </a:xfrm>
              <a:prstGeom prst="rect">
                <a:avLst/>
              </a:prstGeom>
              <a:blipFill rotWithShape="1">
                <a:blip r:embed="rId1"/>
                <a:stretch>
                  <a:fillRect l="-14" t="-12" r="-31328" b="-31987"/>
                </a:stretch>
              </a:blipFill>
            </p:spPr>
            <p:txBody>
              <a:bodyPr/>
              <a:lstStyle/>
              <a:p>
                <a:r>
                  <a:rPr lang="zh-CN" altLang="en-US">
                    <a:noFill/>
                  </a:rPr>
                  <a:t> </a:t>
                </a:r>
              </a:p>
            </p:txBody>
          </p:sp>
        </mc:Fallback>
      </mc:AlternateContent>
      <p:sp>
        <p:nvSpPr>
          <p:cNvPr id="16" name="文本框 15"/>
          <p:cNvSpPr txBox="1"/>
          <p:nvPr/>
        </p:nvSpPr>
        <p:spPr>
          <a:xfrm>
            <a:off x="634341" y="3536184"/>
            <a:ext cx="1349828" cy="461665"/>
          </a:xfrm>
          <a:prstGeom prst="rect">
            <a:avLst/>
          </a:prstGeom>
          <a:noFill/>
        </p:spPr>
        <p:txBody>
          <a:bodyPr wrap="square" rtlCol="0">
            <a:spAutoFit/>
          </a:bodyPr>
          <a:lstStyle/>
          <a:p>
            <a:r>
              <a:rPr lang="zh-CN" altLang="en-US" b="1" dirty="0">
                <a:ea typeface="微软雅黑" panose="020B0503020204020204" pitchFamily="34" charset="-122"/>
              </a:rPr>
              <a:t>条件熵</a:t>
            </a:r>
            <a:endParaRPr lang="zh-CN" altLang="en-US" b="1" dirty="0">
              <a:ea typeface="微软雅黑" panose="020B0503020204020204" pitchFamily="34" charset="-122"/>
            </a:endParaRPr>
          </a:p>
        </p:txBody>
      </p:sp>
      <mc:AlternateContent xmlns:mc="http://schemas.openxmlformats.org/markup-compatibility/2006">
        <mc:Choice xmlns:a14="http://schemas.microsoft.com/office/drawing/2010/main" Requires="a14">
          <p:sp>
            <p:nvSpPr>
              <p:cNvPr id="24" name="文本框 23"/>
              <p:cNvSpPr txBox="1"/>
              <p:nvPr/>
            </p:nvSpPr>
            <p:spPr>
              <a:xfrm>
                <a:off x="2036239" y="4496322"/>
                <a:ext cx="4841966" cy="461665"/>
              </a:xfrm>
              <a:prstGeom prst="rect">
                <a:avLst/>
              </a:prstGeom>
              <a:noFill/>
            </p:spPr>
            <p:txBody>
              <a:bodyPr wrap="square" rtlCol="0">
                <a:spAutoFit/>
              </a:bodyPr>
              <a:lstStyle/>
              <a:p>
                <a:r>
                  <a:rPr lang="en-US" altLang="zh-CN" i="1" dirty="0">
                    <a:ea typeface="微软雅黑" panose="020B0503020204020204" pitchFamily="34" charset="-122"/>
                  </a:rPr>
                  <a:t>A</a:t>
                </a:r>
                <a:r>
                  <a:rPr lang="zh-CN" altLang="en-US" dirty="0">
                    <a:ea typeface="微软雅黑" panose="020B0503020204020204" pitchFamily="34" charset="-122"/>
                  </a:rPr>
                  <a:t>是特征，</a:t>
                </a:r>
                <a:r>
                  <a:rPr lang="en-US" altLang="zh-CN" dirty="0">
                    <a:ea typeface="微软雅黑" panose="020B0503020204020204" pitchFamily="34" charset="-122"/>
                  </a:rPr>
                  <a:t> </a:t>
                </a:r>
                <a14:m>
                  <m:oMath xmlns:m="http://schemas.openxmlformats.org/officeDocument/2006/math">
                    <m:r>
                      <m:rPr>
                        <m:brk m:alnAt="23"/>
                      </m:rPr>
                      <a:rPr lang="en-US" altLang="zh-CN" i="1">
                        <a:latin typeface="Cambria Math" panose="02040503050406030204" pitchFamily="18" charset="0"/>
                        <a:ea typeface="微软雅黑" panose="020B0503020204020204" pitchFamily="34" charset="-122"/>
                      </a:rPr>
                      <m:t>𝑖</m:t>
                    </m:r>
                  </m:oMath>
                </a14:m>
                <a:r>
                  <a:rPr lang="zh-CN" altLang="en-US" dirty="0">
                    <a:ea typeface="微软雅黑" panose="020B0503020204020204" pitchFamily="34" charset="-122"/>
                  </a:rPr>
                  <a:t>是特征取值</a:t>
                </a:r>
                <a:endParaRPr lang="zh-CN" altLang="en-US" dirty="0">
                  <a:ea typeface="微软雅黑" panose="020B0503020204020204" pitchFamily="34" charset="-122"/>
                </a:endParaRPr>
              </a:p>
            </p:txBody>
          </p:sp>
        </mc:Choice>
        <mc:Fallback>
          <p:sp>
            <p:nvSpPr>
              <p:cNvPr id="24" name="文本框 23"/>
              <p:cNvSpPr txBox="1">
                <a:spLocks noRot="1" noChangeAspect="1" noMove="1" noResize="1" noEditPoints="1" noAdjustHandles="1" noChangeArrowheads="1" noChangeShapeType="1" noTextEdit="1"/>
              </p:cNvSpPr>
              <p:nvPr/>
            </p:nvSpPr>
            <p:spPr>
              <a:xfrm>
                <a:off x="2036239" y="4496322"/>
                <a:ext cx="4841966" cy="461665"/>
              </a:xfrm>
              <a:prstGeom prst="rect">
                <a:avLst/>
              </a:prstGeom>
              <a:blipFill rotWithShape="1">
                <a:blip r:embed="rId2"/>
                <a:stretch>
                  <a:fillRect l="-9" t="-113" r="11" b="117"/>
                </a:stretch>
              </a:blipFill>
            </p:spPr>
            <p:txBody>
              <a:bodyPr/>
              <a:lstStyle/>
              <a:p>
                <a:r>
                  <a:rPr lang="zh-CN" altLang="en-US">
                    <a:noFill/>
                  </a:rPr>
                  <a:t> </a:t>
                </a:r>
              </a:p>
            </p:txBody>
          </p:sp>
        </mc:Fallback>
      </mc:AlternateContent>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条件熵</a:t>
            </a:r>
            <a:br>
              <a:rPr lang="zh-CN" altLang="en-US" dirty="0"/>
            </a:br>
            <a:endParaRPr lang="zh-CN" altLang="en-US" dirty="0"/>
          </a:p>
        </p:txBody>
      </p:sp>
      <p:graphicFrame>
        <p:nvGraphicFramePr>
          <p:cNvPr id="15" name="表格 14"/>
          <p:cNvGraphicFramePr>
            <a:graphicFrameLocks noGrp="1"/>
          </p:cNvGraphicFramePr>
          <p:nvPr/>
        </p:nvGraphicFramePr>
        <p:xfrm>
          <a:off x="8690853" y="1466874"/>
          <a:ext cx="3299510" cy="4192160"/>
        </p:xfrm>
        <a:graphic>
          <a:graphicData uri="http://schemas.openxmlformats.org/drawingml/2006/table">
            <a:tbl>
              <a:tblPr>
                <a:tableStyleId>{5DA37D80-6434-44D0-A028-1B22A696006F}</a:tableStyleId>
              </a:tblPr>
              <a:tblGrid>
                <a:gridCol w="317912"/>
                <a:gridCol w="478421"/>
                <a:gridCol w="655435"/>
                <a:gridCol w="719744"/>
                <a:gridCol w="667026"/>
                <a:gridCol w="460972"/>
              </a:tblGrid>
              <a:tr h="131005">
                <a:tc>
                  <a:txBody>
                    <a:bodyPr/>
                    <a:lstStyle/>
                    <a:p>
                      <a:pPr algn="l" latinLnBrk="1"/>
                      <a:endParaRPr lang="en-US" altLang="zh-CN"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年龄</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有工作</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有房子</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信用</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类别</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131005">
                <a:tc>
                  <a:txBody>
                    <a:bodyPr/>
                    <a:lstStyle/>
                    <a:p>
                      <a:pPr algn="l" latinLnBrk="1"/>
                      <a:r>
                        <a:rPr lang="en-US" altLang="zh-CN" sz="1400" dirty="0">
                          <a:solidFill>
                            <a:schemeClr val="bg1"/>
                          </a:solidFill>
                          <a:effectLst/>
                          <a:latin typeface="+mj-ea"/>
                          <a:ea typeface="+mj-ea"/>
                        </a:rPr>
                        <a:t>0</a:t>
                      </a:r>
                      <a:endParaRPr lang="en-US" altLang="zh-CN"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青年</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2</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好</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3</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4</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5</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6</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7</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8</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非常好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9</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非常好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10</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非常好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11</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12</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好</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13</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非常好</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14</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一般</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r>
            </a:tbl>
          </a:graphicData>
        </a:graphic>
      </p:graphicFrame>
      <p:sp>
        <p:nvSpPr>
          <p:cNvPr id="2" name="文本框 1"/>
          <p:cNvSpPr txBox="1"/>
          <p:nvPr/>
        </p:nvSpPr>
        <p:spPr>
          <a:xfrm>
            <a:off x="426085" y="1329055"/>
            <a:ext cx="8264525" cy="1753235"/>
          </a:xfrm>
          <a:prstGeom prst="rect">
            <a:avLst/>
          </a:prstGeom>
          <a:noFill/>
        </p:spPr>
        <p:txBody>
          <a:bodyPr wrap="square" rtlCol="0" anchor="t">
            <a:spAutoFit/>
          </a:bodyPr>
          <a:p>
            <a:pPr>
              <a:lnSpc>
                <a:spcPct val="150000"/>
              </a:lnSpc>
            </a:pPr>
            <a:r>
              <a:rPr lang="zh-CN" altLang="en-US" sz="2400" dirty="0">
                <a:sym typeface="+mn-ea"/>
              </a:rPr>
              <a:t>某个属性A有n个不同的取值，可以将集合D分为n个子集合，在此划分的基础上给任意样本对象分类还需要的平均（期望）信息量（信息熵）为：</a:t>
            </a:r>
            <a:endParaRPr lang="zh-CN" altLang="en-US" sz="2400"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92626" y="1372353"/>
            <a:ext cx="2159952" cy="461665"/>
          </a:xfrm>
          <a:prstGeom prst="rect">
            <a:avLst/>
          </a:prstGeom>
          <a:noFill/>
        </p:spPr>
        <p:txBody>
          <a:bodyPr wrap="square" rtlCol="0">
            <a:spAutoFit/>
          </a:bodyPr>
          <a:lstStyle/>
          <a:p>
            <a:r>
              <a:rPr lang="zh-CN" altLang="en-US" b="1" dirty="0">
                <a:ea typeface="微软雅黑" panose="020B0503020204020204" pitchFamily="34" charset="-122"/>
              </a:rPr>
              <a:t>按年龄划分</a:t>
            </a:r>
            <a:endParaRPr lang="zh-CN" altLang="en-US" b="1" dirty="0">
              <a:ea typeface="微软雅黑" panose="020B0503020204020204" pitchFamily="34" charset="-122"/>
            </a:endParaRPr>
          </a:p>
        </p:txBody>
      </p:sp>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信息熵</a:t>
            </a:r>
            <a:br>
              <a:rPr lang="zh-CN" altLang="en-US" dirty="0"/>
            </a:br>
            <a:endParaRPr lang="zh-CN" altLang="en-US" dirty="0"/>
          </a:p>
        </p:txBody>
      </p:sp>
      <p:graphicFrame>
        <p:nvGraphicFramePr>
          <p:cNvPr id="14" name="表格 13"/>
          <p:cNvGraphicFramePr>
            <a:graphicFrameLocks noGrp="1"/>
          </p:cNvGraphicFramePr>
          <p:nvPr/>
        </p:nvGraphicFramePr>
        <p:xfrm>
          <a:off x="8690853" y="1466874"/>
          <a:ext cx="3299510" cy="4192160"/>
        </p:xfrm>
        <a:graphic>
          <a:graphicData uri="http://schemas.openxmlformats.org/drawingml/2006/table">
            <a:tbl>
              <a:tblPr>
                <a:tableStyleId>{5DA37D80-6434-44D0-A028-1B22A696006F}</a:tableStyleId>
              </a:tblPr>
              <a:tblGrid>
                <a:gridCol w="317912"/>
                <a:gridCol w="478421"/>
                <a:gridCol w="655435"/>
                <a:gridCol w="719744"/>
                <a:gridCol w="667026"/>
                <a:gridCol w="460972"/>
              </a:tblGrid>
              <a:tr h="131005">
                <a:tc>
                  <a:txBody>
                    <a:bodyPr/>
                    <a:lstStyle/>
                    <a:p>
                      <a:pPr algn="l" latinLnBrk="1"/>
                      <a:endParaRPr lang="en-US" altLang="zh-CN"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年龄</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有工作</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有房子</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信用</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类别</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131005">
                <a:tc>
                  <a:txBody>
                    <a:bodyPr/>
                    <a:lstStyle/>
                    <a:p>
                      <a:pPr algn="l" latinLnBrk="1"/>
                      <a:r>
                        <a:rPr lang="en-US" altLang="zh-CN" sz="1400" dirty="0">
                          <a:solidFill>
                            <a:schemeClr val="bg1"/>
                          </a:solidFill>
                          <a:effectLst/>
                          <a:latin typeface="+mj-ea"/>
                          <a:ea typeface="+mj-ea"/>
                        </a:rPr>
                        <a:t>0</a:t>
                      </a:r>
                      <a:endParaRPr lang="en-US" altLang="zh-CN"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青年</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2</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好</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3</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4</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5</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6</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7</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8</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非常好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9</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非常好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10</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非常好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11</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12</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好</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13</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非常好</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14</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一般</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r>
            </a:tbl>
          </a:graphicData>
        </a:graphic>
      </p:graphicFrame>
      <mc:AlternateContent xmlns:mc="http://schemas.openxmlformats.org/markup-compatibility/2006">
        <mc:Choice xmlns:a14="http://schemas.microsoft.com/office/drawing/2010/main" Requires="a14">
          <p:sp>
            <p:nvSpPr>
              <p:cNvPr id="17" name="文本框 16"/>
              <p:cNvSpPr txBox="1"/>
              <p:nvPr/>
            </p:nvSpPr>
            <p:spPr>
              <a:xfrm>
                <a:off x="571812" y="3196205"/>
                <a:ext cx="7720181" cy="616964"/>
              </a:xfrm>
              <a:prstGeom prst="rect">
                <a:avLst/>
              </a:prstGeom>
              <a:noFill/>
            </p:spPr>
            <p:txBody>
              <a:bodyPr wrap="square">
                <a:spAutoFit/>
              </a:bodyPr>
              <a:lstStyle/>
              <a:p>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𝐻</m:t>
                    </m:r>
                    <m:d>
                      <m:dPr>
                        <m:ctrlPr>
                          <a:rPr lang="en-US" altLang="zh-CN" b="0" i="1" smtClean="0">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𝐷</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𝐴</m:t>
                            </m:r>
                          </m:e>
                          <m:sub>
                            <m:r>
                              <a:rPr lang="en-US" altLang="zh-CN" i="1">
                                <a:latin typeface="Cambria Math" panose="02040503050406030204" pitchFamily="18" charset="0"/>
                                <a:ea typeface="微软雅黑" panose="020B0503020204020204" pitchFamily="34" charset="-122"/>
                              </a:rPr>
                              <m:t>1</m:t>
                            </m:r>
                          </m:sub>
                        </m:sSub>
                        <m:r>
                          <a:rPr lang="en-US" altLang="zh-CN" i="1">
                            <a:latin typeface="Cambria Math" panose="02040503050406030204" pitchFamily="18" charset="0"/>
                            <a:ea typeface="微软雅黑" panose="020B0503020204020204" pitchFamily="34" charset="-122"/>
                          </a:rPr>
                          <m:t>=</m:t>
                        </m:r>
                        <m:r>
                          <a:rPr lang="zh-CN" altLang="en-US" i="1">
                            <a:latin typeface="Cambria Math" panose="02040503050406030204" pitchFamily="18" charset="0"/>
                            <a:ea typeface="微软雅黑" panose="020B0503020204020204" pitchFamily="34" charset="-122"/>
                          </a:rPr>
                          <m:t>青年</m:t>
                        </m:r>
                      </m:e>
                    </m:d>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m:t>
                    </m:r>
                    <m:f>
                      <m:fPr>
                        <m:ctrlPr>
                          <a:rPr lang="en-US" altLang="zh-CN" i="1" smtClean="0">
                            <a:latin typeface="Cambria Math" panose="02040503050406030204" pitchFamily="18" charset="0"/>
                            <a:ea typeface="微软雅黑" panose="020B0503020204020204" pitchFamily="34" charset="-122"/>
                          </a:rPr>
                        </m:ctrlPr>
                      </m:fPr>
                      <m:num>
                        <m:r>
                          <a:rPr lang="en-US" altLang="zh-CN" i="1" smtClean="0">
                            <a:latin typeface="Cambria Math" panose="02040503050406030204" pitchFamily="18" charset="0"/>
                            <a:ea typeface="微软雅黑" panose="020B0503020204020204" pitchFamily="34" charset="-122"/>
                          </a:rPr>
                          <m:t>2</m:t>
                        </m:r>
                      </m:num>
                      <m:den>
                        <m:r>
                          <a:rPr lang="en-US" altLang="zh-CN" b="0" i="1" smtClean="0">
                            <a:latin typeface="Cambria Math" panose="02040503050406030204" pitchFamily="18" charset="0"/>
                            <a:ea typeface="微软雅黑" panose="020B0503020204020204" pitchFamily="34" charset="-122"/>
                          </a:rPr>
                          <m:t>5</m:t>
                        </m:r>
                      </m:den>
                    </m:f>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𝑙𝑜𝑔</m:t>
                        </m:r>
                      </m:e>
                      <m:sub>
                        <m:r>
                          <a:rPr lang="en-US" altLang="zh-CN" i="1">
                            <a:latin typeface="Cambria Math" panose="02040503050406030204" pitchFamily="18" charset="0"/>
                            <a:ea typeface="微软雅黑" panose="020B0503020204020204" pitchFamily="34" charset="-122"/>
                          </a:rPr>
                          <m:t>2</m:t>
                        </m:r>
                      </m:sub>
                    </m:sSub>
                    <m:f>
                      <m:fPr>
                        <m:ctrlPr>
                          <a:rPr lang="en-US" altLang="zh-CN" i="1">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2</m:t>
                        </m:r>
                      </m:num>
                      <m:den>
                        <m:r>
                          <a:rPr lang="en-US" altLang="zh-CN" i="1">
                            <a:latin typeface="Cambria Math" panose="02040503050406030204" pitchFamily="18" charset="0"/>
                            <a:ea typeface="微软雅黑" panose="020B0503020204020204" pitchFamily="34" charset="-122"/>
                          </a:rPr>
                          <m:t>5</m:t>
                        </m:r>
                      </m:den>
                    </m:f>
                  </m:oMath>
                </a14:m>
                <a:r>
                  <a:rPr lang="en-US" altLang="zh-CN" dirty="0">
                    <a:ea typeface="微软雅黑" panose="020B0503020204020204" pitchFamily="34" charset="-122"/>
                  </a:rPr>
                  <a:t> </a:t>
                </a:r>
                <a14:m>
                  <m:oMath xmlns:m="http://schemas.openxmlformats.org/officeDocument/2006/math">
                    <m:r>
                      <a:rPr lang="en-US" altLang="zh-CN" i="1" smtClean="0">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i="1" smtClean="0">
                            <a:latin typeface="Cambria Math" panose="02040503050406030204" pitchFamily="18" charset="0"/>
                            <a:ea typeface="微软雅黑" panose="020B0503020204020204" pitchFamily="34" charset="-122"/>
                          </a:rPr>
                          <m:t>3</m:t>
                        </m:r>
                      </m:num>
                      <m:den>
                        <m:r>
                          <a:rPr lang="en-US" altLang="zh-CN" i="1">
                            <a:latin typeface="Cambria Math" panose="02040503050406030204" pitchFamily="18" charset="0"/>
                            <a:ea typeface="微软雅黑" panose="020B0503020204020204" pitchFamily="34" charset="-122"/>
                          </a:rPr>
                          <m:t>5</m:t>
                        </m:r>
                      </m:den>
                    </m:f>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𝑙𝑜𝑔</m:t>
                        </m:r>
                      </m:e>
                      <m:sub>
                        <m:r>
                          <a:rPr lang="en-US" altLang="zh-CN" i="1">
                            <a:latin typeface="Cambria Math" panose="02040503050406030204" pitchFamily="18" charset="0"/>
                            <a:ea typeface="微软雅黑" panose="020B0503020204020204" pitchFamily="34" charset="-122"/>
                          </a:rPr>
                          <m:t>2</m:t>
                        </m:r>
                      </m:sub>
                    </m:sSub>
                    <m:f>
                      <m:fPr>
                        <m:ctrlPr>
                          <a:rPr lang="en-US" altLang="zh-CN" i="1">
                            <a:latin typeface="Cambria Math" panose="02040503050406030204" pitchFamily="18" charset="0"/>
                            <a:ea typeface="微软雅黑" panose="020B0503020204020204" pitchFamily="34" charset="-122"/>
                          </a:rPr>
                        </m:ctrlPr>
                      </m:fPr>
                      <m:num>
                        <m:d>
                          <m:dPr>
                            <m:begChr m:val=""/>
                            <m:endChr m:val=""/>
                            <m:ctrlPr>
                              <a:rPr lang="en-US" altLang="zh-CN" i="1">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m:t>
                            </m:r>
                          </m:e>
                        </m:d>
                      </m:num>
                      <m:den>
                        <m:r>
                          <a:rPr lang="en-US" altLang="zh-CN" i="1">
                            <a:latin typeface="Cambria Math" panose="02040503050406030204" pitchFamily="18" charset="0"/>
                            <a:ea typeface="微软雅黑" panose="020B0503020204020204" pitchFamily="34" charset="-122"/>
                          </a:rPr>
                          <m:t>5</m:t>
                        </m:r>
                      </m:den>
                    </m:f>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971</m:t>
                    </m:r>
                  </m:oMath>
                </a14:m>
                <a:endParaRPr lang="zh-CN" altLang="en-US" dirty="0"/>
              </a:p>
            </p:txBody>
          </p:sp>
        </mc:Choice>
        <mc:Fallback>
          <p:sp>
            <p:nvSpPr>
              <p:cNvPr id="17" name="文本框 16"/>
              <p:cNvSpPr txBox="1">
                <a:spLocks noRot="1" noChangeAspect="1" noMove="1" noResize="1" noEditPoints="1" noAdjustHandles="1" noChangeArrowheads="1" noChangeShapeType="1" noTextEdit="1"/>
              </p:cNvSpPr>
              <p:nvPr/>
            </p:nvSpPr>
            <p:spPr>
              <a:xfrm>
                <a:off x="571812" y="3196205"/>
                <a:ext cx="7720181" cy="616964"/>
              </a:xfrm>
              <a:prstGeom prst="rect">
                <a:avLst/>
              </a:prstGeom>
              <a:blipFill rotWithShape="1">
                <a:blip r:embed="rId1"/>
                <a:stretch>
                  <a:fillRect l="-4" t="-41" r="2" b="102"/>
                </a:stretch>
              </a:blipFill>
            </p:spPr>
            <p:txBody>
              <a:bodyPr/>
              <a:lstStyle/>
              <a:p>
                <a:r>
                  <a:rPr lang="zh-CN" altLang="en-US">
                    <a:noFill/>
                  </a:rPr>
                  <a:t> </a:t>
                </a:r>
              </a:p>
            </p:txBody>
          </p:sp>
        </mc:Fallback>
      </mc:AlternateContent>
      <p:graphicFrame>
        <p:nvGraphicFramePr>
          <p:cNvPr id="11" name="表格 10"/>
          <p:cNvGraphicFramePr>
            <a:graphicFrameLocks noGrp="1"/>
          </p:cNvGraphicFramePr>
          <p:nvPr/>
        </p:nvGraphicFramePr>
        <p:xfrm>
          <a:off x="2777035" y="1476509"/>
          <a:ext cx="3623153" cy="1341208"/>
        </p:xfrm>
        <a:graphic>
          <a:graphicData uri="http://schemas.openxmlformats.org/drawingml/2006/table">
            <a:tbl>
              <a:tblPr firstRow="1" bandRow="1">
                <a:tableStyleId>{8A107856-5554-42FB-B03E-39F5DBC370BA}</a:tableStyleId>
              </a:tblPr>
              <a:tblGrid>
                <a:gridCol w="854688"/>
                <a:gridCol w="611925"/>
                <a:gridCol w="434139"/>
                <a:gridCol w="550086"/>
                <a:gridCol w="1172315"/>
              </a:tblGrid>
              <a:tr h="332787">
                <a:tc>
                  <a:txBody>
                    <a:bodyPr/>
                    <a:lstStyle/>
                    <a:p>
                      <a:pPr algn="ctr"/>
                      <a:r>
                        <a:rPr lang="zh-CN" altLang="en-US" sz="1700" b="0" dirty="0">
                          <a:solidFill>
                            <a:schemeClr val="bg1"/>
                          </a:solidFill>
                          <a:latin typeface="+mj-ea"/>
                          <a:ea typeface="+mj-ea"/>
                        </a:rPr>
                        <a:t>年龄</a:t>
                      </a:r>
                      <a:endParaRPr lang="zh-CN" altLang="en-US" sz="1700" b="0" dirty="0">
                        <a:solidFill>
                          <a:schemeClr val="bg1"/>
                        </a:solidFill>
                        <a:latin typeface="+mj-ea"/>
                        <a:ea typeface="+mj-ea"/>
                      </a:endParaRPr>
                    </a:p>
                  </a:txBody>
                  <a:tcPr marL="76223" marR="76223" marT="38111" marB="38111">
                    <a:solidFill>
                      <a:srgbClr val="0066CC"/>
                    </a:solidFill>
                  </a:tcPr>
                </a:tc>
                <a:tc>
                  <a:txBody>
                    <a:bodyPr/>
                    <a:lstStyle/>
                    <a:p>
                      <a:pPr algn="ctr"/>
                      <a:r>
                        <a:rPr lang="zh-CN" altLang="en-US" sz="1700" b="0" dirty="0">
                          <a:solidFill>
                            <a:schemeClr val="bg1"/>
                          </a:solidFill>
                          <a:latin typeface="+mj-ea"/>
                          <a:ea typeface="+mj-ea"/>
                        </a:rPr>
                        <a:t>数量</a:t>
                      </a:r>
                      <a:endParaRPr lang="zh-CN" altLang="en-US" sz="1700" b="0" dirty="0">
                        <a:solidFill>
                          <a:schemeClr val="bg1"/>
                        </a:solidFill>
                        <a:latin typeface="+mj-ea"/>
                        <a:ea typeface="+mj-ea"/>
                      </a:endParaRPr>
                    </a:p>
                  </a:txBody>
                  <a:tcPr marL="76223" marR="76223" marT="38111" marB="38111">
                    <a:solidFill>
                      <a:srgbClr val="0066CC"/>
                    </a:solidFill>
                  </a:tcPr>
                </a:tc>
                <a:tc>
                  <a:txBody>
                    <a:bodyPr/>
                    <a:lstStyle/>
                    <a:p>
                      <a:pPr algn="ctr"/>
                      <a:r>
                        <a:rPr lang="zh-CN" altLang="en-US" sz="1700" b="0" dirty="0">
                          <a:solidFill>
                            <a:schemeClr val="bg1"/>
                          </a:solidFill>
                          <a:latin typeface="+mj-ea"/>
                          <a:ea typeface="+mj-ea"/>
                        </a:rPr>
                        <a:t>是</a:t>
                      </a:r>
                      <a:endParaRPr lang="zh-CN" altLang="en-US" sz="1700" b="0" dirty="0">
                        <a:solidFill>
                          <a:schemeClr val="bg1"/>
                        </a:solidFill>
                        <a:latin typeface="+mj-ea"/>
                        <a:ea typeface="+mj-ea"/>
                      </a:endParaRPr>
                    </a:p>
                  </a:txBody>
                  <a:tcPr marL="76223" marR="76223" marT="38111" marB="38111">
                    <a:solidFill>
                      <a:srgbClr val="0066CC"/>
                    </a:solidFill>
                  </a:tcPr>
                </a:tc>
                <a:tc>
                  <a:txBody>
                    <a:bodyPr/>
                    <a:lstStyle/>
                    <a:p>
                      <a:pPr algn="ctr"/>
                      <a:r>
                        <a:rPr lang="zh-CN" altLang="en-US" sz="1700" b="0" dirty="0">
                          <a:solidFill>
                            <a:schemeClr val="bg1"/>
                          </a:solidFill>
                          <a:latin typeface="+mj-ea"/>
                          <a:ea typeface="+mj-ea"/>
                        </a:rPr>
                        <a:t>否</a:t>
                      </a:r>
                      <a:endParaRPr lang="zh-CN" altLang="en-US" sz="1700" b="0" dirty="0">
                        <a:solidFill>
                          <a:schemeClr val="bg1"/>
                        </a:solidFill>
                        <a:latin typeface="+mj-ea"/>
                        <a:ea typeface="+mj-ea"/>
                      </a:endParaRPr>
                    </a:p>
                  </a:txBody>
                  <a:tcPr marL="76223" marR="76223" marT="38111" marB="38111">
                    <a:solidFill>
                      <a:srgbClr val="0066CC"/>
                    </a:solidFill>
                  </a:tcPr>
                </a:tc>
                <a:tc>
                  <a:txBody>
                    <a:bodyPr/>
                    <a:lstStyle/>
                    <a:p>
                      <a:pPr algn="ctr"/>
                      <a:r>
                        <a:rPr lang="zh-CN" altLang="en-US" sz="1700" b="0" dirty="0">
                          <a:solidFill>
                            <a:schemeClr val="bg1"/>
                          </a:solidFill>
                          <a:latin typeface="+mj-ea"/>
                          <a:ea typeface="+mj-ea"/>
                        </a:rPr>
                        <a:t>信息熵</a:t>
                      </a:r>
                      <a:endParaRPr lang="zh-CN" altLang="en-US" sz="1700" b="0" dirty="0">
                        <a:solidFill>
                          <a:schemeClr val="bg1"/>
                        </a:solidFill>
                        <a:latin typeface="+mj-ea"/>
                        <a:ea typeface="+mj-ea"/>
                      </a:endParaRPr>
                    </a:p>
                  </a:txBody>
                  <a:tcPr marL="76223" marR="76223" marT="38111" marB="38111">
                    <a:solidFill>
                      <a:srgbClr val="0066CC"/>
                    </a:solidFill>
                  </a:tcPr>
                </a:tc>
              </a:tr>
              <a:tr h="332787">
                <a:tc>
                  <a:txBody>
                    <a:bodyPr/>
                    <a:lstStyle/>
                    <a:p>
                      <a:pPr algn="ctr"/>
                      <a:r>
                        <a:rPr lang="zh-CN" altLang="en-US" sz="1700" b="0" dirty="0">
                          <a:solidFill>
                            <a:schemeClr val="bg1"/>
                          </a:solidFill>
                          <a:latin typeface="+mj-ea"/>
                          <a:ea typeface="+mj-ea"/>
                        </a:rPr>
                        <a:t>青年</a:t>
                      </a:r>
                      <a:endParaRPr lang="zh-CN" altLang="en-US" sz="1700" b="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c>
                  <a:txBody>
                    <a:bodyPr/>
                    <a:lstStyle/>
                    <a:p>
                      <a:pPr algn="ctr"/>
                      <a:r>
                        <a:rPr lang="en-US" altLang="zh-CN" sz="1700" b="0" dirty="0">
                          <a:solidFill>
                            <a:schemeClr val="bg1"/>
                          </a:solidFill>
                          <a:latin typeface="+mj-ea"/>
                          <a:ea typeface="+mj-ea"/>
                        </a:rPr>
                        <a:t>5</a:t>
                      </a:r>
                      <a:endParaRPr lang="zh-CN" altLang="en-US" sz="1700" b="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c>
                  <a:txBody>
                    <a:bodyPr/>
                    <a:lstStyle/>
                    <a:p>
                      <a:pPr algn="ctr"/>
                      <a:r>
                        <a:rPr lang="en-US" altLang="zh-CN" sz="1700" b="0" dirty="0">
                          <a:solidFill>
                            <a:schemeClr val="bg1"/>
                          </a:solidFill>
                          <a:latin typeface="+mj-ea"/>
                          <a:ea typeface="+mj-ea"/>
                        </a:rPr>
                        <a:t>2</a:t>
                      </a:r>
                      <a:endParaRPr lang="zh-CN" altLang="en-US" sz="1700" b="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c>
                  <a:txBody>
                    <a:bodyPr/>
                    <a:lstStyle/>
                    <a:p>
                      <a:pPr algn="ctr"/>
                      <a:r>
                        <a:rPr lang="en-US" altLang="zh-CN" sz="1700" b="0" dirty="0">
                          <a:solidFill>
                            <a:schemeClr val="bg1"/>
                          </a:solidFill>
                          <a:latin typeface="+mj-ea"/>
                          <a:ea typeface="+mj-ea"/>
                        </a:rPr>
                        <a:t>3</a:t>
                      </a:r>
                      <a:endParaRPr lang="zh-CN" altLang="en-US" sz="1700" b="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c>
                  <a:txBody>
                    <a:bodyPr/>
                    <a:lstStyle/>
                    <a:p>
                      <a:pPr algn="ctr"/>
                      <a:r>
                        <a:rPr lang="en-US" altLang="zh-CN" sz="1700" b="0" dirty="0">
                          <a:solidFill>
                            <a:schemeClr val="bg1"/>
                          </a:solidFill>
                          <a:latin typeface="+mj-ea"/>
                          <a:ea typeface="+mj-ea"/>
                        </a:rPr>
                        <a:t>0.9710</a:t>
                      </a:r>
                      <a:endParaRPr lang="en-US" altLang="zh-CN" sz="1700" b="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r>
              <a:tr h="332787">
                <a:tc>
                  <a:txBody>
                    <a:bodyPr/>
                    <a:lstStyle/>
                    <a:p>
                      <a:pPr algn="ctr"/>
                      <a:r>
                        <a:rPr lang="zh-CN" altLang="en-US" sz="1700" b="0" dirty="0">
                          <a:solidFill>
                            <a:schemeClr val="bg1"/>
                          </a:solidFill>
                          <a:latin typeface="+mj-ea"/>
                          <a:ea typeface="+mj-ea"/>
                        </a:rPr>
                        <a:t>中年</a:t>
                      </a:r>
                      <a:endParaRPr lang="zh-CN" altLang="en-US" sz="1700" b="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c>
                  <a:txBody>
                    <a:bodyPr/>
                    <a:lstStyle/>
                    <a:p>
                      <a:pPr algn="ctr"/>
                      <a:r>
                        <a:rPr lang="en-US" altLang="zh-CN" sz="1700" b="0" dirty="0">
                          <a:solidFill>
                            <a:schemeClr val="bg1"/>
                          </a:solidFill>
                          <a:latin typeface="+mj-ea"/>
                          <a:ea typeface="+mj-ea"/>
                        </a:rPr>
                        <a:t>5</a:t>
                      </a:r>
                      <a:endParaRPr lang="zh-CN" altLang="en-US" sz="1700" b="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c>
                  <a:txBody>
                    <a:bodyPr/>
                    <a:lstStyle/>
                    <a:p>
                      <a:pPr algn="ctr"/>
                      <a:r>
                        <a:rPr lang="en-US" altLang="zh-CN" sz="1700" b="0" dirty="0">
                          <a:solidFill>
                            <a:schemeClr val="bg1"/>
                          </a:solidFill>
                          <a:latin typeface="+mj-ea"/>
                          <a:ea typeface="+mj-ea"/>
                        </a:rPr>
                        <a:t>3</a:t>
                      </a:r>
                      <a:endParaRPr lang="zh-CN" altLang="en-US" sz="1700" b="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c>
                  <a:txBody>
                    <a:bodyPr/>
                    <a:lstStyle/>
                    <a:p>
                      <a:pPr algn="ctr"/>
                      <a:r>
                        <a:rPr lang="en-US" altLang="zh-CN" sz="1700" b="0" dirty="0">
                          <a:solidFill>
                            <a:schemeClr val="bg1"/>
                          </a:solidFill>
                          <a:latin typeface="+mj-ea"/>
                          <a:ea typeface="+mj-ea"/>
                        </a:rPr>
                        <a:t>2</a:t>
                      </a:r>
                      <a:endParaRPr lang="zh-CN" altLang="en-US" sz="1700" b="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c>
                  <a:txBody>
                    <a:bodyPr/>
                    <a:lstStyle/>
                    <a:p>
                      <a:pPr algn="ctr"/>
                      <a:r>
                        <a:rPr lang="en-US" altLang="zh-CN" sz="1700" b="0" kern="1200" dirty="0">
                          <a:solidFill>
                            <a:schemeClr val="bg1"/>
                          </a:solidFill>
                          <a:latin typeface="+mj-ea"/>
                          <a:ea typeface="+mn-ea"/>
                          <a:cs typeface="+mn-cs"/>
                        </a:rPr>
                        <a:t>0.9710</a:t>
                      </a:r>
                      <a:endParaRPr lang="zh-CN" altLang="en-US" sz="1700" b="0" kern="1200" dirty="0">
                        <a:solidFill>
                          <a:schemeClr val="bg1"/>
                        </a:solidFill>
                        <a:latin typeface="+mj-ea"/>
                        <a:ea typeface="+mn-ea"/>
                        <a:cs typeface="Times New Roman" panose="02020603050405020304" pitchFamily="18" charset="0"/>
                      </a:endParaRPr>
                    </a:p>
                  </a:txBody>
                  <a:tcPr marL="76223" marR="76223" marT="38111" marB="38111">
                    <a:solidFill>
                      <a:srgbClr val="0066CC"/>
                    </a:solidFill>
                  </a:tcPr>
                </a:tc>
              </a:tr>
              <a:tr h="332787">
                <a:tc>
                  <a:txBody>
                    <a:bodyPr/>
                    <a:lstStyle/>
                    <a:p>
                      <a:pPr algn="ctr"/>
                      <a:r>
                        <a:rPr lang="zh-CN" altLang="en-US" sz="1700" b="0" dirty="0">
                          <a:solidFill>
                            <a:schemeClr val="bg1"/>
                          </a:solidFill>
                          <a:latin typeface="+mj-ea"/>
                          <a:ea typeface="+mj-ea"/>
                        </a:rPr>
                        <a:t>老年</a:t>
                      </a:r>
                      <a:endParaRPr lang="zh-CN" altLang="en-US" sz="1700" b="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c>
                  <a:txBody>
                    <a:bodyPr/>
                    <a:lstStyle/>
                    <a:p>
                      <a:pPr algn="ctr"/>
                      <a:r>
                        <a:rPr lang="en-US" altLang="zh-CN" sz="1700" b="0" dirty="0">
                          <a:solidFill>
                            <a:schemeClr val="bg1"/>
                          </a:solidFill>
                          <a:latin typeface="+mj-ea"/>
                          <a:ea typeface="+mj-ea"/>
                        </a:rPr>
                        <a:t>5</a:t>
                      </a:r>
                      <a:endParaRPr lang="zh-CN" altLang="en-US" sz="1700" b="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c>
                  <a:txBody>
                    <a:bodyPr/>
                    <a:lstStyle/>
                    <a:p>
                      <a:pPr algn="ctr"/>
                      <a:r>
                        <a:rPr lang="en-US" altLang="zh-CN" sz="1700" b="0" dirty="0">
                          <a:solidFill>
                            <a:schemeClr val="bg1"/>
                          </a:solidFill>
                          <a:latin typeface="+mj-ea"/>
                          <a:ea typeface="+mj-ea"/>
                        </a:rPr>
                        <a:t>4</a:t>
                      </a:r>
                      <a:endParaRPr lang="zh-CN" altLang="en-US" sz="1700" b="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c>
                  <a:txBody>
                    <a:bodyPr/>
                    <a:lstStyle/>
                    <a:p>
                      <a:pPr algn="ctr"/>
                      <a:r>
                        <a:rPr lang="en-US" altLang="zh-CN" sz="1700" b="0" dirty="0">
                          <a:solidFill>
                            <a:schemeClr val="bg1"/>
                          </a:solidFill>
                          <a:latin typeface="+mj-ea"/>
                          <a:ea typeface="+mj-ea"/>
                        </a:rPr>
                        <a:t>1</a:t>
                      </a:r>
                      <a:endParaRPr lang="zh-CN" altLang="en-US" sz="1700" b="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c>
                  <a:txBody>
                    <a:bodyPr/>
                    <a:lstStyle/>
                    <a:p>
                      <a:pPr algn="ctr"/>
                      <a:r>
                        <a:rPr lang="en-US" altLang="zh-CN" sz="1700" b="0" dirty="0">
                          <a:solidFill>
                            <a:schemeClr val="bg1"/>
                          </a:solidFill>
                          <a:latin typeface="+mj-ea"/>
                          <a:ea typeface="+mj-ea"/>
                        </a:rPr>
                        <a:t>0.7219</a:t>
                      </a:r>
                      <a:endParaRPr lang="zh-CN" altLang="en-US" sz="1700" b="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r>
            </a:tbl>
          </a:graphicData>
        </a:graphic>
      </p:graphicFrame>
      <mc:AlternateContent xmlns:mc="http://schemas.openxmlformats.org/markup-compatibility/2006">
        <mc:Choice xmlns:a14="http://schemas.microsoft.com/office/drawing/2010/main" Requires="a14">
          <p:sp>
            <p:nvSpPr>
              <p:cNvPr id="13" name="文本框 12"/>
              <p:cNvSpPr txBox="1"/>
              <p:nvPr/>
            </p:nvSpPr>
            <p:spPr>
              <a:xfrm>
                <a:off x="592626" y="4056679"/>
                <a:ext cx="7720181" cy="616964"/>
              </a:xfrm>
              <a:prstGeom prst="rect">
                <a:avLst/>
              </a:prstGeom>
              <a:noFill/>
            </p:spPr>
            <p:txBody>
              <a:bodyPr wrap="square">
                <a:spAutoFit/>
              </a:bodyPr>
              <a:lstStyle/>
              <a:p>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𝐻</m:t>
                    </m:r>
                    <m:d>
                      <m:dPr>
                        <m:ctrlPr>
                          <a:rPr lang="en-US" altLang="zh-CN" b="0" i="1" smtClean="0">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𝐷</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𝐴</m:t>
                            </m:r>
                          </m:e>
                          <m:sub>
                            <m:r>
                              <a:rPr lang="en-US" altLang="zh-CN" i="1">
                                <a:latin typeface="Cambria Math" panose="02040503050406030204" pitchFamily="18" charset="0"/>
                                <a:ea typeface="微软雅黑" panose="020B0503020204020204" pitchFamily="34" charset="-122"/>
                              </a:rPr>
                              <m:t>1</m:t>
                            </m:r>
                          </m:sub>
                        </m:sSub>
                        <m:r>
                          <a:rPr lang="en-US" altLang="zh-CN" i="1">
                            <a:latin typeface="Cambria Math" panose="02040503050406030204" pitchFamily="18" charset="0"/>
                            <a:ea typeface="微软雅黑" panose="020B0503020204020204" pitchFamily="34" charset="-122"/>
                          </a:rPr>
                          <m:t>=</m:t>
                        </m:r>
                        <m:r>
                          <a:rPr lang="zh-CN" altLang="en-US" i="1">
                            <a:latin typeface="Cambria Math" panose="02040503050406030204" pitchFamily="18" charset="0"/>
                            <a:ea typeface="微软雅黑" panose="020B0503020204020204" pitchFamily="34" charset="-122"/>
                          </a:rPr>
                          <m:t>中年</m:t>
                        </m:r>
                      </m:e>
                    </m:d>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i="1" smtClean="0">
                            <a:latin typeface="Cambria Math" panose="02040503050406030204" pitchFamily="18" charset="0"/>
                            <a:ea typeface="微软雅黑" panose="020B0503020204020204" pitchFamily="34" charset="-122"/>
                          </a:rPr>
                          <m:t>3</m:t>
                        </m:r>
                      </m:num>
                      <m:den>
                        <m:r>
                          <a:rPr lang="en-US" altLang="zh-CN" b="0" i="1" smtClean="0">
                            <a:latin typeface="Cambria Math" panose="02040503050406030204" pitchFamily="18" charset="0"/>
                            <a:ea typeface="微软雅黑" panose="020B0503020204020204" pitchFamily="34" charset="-122"/>
                          </a:rPr>
                          <m:t>5</m:t>
                        </m:r>
                      </m:den>
                    </m:f>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𝑙𝑜𝑔</m:t>
                        </m:r>
                      </m:e>
                      <m:sub>
                        <m:r>
                          <a:rPr lang="en-US" altLang="zh-CN" i="1">
                            <a:latin typeface="Cambria Math" panose="02040503050406030204" pitchFamily="18" charset="0"/>
                            <a:ea typeface="微软雅黑" panose="020B0503020204020204" pitchFamily="34" charset="-122"/>
                          </a:rPr>
                          <m:t>2</m:t>
                        </m:r>
                      </m:sub>
                    </m:sSub>
                    <m:f>
                      <m:fPr>
                        <m:ctrlPr>
                          <a:rPr lang="en-US" altLang="zh-CN" i="1">
                            <a:latin typeface="Cambria Math" panose="02040503050406030204" pitchFamily="18" charset="0"/>
                            <a:ea typeface="微软雅黑" panose="020B0503020204020204" pitchFamily="34" charset="-122"/>
                          </a:rPr>
                        </m:ctrlPr>
                      </m:fPr>
                      <m:num>
                        <m:d>
                          <m:dPr>
                            <m:begChr m:val=""/>
                            <m:endChr m:val=""/>
                            <m:ctrlPr>
                              <a:rPr lang="en-US" altLang="zh-CN" i="1">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m:t>
                            </m:r>
                          </m:e>
                        </m:d>
                      </m:num>
                      <m:den>
                        <m:r>
                          <a:rPr lang="en-US" altLang="zh-CN" i="1">
                            <a:latin typeface="Cambria Math" panose="02040503050406030204" pitchFamily="18" charset="0"/>
                            <a:ea typeface="微软雅黑" panose="020B0503020204020204" pitchFamily="34" charset="-122"/>
                          </a:rPr>
                          <m:t>5</m:t>
                        </m:r>
                      </m:den>
                    </m:f>
                  </m:oMath>
                </a14:m>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i="1" smtClean="0">
                            <a:latin typeface="Cambria Math" panose="02040503050406030204" pitchFamily="18" charset="0"/>
                            <a:ea typeface="微软雅黑" panose="020B0503020204020204" pitchFamily="34" charset="-122"/>
                          </a:rPr>
                          <m:t>2</m:t>
                        </m:r>
                      </m:num>
                      <m:den>
                        <m:r>
                          <a:rPr lang="en-US" altLang="zh-CN" i="1">
                            <a:latin typeface="Cambria Math" panose="02040503050406030204" pitchFamily="18" charset="0"/>
                            <a:ea typeface="微软雅黑" panose="020B0503020204020204" pitchFamily="34" charset="-122"/>
                          </a:rPr>
                          <m:t>5</m:t>
                        </m:r>
                      </m:den>
                    </m:f>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𝑙𝑜𝑔</m:t>
                        </m:r>
                      </m:e>
                      <m:sub>
                        <m:r>
                          <a:rPr lang="en-US" altLang="zh-CN" i="1">
                            <a:latin typeface="Cambria Math" panose="02040503050406030204" pitchFamily="18" charset="0"/>
                            <a:ea typeface="微软雅黑" panose="020B0503020204020204" pitchFamily="34" charset="-122"/>
                          </a:rPr>
                          <m:t>2</m:t>
                        </m:r>
                      </m:sub>
                    </m:sSub>
                    <m:f>
                      <m:fPr>
                        <m:ctrlPr>
                          <a:rPr lang="en-US" altLang="zh-CN" i="1">
                            <a:latin typeface="Cambria Math" panose="02040503050406030204" pitchFamily="18" charset="0"/>
                            <a:ea typeface="微软雅黑" panose="020B0503020204020204" pitchFamily="34" charset="-122"/>
                          </a:rPr>
                        </m:ctrlPr>
                      </m:fPr>
                      <m:num>
                        <m:r>
                          <a:rPr lang="en-US" altLang="zh-CN" i="1" smtClean="0">
                            <a:latin typeface="Cambria Math" panose="02040503050406030204" pitchFamily="18" charset="0"/>
                            <a:ea typeface="微软雅黑" panose="020B0503020204020204" pitchFamily="34" charset="-122"/>
                          </a:rPr>
                          <m:t>2</m:t>
                        </m:r>
                      </m:num>
                      <m:den>
                        <m:r>
                          <a:rPr lang="en-US" altLang="zh-CN" i="1">
                            <a:latin typeface="Cambria Math" panose="02040503050406030204" pitchFamily="18" charset="0"/>
                            <a:ea typeface="微软雅黑" panose="020B0503020204020204" pitchFamily="34" charset="-122"/>
                          </a:rPr>
                          <m:t>5</m:t>
                        </m:r>
                      </m:den>
                    </m:f>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971</m:t>
                    </m:r>
                  </m:oMath>
                </a14:m>
                <a:endParaRPr lang="zh-CN" altLang="en-US" dirty="0"/>
              </a:p>
            </p:txBody>
          </p:sp>
        </mc:Choice>
        <mc:Fallback>
          <p:sp>
            <p:nvSpPr>
              <p:cNvPr id="13" name="文本框 12"/>
              <p:cNvSpPr txBox="1">
                <a:spLocks noRot="1" noChangeAspect="1" noMove="1" noResize="1" noEditPoints="1" noAdjustHandles="1" noChangeArrowheads="1" noChangeShapeType="1" noTextEdit="1"/>
              </p:cNvSpPr>
              <p:nvPr/>
            </p:nvSpPr>
            <p:spPr>
              <a:xfrm>
                <a:off x="592626" y="4056679"/>
                <a:ext cx="7720181" cy="616964"/>
              </a:xfrm>
              <a:prstGeom prst="rect">
                <a:avLst/>
              </a:prstGeom>
              <a:blipFill rotWithShape="1">
                <a:blip r:embed="rId2"/>
                <a:stretch>
                  <a:fillRect l="-2" t="-48"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592625" y="4975066"/>
                <a:ext cx="7720181" cy="616964"/>
              </a:xfrm>
              <a:prstGeom prst="rect">
                <a:avLst/>
              </a:prstGeom>
              <a:noFill/>
            </p:spPr>
            <p:txBody>
              <a:bodyPr wrap="square">
                <a:spAutoFit/>
              </a:bodyPr>
              <a:lstStyle/>
              <a:p>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𝐻</m:t>
                    </m:r>
                    <m:d>
                      <m:dPr>
                        <m:ctrlPr>
                          <a:rPr lang="en-US" altLang="zh-CN" b="0" i="1" smtClean="0">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𝐷</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𝐴</m:t>
                            </m:r>
                          </m:e>
                          <m:sub>
                            <m:r>
                              <a:rPr lang="en-US" altLang="zh-CN" i="1">
                                <a:latin typeface="Cambria Math" panose="02040503050406030204" pitchFamily="18" charset="0"/>
                                <a:ea typeface="微软雅黑" panose="020B0503020204020204" pitchFamily="34" charset="-122"/>
                              </a:rPr>
                              <m:t>1</m:t>
                            </m:r>
                          </m:sub>
                        </m:sSub>
                        <m:r>
                          <a:rPr lang="en-US" altLang="zh-CN" i="1">
                            <a:latin typeface="Cambria Math" panose="02040503050406030204" pitchFamily="18" charset="0"/>
                            <a:ea typeface="微软雅黑" panose="020B0503020204020204" pitchFamily="34" charset="-122"/>
                          </a:rPr>
                          <m:t>=</m:t>
                        </m:r>
                        <m:r>
                          <a:rPr lang="zh-CN" altLang="en-US" i="1">
                            <a:latin typeface="Cambria Math" panose="02040503050406030204" pitchFamily="18" charset="0"/>
                            <a:ea typeface="微软雅黑" panose="020B0503020204020204" pitchFamily="34" charset="-122"/>
                          </a:rPr>
                          <m:t>老年</m:t>
                        </m:r>
                      </m:e>
                    </m:d>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4</m:t>
                        </m:r>
                      </m:num>
                      <m:den>
                        <m:r>
                          <a:rPr lang="en-US" altLang="zh-CN" b="0" i="1" smtClean="0">
                            <a:latin typeface="Cambria Math" panose="02040503050406030204" pitchFamily="18" charset="0"/>
                            <a:ea typeface="微软雅黑" panose="020B0503020204020204" pitchFamily="34" charset="-122"/>
                          </a:rPr>
                          <m:t>5</m:t>
                        </m:r>
                      </m:den>
                    </m:f>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𝑙𝑜𝑔</m:t>
                        </m:r>
                      </m:e>
                      <m:sub>
                        <m:r>
                          <a:rPr lang="en-US" altLang="zh-CN" i="1">
                            <a:latin typeface="Cambria Math" panose="02040503050406030204" pitchFamily="18" charset="0"/>
                            <a:ea typeface="微软雅黑" panose="020B0503020204020204" pitchFamily="34" charset="-122"/>
                          </a:rPr>
                          <m:t>2</m:t>
                        </m:r>
                      </m:sub>
                    </m:sSub>
                    <m:f>
                      <m:fPr>
                        <m:ctrlPr>
                          <a:rPr lang="en-US" altLang="zh-CN" i="1">
                            <a:latin typeface="Cambria Math" panose="02040503050406030204" pitchFamily="18" charset="0"/>
                            <a:ea typeface="微软雅黑" panose="020B0503020204020204" pitchFamily="34" charset="-122"/>
                          </a:rPr>
                        </m:ctrlPr>
                      </m:fPr>
                      <m:num>
                        <m:r>
                          <a:rPr lang="en-US" altLang="zh-CN" i="1" smtClean="0">
                            <a:latin typeface="Cambria Math" panose="02040503050406030204" pitchFamily="18" charset="0"/>
                            <a:ea typeface="微软雅黑" panose="020B0503020204020204" pitchFamily="34" charset="-122"/>
                          </a:rPr>
                          <m:t>4</m:t>
                        </m:r>
                      </m:num>
                      <m:den>
                        <m:r>
                          <a:rPr lang="en-US" altLang="zh-CN" i="1">
                            <a:latin typeface="Cambria Math" panose="02040503050406030204" pitchFamily="18" charset="0"/>
                            <a:ea typeface="微软雅黑" panose="020B0503020204020204" pitchFamily="34" charset="-122"/>
                          </a:rPr>
                          <m:t>5</m:t>
                        </m:r>
                      </m:den>
                    </m:f>
                  </m:oMath>
                </a14:m>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1</m:t>
                        </m:r>
                      </m:num>
                      <m:den>
                        <m:r>
                          <a:rPr lang="en-US" altLang="zh-CN" i="1">
                            <a:latin typeface="Cambria Math" panose="02040503050406030204" pitchFamily="18" charset="0"/>
                            <a:ea typeface="微软雅黑" panose="020B0503020204020204" pitchFamily="34" charset="-122"/>
                          </a:rPr>
                          <m:t>5</m:t>
                        </m:r>
                      </m:den>
                    </m:f>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𝑙𝑜𝑔</m:t>
                        </m:r>
                      </m:e>
                      <m:sub>
                        <m:r>
                          <a:rPr lang="en-US" altLang="zh-CN" i="1">
                            <a:latin typeface="Cambria Math" panose="02040503050406030204" pitchFamily="18" charset="0"/>
                            <a:ea typeface="微软雅黑" panose="020B0503020204020204" pitchFamily="34" charset="-122"/>
                          </a:rPr>
                          <m:t>2</m:t>
                        </m:r>
                      </m:sub>
                    </m:sSub>
                    <m:f>
                      <m:fPr>
                        <m:ctrlPr>
                          <a:rPr lang="en-US" altLang="zh-CN" i="1">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1</m:t>
                        </m:r>
                      </m:num>
                      <m:den>
                        <m:r>
                          <a:rPr lang="en-US" altLang="zh-CN" i="1">
                            <a:latin typeface="Cambria Math" panose="02040503050406030204" pitchFamily="18" charset="0"/>
                            <a:ea typeface="微软雅黑" panose="020B0503020204020204" pitchFamily="34" charset="-122"/>
                          </a:rPr>
                          <m:t>5</m:t>
                        </m:r>
                      </m:den>
                    </m:f>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7219</m:t>
                    </m:r>
                  </m:oMath>
                </a14:m>
                <a:endParaRPr lang="zh-CN" altLang="en-US" dirty="0"/>
              </a:p>
            </p:txBody>
          </p:sp>
        </mc:Choice>
        <mc:Fallback>
          <p:sp>
            <p:nvSpPr>
              <p:cNvPr id="16" name="文本框 15"/>
              <p:cNvSpPr txBox="1">
                <a:spLocks noRot="1" noChangeAspect="1" noMove="1" noResize="1" noEditPoints="1" noAdjustHandles="1" noChangeArrowheads="1" noChangeShapeType="1" noTextEdit="1"/>
              </p:cNvSpPr>
              <p:nvPr/>
            </p:nvSpPr>
            <p:spPr>
              <a:xfrm>
                <a:off x="592625" y="4975066"/>
                <a:ext cx="7720181" cy="616964"/>
              </a:xfrm>
              <a:prstGeom prst="rect">
                <a:avLst/>
              </a:prstGeom>
              <a:blipFill rotWithShape="1">
                <a:blip r:embed="rId3"/>
                <a:stretch>
                  <a:fillRect l="-2" t="-77" b="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nvGraphicFramePr>
            <p:xfrm>
              <a:off x="6799048" y="1481226"/>
              <a:ext cx="1722401" cy="1341208"/>
            </p:xfrm>
            <a:graphic>
              <a:graphicData uri="http://schemas.openxmlformats.org/drawingml/2006/table">
                <a:tbl>
                  <a:tblPr firstRow="1" bandRow="1">
                    <a:tableStyleId>{8A107856-5554-42FB-B03E-39F5DBC370BA}</a:tableStyleId>
                  </a:tblPr>
                  <a:tblGrid>
                    <a:gridCol w="550086"/>
                    <a:gridCol w="1172315"/>
                  </a:tblGrid>
                  <a:tr h="332787">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bg1"/>
                                        </a:solidFill>
                                        <a:latin typeface="Cambria Math" panose="02040503050406030204" pitchFamily="18" charset="0"/>
                                        <a:ea typeface="+mj-ea"/>
                                      </a:rPr>
                                    </m:ctrlPr>
                                  </m:sSubPr>
                                  <m:e>
                                    <m:r>
                                      <a:rPr lang="en-US" altLang="zh-CN" sz="1600" i="1">
                                        <a:solidFill>
                                          <a:schemeClr val="bg1"/>
                                        </a:solidFill>
                                        <a:latin typeface="Cambria Math" panose="02040503050406030204" pitchFamily="18" charset="0"/>
                                        <a:ea typeface="+mj-ea"/>
                                      </a:rPr>
                                      <m:t>𝐴</m:t>
                                    </m:r>
                                  </m:e>
                                  <m:sub>
                                    <m:r>
                                      <a:rPr lang="en-US" altLang="zh-CN" sz="1600" i="1">
                                        <a:solidFill>
                                          <a:schemeClr val="bg1"/>
                                        </a:solidFill>
                                        <a:latin typeface="Cambria Math" panose="02040503050406030204" pitchFamily="18" charset="0"/>
                                        <a:ea typeface="+mj-ea"/>
                                      </a:rPr>
                                      <m:t>1</m:t>
                                    </m:r>
                                  </m:sub>
                                </m:sSub>
                              </m:oMath>
                            </m:oMathPara>
                          </a14:m>
                          <a:endParaRPr lang="zh-CN" altLang="en-US" sz="1700" b="0" dirty="0">
                            <a:solidFill>
                              <a:schemeClr val="bg1"/>
                            </a:solidFill>
                            <a:latin typeface="+mj-ea"/>
                            <a:ea typeface="+mj-ea"/>
                          </a:endParaRPr>
                        </a:p>
                      </a:txBody>
                      <a:tcPr marL="76223" marR="76223" marT="38111" marB="38111">
                        <a:solidFill>
                          <a:srgbClr val="0066CC"/>
                        </a:solidFill>
                      </a:tcPr>
                    </a:tc>
                    <a:tc>
                      <a:txBody>
                        <a:bodyPr/>
                        <a:lstStyle/>
                        <a:p>
                          <a:pPr algn="ctr"/>
                          <a:r>
                            <a:rPr lang="zh-CN" altLang="en-US" sz="1700" b="0" dirty="0">
                              <a:solidFill>
                                <a:schemeClr val="bg1"/>
                              </a:solidFill>
                              <a:latin typeface="+mj-ea"/>
                              <a:ea typeface="+mj-ea"/>
                            </a:rPr>
                            <a:t>年龄</a:t>
                          </a:r>
                          <a:endParaRPr lang="zh-CN" altLang="en-US" sz="1700" b="0" dirty="0">
                            <a:solidFill>
                              <a:schemeClr val="bg1"/>
                            </a:solidFill>
                            <a:latin typeface="+mj-ea"/>
                            <a:ea typeface="+mj-ea"/>
                          </a:endParaRPr>
                        </a:p>
                      </a:txBody>
                      <a:tcPr marL="76223" marR="76223" marT="38111" marB="38111">
                        <a:solidFill>
                          <a:srgbClr val="0066CC"/>
                        </a:solidFill>
                      </a:tcPr>
                    </a:tc>
                  </a:tr>
                  <a:tr h="332787">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bg1"/>
                                        </a:solidFill>
                                        <a:latin typeface="Cambria Math" panose="02040503050406030204" pitchFamily="18" charset="0"/>
                                        <a:ea typeface="+mj-ea"/>
                                      </a:rPr>
                                    </m:ctrlPr>
                                  </m:sSubPr>
                                  <m:e>
                                    <m:r>
                                      <a:rPr lang="en-US" altLang="zh-CN" sz="1600" i="1">
                                        <a:solidFill>
                                          <a:schemeClr val="bg1"/>
                                        </a:solidFill>
                                        <a:latin typeface="Cambria Math" panose="02040503050406030204" pitchFamily="18" charset="0"/>
                                        <a:ea typeface="+mj-ea"/>
                                      </a:rPr>
                                      <m:t>𝐴</m:t>
                                    </m:r>
                                  </m:e>
                                  <m:sub>
                                    <m:r>
                                      <a:rPr lang="en-US" altLang="zh-CN" sz="1600" b="0" i="1" smtClean="0">
                                        <a:solidFill>
                                          <a:schemeClr val="bg1"/>
                                        </a:solidFill>
                                        <a:latin typeface="Cambria Math" panose="02040503050406030204" pitchFamily="18" charset="0"/>
                                        <a:ea typeface="+mj-ea"/>
                                      </a:rPr>
                                      <m:t>2</m:t>
                                    </m:r>
                                  </m:sub>
                                </m:sSub>
                              </m:oMath>
                            </m:oMathPara>
                          </a14:m>
                          <a:endParaRPr lang="zh-CN" altLang="en-US" sz="1700" b="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c>
                      <a:txBody>
                        <a:bodyPr/>
                        <a:lstStyle/>
                        <a:p>
                          <a:pPr algn="ctr"/>
                          <a:r>
                            <a:rPr lang="zh-CN" altLang="en-US" sz="1700" b="0" dirty="0">
                              <a:solidFill>
                                <a:schemeClr val="bg1"/>
                              </a:solidFill>
                              <a:latin typeface="+mj-ea"/>
                              <a:ea typeface="+mj-ea"/>
                            </a:rPr>
                            <a:t>有工作</a:t>
                          </a:r>
                          <a:endParaRPr lang="en-US" altLang="zh-CN" sz="1700" b="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r>
                  <a:tr h="332787">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bg1"/>
                                        </a:solidFill>
                                        <a:latin typeface="Cambria Math" panose="02040503050406030204" pitchFamily="18" charset="0"/>
                                        <a:ea typeface="+mj-ea"/>
                                      </a:rPr>
                                    </m:ctrlPr>
                                  </m:sSubPr>
                                  <m:e>
                                    <m:r>
                                      <a:rPr lang="en-US" altLang="zh-CN" sz="1600" i="1">
                                        <a:solidFill>
                                          <a:schemeClr val="bg1"/>
                                        </a:solidFill>
                                        <a:latin typeface="Cambria Math" panose="02040503050406030204" pitchFamily="18" charset="0"/>
                                        <a:ea typeface="+mj-ea"/>
                                      </a:rPr>
                                      <m:t>𝐴</m:t>
                                    </m:r>
                                  </m:e>
                                  <m:sub>
                                    <m:r>
                                      <a:rPr lang="en-US" altLang="zh-CN" sz="1600" b="0" i="1" smtClean="0">
                                        <a:solidFill>
                                          <a:schemeClr val="bg1"/>
                                        </a:solidFill>
                                        <a:latin typeface="Cambria Math" panose="02040503050406030204" pitchFamily="18" charset="0"/>
                                        <a:ea typeface="+mj-ea"/>
                                      </a:rPr>
                                      <m:t>3</m:t>
                                    </m:r>
                                  </m:sub>
                                </m:sSub>
                              </m:oMath>
                            </m:oMathPara>
                          </a14:m>
                          <a:endParaRPr lang="zh-CN" altLang="en-US" sz="1700" b="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c>
                      <a:txBody>
                        <a:bodyPr/>
                        <a:lstStyle/>
                        <a:p>
                          <a:pPr algn="ctr"/>
                          <a:r>
                            <a:rPr lang="zh-CN" altLang="en-US" sz="1700" b="0" kern="1200" dirty="0">
                              <a:solidFill>
                                <a:schemeClr val="bg1"/>
                              </a:solidFill>
                              <a:latin typeface="+mj-ea"/>
                              <a:ea typeface="+mj-ea"/>
                              <a:cs typeface="+mn-cs"/>
                            </a:rPr>
                            <a:t>有房子</a:t>
                          </a:r>
                          <a:endParaRPr lang="zh-CN" altLang="en-US" sz="1700" b="0" kern="120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r>
                  <a:tr h="332787">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bg1"/>
                                        </a:solidFill>
                                        <a:latin typeface="Cambria Math" panose="02040503050406030204" pitchFamily="18" charset="0"/>
                                        <a:ea typeface="+mj-ea"/>
                                      </a:rPr>
                                    </m:ctrlPr>
                                  </m:sSubPr>
                                  <m:e>
                                    <m:r>
                                      <a:rPr lang="en-US" altLang="zh-CN" sz="1600" i="1">
                                        <a:solidFill>
                                          <a:schemeClr val="bg1"/>
                                        </a:solidFill>
                                        <a:latin typeface="Cambria Math" panose="02040503050406030204" pitchFamily="18" charset="0"/>
                                        <a:ea typeface="+mj-ea"/>
                                      </a:rPr>
                                      <m:t>𝐴</m:t>
                                    </m:r>
                                  </m:e>
                                  <m:sub>
                                    <m:r>
                                      <a:rPr lang="en-US" altLang="zh-CN" sz="1600" b="0" i="1" smtClean="0">
                                        <a:solidFill>
                                          <a:schemeClr val="bg1"/>
                                        </a:solidFill>
                                        <a:latin typeface="Cambria Math" panose="02040503050406030204" pitchFamily="18" charset="0"/>
                                        <a:ea typeface="+mj-ea"/>
                                      </a:rPr>
                                      <m:t>4</m:t>
                                    </m:r>
                                  </m:sub>
                                </m:sSub>
                              </m:oMath>
                            </m:oMathPara>
                          </a14:m>
                          <a:endParaRPr lang="zh-CN" altLang="en-US" sz="1700" b="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c>
                      <a:txBody>
                        <a:bodyPr/>
                        <a:lstStyle/>
                        <a:p>
                          <a:pPr algn="ctr"/>
                          <a:r>
                            <a:rPr lang="zh-CN" altLang="en-US" sz="1700" b="0" dirty="0">
                              <a:solidFill>
                                <a:schemeClr val="bg1"/>
                              </a:solidFill>
                              <a:latin typeface="+mj-ea"/>
                              <a:ea typeface="+mj-ea"/>
                            </a:rPr>
                            <a:t>信用</a:t>
                          </a:r>
                          <a:endParaRPr lang="zh-CN" altLang="en-US" sz="1700" b="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r>
                </a:tbl>
              </a:graphicData>
            </a:graphic>
          </p:graphicFrame>
        </mc:Choice>
        <mc:Fallback xmlns="">
          <p:graphicFrame>
            <p:nvGraphicFramePr>
              <p:cNvPr id="2" name="表格 1"/>
              <p:cNvGraphicFramePr>
                <a:graphicFrameLocks noGrp="1"/>
              </p:cNvGraphicFramePr>
              <p:nvPr/>
            </p:nvGraphicFramePr>
            <p:xfrm>
              <a:off x="6799048" y="1481226"/>
              <a:ext cx="1722401" cy="1341208"/>
            </p:xfrm>
            <a:graphic>
              <a:graphicData uri="http://schemas.openxmlformats.org/drawingml/2006/table">
                <a:tbl>
                  <a:tblPr firstRow="1" bandRow="1">
                    <a:tableStyleId>{8A107856-5554-42FB-B03E-39F5DBC370BA}</a:tableStyleId>
                  </a:tblPr>
                  <a:tblGrid>
                    <a:gridCol w="550086"/>
                    <a:gridCol w="1172315"/>
                  </a:tblGrid>
                  <a:tr h="335280">
                    <a:tc>
                      <a:txBody>
                        <a:bodyPr/>
                        <a:lstStyle/>
                        <a:p>
                          <a:endParaRPr lang="zh-CN"/>
                        </a:p>
                      </a:txBody>
                      <a:tcPr marL="76223" marR="76223" marT="38111" marB="38111">
                        <a:blipFill>
                          <a:blip r:embed="rId4"/>
                        </a:blipFill>
                      </a:tcPr>
                    </a:tc>
                    <a:tc>
                      <a:txBody>
                        <a:bodyPr/>
                        <a:lstStyle/>
                        <a:p>
                          <a:pPr algn="ctr"/>
                          <a:r>
                            <a:rPr lang="zh-CN" altLang="en-US" sz="1700" b="0" dirty="0">
                              <a:solidFill>
                                <a:schemeClr val="bg1"/>
                              </a:solidFill>
                              <a:latin typeface="+mj-ea"/>
                              <a:ea typeface="+mj-ea"/>
                            </a:rPr>
                            <a:t>年龄</a:t>
                          </a:r>
                          <a:endParaRPr lang="zh-CN" altLang="en-US" sz="1700" b="0" dirty="0">
                            <a:solidFill>
                              <a:schemeClr val="bg1"/>
                            </a:solidFill>
                            <a:latin typeface="+mj-ea"/>
                            <a:ea typeface="+mj-ea"/>
                          </a:endParaRPr>
                        </a:p>
                      </a:txBody>
                      <a:tcPr marL="76223" marR="76223" marT="38111" marB="38111">
                        <a:solidFill>
                          <a:srgbClr val="0066CC"/>
                        </a:solidFill>
                      </a:tcPr>
                    </a:tc>
                  </a:tr>
                  <a:tr h="335280">
                    <a:tc>
                      <a:txBody>
                        <a:bodyPr/>
                        <a:lstStyle/>
                        <a:p>
                          <a:endParaRPr lang="zh-CN"/>
                        </a:p>
                      </a:txBody>
                      <a:tcPr marL="76223" marR="76223" marT="38111" marB="38111">
                        <a:blipFill>
                          <a:blip r:embed="rId4"/>
                        </a:blipFill>
                      </a:tcPr>
                    </a:tc>
                    <a:tc>
                      <a:txBody>
                        <a:bodyPr/>
                        <a:lstStyle/>
                        <a:p>
                          <a:pPr algn="ctr"/>
                          <a:r>
                            <a:rPr lang="zh-CN" altLang="en-US" sz="1700" b="0" dirty="0">
                              <a:solidFill>
                                <a:schemeClr val="bg1"/>
                              </a:solidFill>
                              <a:latin typeface="+mj-ea"/>
                              <a:ea typeface="+mj-ea"/>
                            </a:rPr>
                            <a:t>有工作</a:t>
                          </a:r>
                          <a:endParaRPr lang="en-US" altLang="zh-CN" sz="1700" b="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r>
                  <a:tr h="335280">
                    <a:tc>
                      <a:txBody>
                        <a:bodyPr/>
                        <a:lstStyle/>
                        <a:p>
                          <a:endParaRPr lang="zh-CN"/>
                        </a:p>
                      </a:txBody>
                      <a:tcPr marL="76223" marR="76223" marT="38111" marB="38111">
                        <a:blipFill>
                          <a:blip r:embed="rId4"/>
                        </a:blipFill>
                      </a:tcPr>
                    </a:tc>
                    <a:tc>
                      <a:txBody>
                        <a:bodyPr/>
                        <a:lstStyle/>
                        <a:p>
                          <a:pPr algn="ctr"/>
                          <a:r>
                            <a:rPr lang="zh-CN" altLang="en-US" sz="1700" b="0" kern="1200" dirty="0">
                              <a:solidFill>
                                <a:schemeClr val="bg1"/>
                              </a:solidFill>
                              <a:latin typeface="+mj-ea"/>
                              <a:ea typeface="+mj-ea"/>
                              <a:cs typeface="+mn-cs"/>
                            </a:rPr>
                            <a:t>有房子</a:t>
                          </a:r>
                          <a:endParaRPr lang="zh-CN" altLang="en-US" sz="1700" b="0" kern="120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r>
                  <a:tr h="335280">
                    <a:tc>
                      <a:txBody>
                        <a:bodyPr/>
                        <a:lstStyle/>
                        <a:p>
                          <a:endParaRPr lang="zh-CN"/>
                        </a:p>
                      </a:txBody>
                      <a:tcPr marL="76223" marR="76223" marT="38111" marB="38111">
                        <a:blipFill>
                          <a:blip r:embed="rId4"/>
                        </a:blipFill>
                      </a:tcPr>
                    </a:tc>
                    <a:tc>
                      <a:txBody>
                        <a:bodyPr/>
                        <a:lstStyle/>
                        <a:p>
                          <a:pPr algn="ctr"/>
                          <a:r>
                            <a:rPr lang="zh-CN" altLang="en-US" sz="1700" b="0" dirty="0">
                              <a:solidFill>
                                <a:schemeClr val="bg1"/>
                              </a:solidFill>
                              <a:latin typeface="+mj-ea"/>
                              <a:ea typeface="+mj-ea"/>
                            </a:rPr>
                            <a:t>信用</a:t>
                          </a:r>
                          <a:endParaRPr lang="zh-CN" altLang="en-US" sz="1700" b="0" dirty="0">
                            <a:solidFill>
                              <a:schemeClr val="bg1"/>
                            </a:solidFill>
                            <a:latin typeface="+mj-ea"/>
                            <a:ea typeface="+mj-ea"/>
                            <a:cs typeface="Times New Roman" panose="02020603050405020304" pitchFamily="18" charset="0"/>
                          </a:endParaRPr>
                        </a:p>
                      </a:txBody>
                      <a:tcPr marL="76223" marR="76223" marT="38111" marB="38111">
                        <a:solidFill>
                          <a:srgbClr val="0066CC"/>
                        </a:solidFill>
                      </a:tcPr>
                    </a:tc>
                  </a:tr>
                </a:tbl>
              </a:graphicData>
            </a:graphic>
          </p:graphicFrame>
        </mc:Fallback>
      </mc:AlternateContent>
      <mc:AlternateContent xmlns:mc="http://schemas.openxmlformats.org/markup-compatibility/2006">
        <mc:Choice xmlns:a14="http://schemas.microsoft.com/office/drawing/2010/main" Requires="a14">
          <p:sp>
            <p:nvSpPr>
              <p:cNvPr id="3" name="文本框 2"/>
              <p:cNvSpPr txBox="1"/>
              <p:nvPr/>
            </p:nvSpPr>
            <p:spPr>
              <a:xfrm>
                <a:off x="398852" y="5726781"/>
                <a:ext cx="4244345" cy="1099185"/>
              </a:xfrm>
              <a:prstGeom prst="rect">
                <a:avLst/>
              </a:prstGeom>
              <a:noFill/>
            </p:spPr>
            <p:txBody>
              <a:bodyPr wrap="square">
                <a:spAutoFit/>
              </a:bodyPr>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𝐻</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𝐷</m:t>
                          </m:r>
                        </m:e>
                        <m:e>
                          <m:r>
                            <a:rPr lang="zh-CN" altLang="en-US" i="1">
                              <a:latin typeface="Cambria Math" panose="02040503050406030204" pitchFamily="18" charset="0"/>
                              <a:ea typeface="微软雅黑" panose="020B0503020204020204" pitchFamily="34" charset="-122"/>
                            </a:rPr>
                            <m:t>年龄</m:t>
                          </m:r>
                        </m:e>
                      </m:d>
                      <m:r>
                        <a:rPr lang="en-US" altLang="zh-CN" b="0" i="1" smtClean="0">
                          <a:latin typeface="Cambria Math" panose="02040503050406030204" pitchFamily="18" charset="0"/>
                          <a:ea typeface="微软雅黑" panose="020B0503020204020204" pitchFamily="34" charset="-122"/>
                        </a:rPr>
                        <m:t>=</m:t>
                      </m:r>
                      <m:nary>
                        <m:naryPr>
                          <m:chr m:val="∑"/>
                          <m:ctrlPr>
                            <a:rPr lang="en-US" altLang="zh-CN" b="0"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𝑛</m:t>
                          </m:r>
                        </m:sup>
                        <m:e>
                          <m:f>
                            <m:fPr>
                              <m:ctrlPr>
                                <a:rPr lang="en-US" altLang="zh-CN" i="1">
                                  <a:latin typeface="Cambria Math" panose="02040503050406030204" pitchFamily="18" charset="0"/>
                                  <a:ea typeface="微软雅黑" panose="020B0503020204020204" pitchFamily="34" charset="-122"/>
                                </a:rPr>
                              </m:ctrlPr>
                            </m:fPr>
                            <m:num>
                              <m:d>
                                <m:dPr>
                                  <m:begChr m:val="|"/>
                                  <m:endChr m:val="|"/>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𝐷</m:t>
                                      </m:r>
                                    </m:e>
                                    <m:sub>
                                      <m:r>
                                        <a:rPr lang="en-US" altLang="zh-CN" b="0" i="1" smtClean="0">
                                          <a:latin typeface="Cambria Math" panose="02040503050406030204" pitchFamily="18" charset="0"/>
                                          <a:ea typeface="微软雅黑" panose="020B0503020204020204" pitchFamily="34" charset="-122"/>
                                        </a:rPr>
                                        <m:t>𝑖</m:t>
                                      </m:r>
                                    </m:sub>
                                  </m:sSub>
                                </m:e>
                              </m:d>
                            </m:num>
                            <m:den>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𝐷</m:t>
                                  </m:r>
                                </m:e>
                              </m:d>
                            </m:den>
                          </m:f>
                          <m:r>
                            <a:rPr lang="en-US" altLang="zh-CN" b="0" i="1" smtClean="0">
                              <a:latin typeface="Cambria Math" panose="02040503050406030204" pitchFamily="18" charset="0"/>
                              <a:ea typeface="微软雅黑" panose="020B0503020204020204" pitchFamily="34" charset="-122"/>
                            </a:rPr>
                            <m:t>𝐻</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𝐷</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m:t>
                          </m:r>
                        </m:e>
                      </m:nary>
                    </m:oMath>
                  </m:oMathPara>
                </a14:m>
                <a:endParaRPr lang="zh-CN" altLang="en-US" dirty="0">
                  <a:ea typeface="微软雅黑" panose="020B0503020204020204" pitchFamily="34"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398852" y="5726781"/>
                <a:ext cx="4244345" cy="1099185"/>
              </a:xfrm>
              <a:prstGeom prst="rect">
                <a:avLst/>
              </a:prstGeom>
              <a:blipFill rotWithShape="1">
                <a:blip r:embed="rId5"/>
                <a:stretch>
                  <a:fillRect l="-2" t="-32" r="2" b="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4642824" y="5779811"/>
                <a:ext cx="6096000" cy="991553"/>
              </a:xfrm>
              <a:prstGeom prst="rect">
                <a:avLst/>
              </a:prstGeom>
              <a:noFill/>
            </p:spPr>
            <p:txBody>
              <a:bodyPr wrap="square">
                <a:spAutoFit/>
              </a:bodyPr>
              <a:p>
                <a14:m>
                  <m:oMath xmlns:m="http://schemas.openxmlformats.org/officeDocument/2006/math">
                    <m:r>
                      <a:rPr lang="en-US" altLang="zh-CN" i="1" smtClean="0">
                        <a:latin typeface="Cambria Math" panose="02040503050406030204" pitchFamily="18" charset="0"/>
                        <a:ea typeface="微软雅黑" panose="020B0503020204020204" pitchFamily="34" charset="-122"/>
                      </a:rPr>
                      <m:t>=</m:t>
                    </m:r>
                  </m:oMath>
                </a14:m>
                <a:r>
                  <a:rPr lang="en-US" altLang="zh-CN" dirty="0">
                    <a:ea typeface="微软雅黑" panose="020B0503020204020204" pitchFamily="34" charset="-122"/>
                  </a:rPr>
                  <a:t> </a:t>
                </a:r>
                <a14:m>
                  <m:oMath xmlns:m="http://schemas.openxmlformats.org/officeDocument/2006/math">
                    <m:f>
                      <m:fPr>
                        <m:ctrlPr>
                          <a:rPr lang="en-US" altLang="zh-CN" i="1">
                            <a:latin typeface="Cambria Math" panose="02040503050406030204" pitchFamily="18" charset="0"/>
                            <a:ea typeface="微软雅黑" panose="020B0503020204020204" pitchFamily="34" charset="-122"/>
                          </a:rPr>
                        </m:ctrlPr>
                      </m:fPr>
                      <m:num>
                        <m:r>
                          <a:rPr lang="en-US" altLang="zh-CN" i="1">
                            <a:latin typeface="Cambria Math" panose="02040503050406030204" pitchFamily="18" charset="0"/>
                            <a:ea typeface="微软雅黑" panose="020B0503020204020204" pitchFamily="34" charset="-122"/>
                          </a:rPr>
                          <m:t>5</m:t>
                        </m:r>
                      </m:num>
                      <m:den>
                        <m:r>
                          <a:rPr lang="en-US" altLang="zh-CN" i="1">
                            <a:latin typeface="Cambria Math" panose="02040503050406030204" pitchFamily="18" charset="0"/>
                            <a:ea typeface="微软雅黑" panose="020B0503020204020204" pitchFamily="34" charset="-122"/>
                          </a:rPr>
                          <m:t>15</m:t>
                        </m:r>
                      </m:den>
                    </m:f>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971</m:t>
                    </m:r>
                    <m:r>
                      <a:rPr lang="en-US" altLang="zh-CN" i="1">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i="1">
                            <a:latin typeface="Cambria Math" panose="02040503050406030204" pitchFamily="18" charset="0"/>
                            <a:ea typeface="微软雅黑" panose="020B0503020204020204" pitchFamily="34" charset="-122"/>
                          </a:rPr>
                          <m:t>5</m:t>
                        </m:r>
                      </m:num>
                      <m:den>
                        <m:r>
                          <a:rPr lang="en-US" altLang="zh-CN" i="1">
                            <a:latin typeface="Cambria Math" panose="02040503050406030204" pitchFamily="18" charset="0"/>
                            <a:ea typeface="微软雅黑" panose="020B0503020204020204" pitchFamily="34" charset="-122"/>
                          </a:rPr>
                          <m:t>15</m:t>
                        </m:r>
                      </m:den>
                    </m:f>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微软雅黑" panose="020B0503020204020204" pitchFamily="34" charset="-122"/>
                      </a:rPr>
                      <m:t>0</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971</m:t>
                    </m:r>
                  </m:oMath>
                </a14:m>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m:t>
                    </m:r>
                  </m:oMath>
                </a14:m>
                <a:r>
                  <a:rPr lang="en-US" altLang="zh-CN" dirty="0">
                    <a:ea typeface="微软雅黑" panose="020B0503020204020204" pitchFamily="34" charset="-122"/>
                  </a:rPr>
                  <a:t> </a:t>
                </a:r>
                <a14:m>
                  <m:oMath xmlns:m="http://schemas.openxmlformats.org/officeDocument/2006/math">
                    <m:f>
                      <m:fPr>
                        <m:ctrlPr>
                          <a:rPr lang="en-US" altLang="zh-CN" i="1">
                            <a:latin typeface="Cambria Math" panose="02040503050406030204" pitchFamily="18" charset="0"/>
                            <a:ea typeface="微软雅黑" panose="020B0503020204020204" pitchFamily="34" charset="-122"/>
                          </a:rPr>
                        </m:ctrlPr>
                      </m:fPr>
                      <m:num>
                        <m:r>
                          <a:rPr lang="en-US" altLang="zh-CN" i="1">
                            <a:latin typeface="Cambria Math" panose="02040503050406030204" pitchFamily="18" charset="0"/>
                            <a:ea typeface="微软雅黑" panose="020B0503020204020204" pitchFamily="34" charset="-122"/>
                          </a:rPr>
                          <m:t>5</m:t>
                        </m:r>
                      </m:num>
                      <m:den>
                        <m:r>
                          <a:rPr lang="en-US" altLang="zh-CN" i="1">
                            <a:latin typeface="Cambria Math" panose="02040503050406030204" pitchFamily="18" charset="0"/>
                            <a:ea typeface="微软雅黑" panose="020B0503020204020204" pitchFamily="34" charset="-122"/>
                          </a:rPr>
                          <m:t>15</m:t>
                        </m:r>
                      </m:den>
                    </m:f>
                    <m:r>
                      <a:rPr lang="en-US" altLang="zh-CN" i="1">
                        <a:latin typeface="Cambria Math" panose="02040503050406030204" pitchFamily="18" charset="0"/>
                        <a:ea typeface="Cambria Math" panose="02040503050406030204" pitchFamily="18" charset="0"/>
                      </a:rPr>
                      <m:t>×</m:t>
                    </m:r>
                  </m:oMath>
                </a14:m>
                <a:r>
                  <a:rPr lang="en-US" altLang="zh-CN" dirty="0">
                    <a:ea typeface="微软雅黑" panose="020B0503020204020204" pitchFamily="34" charset="-122"/>
                  </a:rPr>
                  <a:t>0.7219</a:t>
                </a:r>
                <a:endParaRPr lang="en-US" altLang="zh-CN" dirty="0">
                  <a:ea typeface="微软雅黑" panose="020B0503020204020204" pitchFamily="34" charset="-122"/>
                </a:endParaRPr>
              </a:p>
              <a:p>
                <a14:m>
                  <m:oMath xmlns:m="http://schemas.openxmlformats.org/officeDocument/2006/math">
                    <m:r>
                      <a:rPr lang="en-US" altLang="zh-CN" i="1" smtClean="0">
                        <a:latin typeface="Cambria Math" panose="02040503050406030204" pitchFamily="18" charset="0"/>
                        <a:ea typeface="微软雅黑" panose="020B0503020204020204" pitchFamily="34" charset="-122"/>
                      </a:rPr>
                      <m:t>=</m:t>
                    </m:r>
                  </m:oMath>
                </a14:m>
                <a:r>
                  <a:rPr lang="en-US" altLang="zh-CN" dirty="0">
                    <a:ea typeface="微软雅黑" panose="020B0503020204020204" pitchFamily="34" charset="-122"/>
                  </a:rPr>
                  <a:t> 0.8880</a:t>
                </a:r>
                <a:endParaRPr lang="en-US" altLang="zh-CN" dirty="0">
                  <a:ea typeface="微软雅黑" panose="020B0503020204020204" pitchFamily="34" charset="-122"/>
                </a:endParaRPr>
              </a:p>
            </p:txBody>
          </p:sp>
        </mc:Choice>
        <mc:Fallback>
          <p:sp>
            <p:nvSpPr>
              <p:cNvPr id="10" name="文本框 9"/>
              <p:cNvSpPr txBox="1">
                <a:spLocks noRot="1" noChangeAspect="1" noMove="1" noResize="1" noEditPoints="1" noAdjustHandles="1" noChangeArrowheads="1" noChangeShapeType="1" noTextEdit="1"/>
              </p:cNvSpPr>
              <p:nvPr/>
            </p:nvSpPr>
            <p:spPr>
              <a:xfrm>
                <a:off x="4642824" y="5779811"/>
                <a:ext cx="6096000" cy="991553"/>
              </a:xfrm>
              <a:prstGeom prst="rect">
                <a:avLst/>
              </a:prstGeom>
              <a:blipFill rotWithShape="1">
                <a:blip r:embed="rId6"/>
                <a:stretch>
                  <a:fillRect l="-6" t="-4" r="6" b="3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3" grpId="0"/>
      <p:bldP spid="16" grpId="0"/>
      <p:bldP spid="3"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文本框 11"/>
              <p:cNvSpPr txBox="1"/>
              <p:nvPr/>
            </p:nvSpPr>
            <p:spPr>
              <a:xfrm>
                <a:off x="2770505" y="1596390"/>
                <a:ext cx="4627245" cy="49212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ea typeface="微软雅黑" panose="020B0503020204020204" pitchFamily="34" charset="-122"/>
                        </a:rPr>
                        <m:t>𝑔</m:t>
                      </m:r>
                      <m:d>
                        <m:dPr>
                          <m:ctrlPr>
                            <a:rPr lang="en-US" altLang="zh-CN" sz="3200" b="0" i="1" smtClean="0">
                              <a:latin typeface="Cambria Math" panose="02040503050406030204" pitchFamily="18" charset="0"/>
                              <a:ea typeface="微软雅黑" panose="020B0503020204020204" pitchFamily="34" charset="-122"/>
                            </a:rPr>
                          </m:ctrlPr>
                        </m:dPr>
                        <m:e>
                          <m:r>
                            <a:rPr lang="en-US" altLang="zh-CN" sz="3200" b="0" i="1" smtClean="0">
                              <a:latin typeface="Cambria Math" panose="02040503050406030204" pitchFamily="18" charset="0"/>
                              <a:ea typeface="微软雅黑" panose="020B0503020204020204" pitchFamily="34" charset="-122"/>
                            </a:rPr>
                            <m:t>𝐷</m:t>
                          </m:r>
                          <m:r>
                            <a:rPr lang="en-US" altLang="zh-CN" sz="3200" b="0" i="1" smtClean="0">
                              <a:latin typeface="Cambria Math" panose="02040503050406030204" pitchFamily="18" charset="0"/>
                              <a:ea typeface="微软雅黑" panose="020B0503020204020204" pitchFamily="34" charset="-122"/>
                            </a:rPr>
                            <m:t>,</m:t>
                          </m:r>
                          <m:r>
                            <a:rPr lang="en-US" altLang="zh-CN" sz="3200" b="0" i="1" smtClean="0">
                              <a:latin typeface="Cambria Math" panose="02040503050406030204" pitchFamily="18" charset="0"/>
                              <a:ea typeface="微软雅黑" panose="020B0503020204020204" pitchFamily="34" charset="-122"/>
                            </a:rPr>
                            <m:t>𝐴</m:t>
                          </m:r>
                        </m:e>
                      </m:d>
                      <m:r>
                        <a:rPr lang="en-US" altLang="zh-CN" sz="3200" b="0" i="1" smtClean="0">
                          <a:latin typeface="Cambria Math" panose="02040503050406030204" pitchFamily="18" charset="0"/>
                          <a:ea typeface="微软雅黑" panose="020B0503020204020204" pitchFamily="34" charset="-122"/>
                        </a:rPr>
                        <m:t>=</m:t>
                      </m:r>
                      <m:r>
                        <a:rPr lang="en-US" altLang="zh-CN" sz="3200" b="0" i="1" smtClean="0">
                          <a:latin typeface="Cambria Math" panose="02040503050406030204" pitchFamily="18" charset="0"/>
                          <a:ea typeface="微软雅黑" panose="020B0503020204020204" pitchFamily="34" charset="-122"/>
                        </a:rPr>
                        <m:t>𝐻</m:t>
                      </m:r>
                      <m:d>
                        <m:dPr>
                          <m:ctrlPr>
                            <a:rPr lang="en-US" altLang="zh-CN" sz="3200" b="0" i="1" smtClean="0">
                              <a:latin typeface="Cambria Math" panose="02040503050406030204" pitchFamily="18" charset="0"/>
                              <a:ea typeface="微软雅黑" panose="020B0503020204020204" pitchFamily="34" charset="-122"/>
                            </a:rPr>
                          </m:ctrlPr>
                        </m:dPr>
                        <m:e>
                          <m:r>
                            <a:rPr lang="en-US" altLang="zh-CN" sz="3200" b="0" i="1" smtClean="0">
                              <a:latin typeface="Cambria Math" panose="02040503050406030204" pitchFamily="18" charset="0"/>
                              <a:ea typeface="微软雅黑" panose="020B0503020204020204" pitchFamily="34" charset="-122"/>
                            </a:rPr>
                            <m:t>𝐷</m:t>
                          </m:r>
                        </m:e>
                      </m:d>
                      <m:r>
                        <a:rPr lang="en-US" altLang="zh-CN" sz="3200" b="0" i="1" smtClean="0">
                          <a:latin typeface="Cambria Math" panose="02040503050406030204" pitchFamily="18" charset="0"/>
                          <a:ea typeface="微软雅黑" panose="020B0503020204020204" pitchFamily="34" charset="-122"/>
                        </a:rPr>
                        <m:t>−</m:t>
                      </m:r>
                      <m:r>
                        <a:rPr lang="en-US" altLang="zh-CN" sz="3200" b="0" i="1" smtClean="0">
                          <a:latin typeface="Cambria Math" panose="02040503050406030204" pitchFamily="18" charset="0"/>
                          <a:ea typeface="微软雅黑" panose="020B0503020204020204" pitchFamily="34" charset="-122"/>
                        </a:rPr>
                        <m:t>𝐻</m:t>
                      </m:r>
                      <m:r>
                        <a:rPr lang="en-US" altLang="zh-CN" sz="3200" b="0" i="1" smtClean="0">
                          <a:latin typeface="Cambria Math" panose="02040503050406030204" pitchFamily="18" charset="0"/>
                          <a:ea typeface="微软雅黑" panose="020B0503020204020204" pitchFamily="34" charset="-122"/>
                        </a:rPr>
                        <m:t>(</m:t>
                      </m:r>
                      <m:r>
                        <a:rPr lang="en-US" altLang="zh-CN" sz="3200" b="0" i="1" smtClean="0">
                          <a:latin typeface="Cambria Math" panose="02040503050406030204" pitchFamily="18" charset="0"/>
                          <a:ea typeface="微软雅黑" panose="020B0503020204020204" pitchFamily="34" charset="-122"/>
                        </a:rPr>
                        <m:t>𝐷</m:t>
                      </m:r>
                      <m:r>
                        <a:rPr lang="en-US" altLang="zh-CN" sz="3200" b="0" i="1" smtClean="0">
                          <a:latin typeface="Cambria Math" panose="02040503050406030204" pitchFamily="18" charset="0"/>
                          <a:ea typeface="微软雅黑" panose="020B0503020204020204" pitchFamily="34" charset="-122"/>
                        </a:rPr>
                        <m:t>|</m:t>
                      </m:r>
                      <m:r>
                        <a:rPr lang="en-US" altLang="zh-CN" sz="3200" b="0" i="1" smtClean="0">
                          <a:latin typeface="Cambria Math" panose="02040503050406030204" pitchFamily="18" charset="0"/>
                          <a:ea typeface="微软雅黑" panose="020B0503020204020204" pitchFamily="34" charset="-122"/>
                        </a:rPr>
                        <m:t>𝐴</m:t>
                      </m:r>
                      <m:r>
                        <a:rPr lang="en-US" altLang="zh-CN" sz="3200" b="0" i="1" smtClean="0">
                          <a:latin typeface="Cambria Math" panose="02040503050406030204" pitchFamily="18" charset="0"/>
                          <a:ea typeface="MS Mincho" charset="0"/>
                          <a:cs typeface="Cambria Math" panose="02040503050406030204" pitchFamily="18" charset="0"/>
                        </a:rPr>
                        <m:t>)</m:t>
                      </m:r>
                    </m:oMath>
                  </m:oMathPara>
                </a14:m>
                <a:endParaRPr lang="en-US" altLang="zh-CN" sz="3200" b="0" i="1" dirty="0" smtClean="0">
                  <a:latin typeface="Cambria Math" panose="02040503050406030204" pitchFamily="18" charset="0"/>
                  <a:ea typeface="MS Mincho" charset="0"/>
                  <a:cs typeface="Cambria Math" panose="02040503050406030204" pitchFamily="18"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2770505" y="1596390"/>
                <a:ext cx="4627245" cy="492125"/>
              </a:xfrm>
              <a:prstGeom prst="rect">
                <a:avLst/>
              </a:prstGeom>
              <a:blipFill rotWithShape="1">
                <a:blip r:embed="rId1"/>
                <a:stretch>
                  <a:fillRect/>
                </a:stretch>
              </a:blipFill>
            </p:spPr>
            <p:txBody>
              <a:bodyPr/>
              <a:lstStyle/>
              <a:p>
                <a:r>
                  <a:rPr lang="zh-CN" altLang="en-US">
                    <a:noFill/>
                  </a:rPr>
                  <a:t> </a:t>
                </a:r>
              </a:p>
            </p:txBody>
          </p:sp>
        </mc:Fallback>
      </mc:AlternateContent>
      <p:sp>
        <p:nvSpPr>
          <p:cNvPr id="17" name="文本框 16"/>
          <p:cNvSpPr txBox="1"/>
          <p:nvPr/>
        </p:nvSpPr>
        <p:spPr>
          <a:xfrm>
            <a:off x="634328" y="1531803"/>
            <a:ext cx="1559731" cy="461665"/>
          </a:xfrm>
          <a:prstGeom prst="rect">
            <a:avLst/>
          </a:prstGeom>
          <a:noFill/>
        </p:spPr>
        <p:txBody>
          <a:bodyPr wrap="square" rtlCol="0">
            <a:spAutoFit/>
          </a:bodyPr>
          <a:lstStyle/>
          <a:p>
            <a:r>
              <a:rPr lang="zh-CN" altLang="en-US" b="1" dirty="0">
                <a:ea typeface="微软雅黑" panose="020B0503020204020204" pitchFamily="34" charset="-122"/>
              </a:rPr>
              <a:t>信息增益</a:t>
            </a:r>
            <a:endParaRPr lang="zh-CN" altLang="en-US" b="1" dirty="0">
              <a:ea typeface="微软雅黑" panose="020B0503020204020204" pitchFamily="34" charset="-122"/>
            </a:endParaRPr>
          </a:p>
        </p:txBody>
      </p:sp>
      <mc:AlternateContent xmlns:mc="http://schemas.openxmlformats.org/markup-compatibility/2006">
        <mc:Choice xmlns:a14="http://schemas.microsoft.com/office/drawing/2010/main" Requires="a14">
          <p:sp>
            <p:nvSpPr>
              <p:cNvPr id="25" name="文本框 24"/>
              <p:cNvSpPr txBox="1"/>
              <p:nvPr/>
            </p:nvSpPr>
            <p:spPr>
              <a:xfrm>
                <a:off x="485775" y="2885440"/>
                <a:ext cx="8209280" cy="1007745"/>
              </a:xfrm>
              <a:prstGeom prst="rect">
                <a:avLst/>
              </a:prstGeom>
              <a:noFill/>
            </p:spPr>
            <p:txBody>
              <a:bodyPr wrap="square" lIns="0" tIns="0" rIns="0" bIns="0" rtlCol="0">
                <a:spAutoFit/>
              </a:bodyPr>
              <a:lstStyle/>
              <a:p>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ea typeface="微软雅黑" panose="020B0503020204020204" pitchFamily="34" charset="-122"/>
                        </a:rPr>
                        <m:t>其中</m:t>
                      </m:r>
                      <m:r>
                        <a:rPr lang="zh-CN" altLang="en-US"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𝐻</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𝐷</m:t>
                          </m:r>
                        </m:e>
                        <m:e>
                          <m:r>
                            <a:rPr lang="en-US" altLang="zh-CN" i="1">
                              <a:latin typeface="Cambria Math" panose="02040503050406030204" pitchFamily="18" charset="0"/>
                              <a:ea typeface="微软雅黑" panose="020B0503020204020204" pitchFamily="34" charset="-122"/>
                            </a:rPr>
                            <m:t>𝐴</m:t>
                          </m:r>
                        </m:e>
                      </m:d>
                      <m:r>
                        <a:rPr lang="en-US" altLang="zh-CN" b="0" i="1" smtClean="0">
                          <a:latin typeface="Cambria Math" panose="02040503050406030204" pitchFamily="18" charset="0"/>
                          <a:ea typeface="微软雅黑" panose="020B0503020204020204" pitchFamily="34" charset="-122"/>
                        </a:rPr>
                        <m:t>=−</m:t>
                      </m:r>
                      <m:nary>
                        <m:naryPr>
                          <m:chr m:val="∑"/>
                          <m:ctrlPr>
                            <a:rPr lang="en-US" altLang="zh-CN" b="0"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𝑛</m:t>
                          </m:r>
                        </m:sup>
                        <m:e>
                          <m:f>
                            <m:fPr>
                              <m:ctrlPr>
                                <a:rPr lang="en-US" altLang="zh-CN" i="1">
                                  <a:latin typeface="Cambria Math" panose="02040503050406030204" pitchFamily="18" charset="0"/>
                                  <a:ea typeface="微软雅黑" panose="020B0503020204020204" pitchFamily="34" charset="-122"/>
                                </a:rPr>
                              </m:ctrlPr>
                            </m:fPr>
                            <m:num>
                              <m:d>
                                <m:dPr>
                                  <m:begChr m:val="|"/>
                                  <m:endChr m:val="|"/>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𝐷</m:t>
                                      </m:r>
                                    </m:e>
                                    <m:sub>
                                      <m:r>
                                        <a:rPr lang="en-US" altLang="zh-CN" i="1">
                                          <a:latin typeface="Cambria Math" panose="02040503050406030204" pitchFamily="18" charset="0"/>
                                          <a:ea typeface="微软雅黑" panose="020B0503020204020204" pitchFamily="34" charset="-122"/>
                                        </a:rPr>
                                        <m:t>𝑖</m:t>
                                      </m:r>
                                    </m:sub>
                                  </m:sSub>
                                </m:e>
                              </m:d>
                            </m:num>
                            <m:den>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𝐷</m:t>
                                  </m:r>
                                </m:e>
                              </m:d>
                            </m:den>
                          </m:f>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𝑙𝑜𝑔</m:t>
                              </m:r>
                            </m:e>
                            <m:sub>
                              <m:r>
                                <a:rPr lang="en-US" altLang="zh-CN" b="0" i="1" smtClean="0">
                                  <a:latin typeface="Cambria Math" panose="02040503050406030204" pitchFamily="18" charset="0"/>
                                  <a:ea typeface="微软雅黑" panose="020B0503020204020204" pitchFamily="34" charset="-122"/>
                                </a:rPr>
                                <m:t>2</m:t>
                              </m:r>
                            </m:sub>
                          </m:sSub>
                          <m:f>
                            <m:fPr>
                              <m:ctrlPr>
                                <a:rPr lang="en-US" altLang="zh-CN" i="1">
                                  <a:latin typeface="Cambria Math" panose="02040503050406030204" pitchFamily="18" charset="0"/>
                                  <a:ea typeface="微软雅黑" panose="020B0503020204020204" pitchFamily="34" charset="-122"/>
                                </a:rPr>
                              </m:ctrlPr>
                            </m:fPr>
                            <m:num>
                              <m:d>
                                <m:dPr>
                                  <m:begChr m:val="|"/>
                                  <m:endChr m:val="|"/>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𝐷</m:t>
                                      </m:r>
                                    </m:e>
                                    <m:sub>
                                      <m:r>
                                        <a:rPr lang="en-US" altLang="zh-CN" i="1">
                                          <a:latin typeface="Cambria Math" panose="02040503050406030204" pitchFamily="18" charset="0"/>
                                          <a:ea typeface="微软雅黑" panose="020B0503020204020204" pitchFamily="34" charset="-122"/>
                                        </a:rPr>
                                        <m:t>𝑖</m:t>
                                      </m:r>
                                    </m:sub>
                                  </m:sSub>
                                </m:e>
                              </m:d>
                            </m:num>
                            <m:den>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𝐷</m:t>
                                  </m:r>
                                </m:e>
                              </m:d>
                            </m:den>
                          </m:f>
                        </m:e>
                      </m:nary>
                      <m:r>
                        <a:rPr lang="zh-CN" altLang="en-US"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𝑛</m:t>
                      </m:r>
                      <m:r>
                        <a:rPr lang="zh-CN" altLang="en-US" b="0" i="1" smtClean="0">
                          <a:latin typeface="Cambria Math" panose="02040503050406030204" pitchFamily="18" charset="0"/>
                          <a:ea typeface="微软雅黑" panose="020B0503020204020204" pitchFamily="34" charset="-122"/>
                        </a:rPr>
                        <m:t>是</m:t>
                      </m:r>
                      <m:r>
                        <a:rPr lang="zh-CN" altLang="en-US" i="1">
                          <a:latin typeface="Cambria Math" panose="02040503050406030204" pitchFamily="18" charset="0"/>
                          <a:ea typeface="微软雅黑" panose="020B0503020204020204" pitchFamily="34" charset="-122"/>
                        </a:rPr>
                        <m:t>特征</m:t>
                      </m:r>
                      <m:r>
                        <a:rPr lang="en-US" altLang="zh-CN" b="0" i="1" smtClean="0">
                          <a:latin typeface="Cambria Math" panose="02040503050406030204" pitchFamily="18" charset="0"/>
                          <a:ea typeface="微软雅黑" panose="020B0503020204020204" pitchFamily="34" charset="-122"/>
                        </a:rPr>
                        <m:t>𝐴</m:t>
                      </m:r>
                      <m:r>
                        <a:rPr lang="zh-CN" altLang="en-US" b="0" i="1" smtClean="0">
                          <a:latin typeface="Cambria Math" panose="02040503050406030204" pitchFamily="18" charset="0"/>
                          <a:ea typeface="微软雅黑" panose="020B0503020204020204" pitchFamily="34" charset="-122"/>
                        </a:rPr>
                        <m:t>的</m:t>
                      </m:r>
                      <m:r>
                        <a:rPr lang="zh-CN" altLang="en-US" i="1">
                          <a:latin typeface="Cambria Math" panose="02040503050406030204" pitchFamily="18" charset="0"/>
                          <a:ea typeface="微软雅黑" panose="020B0503020204020204" pitchFamily="34" charset="-122"/>
                        </a:rPr>
                        <m:t>取值</m:t>
                      </m:r>
                      <m:r>
                        <a:rPr lang="zh-CN" altLang="en-US" i="1">
                          <a:latin typeface="Cambria Math" panose="02040503050406030204" pitchFamily="18" charset="0"/>
                        </a:rPr>
                        <m:t>个数</m:t>
                      </m:r>
                    </m:oMath>
                  </m:oMathPara>
                </a14:m>
                <a:endParaRPr lang="zh-CN" altLang="en-US" i="1" dirty="0" smtClean="0">
                  <a:latin typeface="Cambria Math" panose="02040503050406030204" pitchFamily="18" charset="0"/>
                  <a:ea typeface="微软雅黑" panose="020B0503020204020204" pitchFamily="34" charset="-122"/>
                </a:endParaRPr>
              </a:p>
            </p:txBody>
          </p:sp>
        </mc:Choice>
        <mc:Fallback>
          <p:sp>
            <p:nvSpPr>
              <p:cNvPr id="25" name="文本框 24"/>
              <p:cNvSpPr txBox="1">
                <a:spLocks noRot="1" noChangeAspect="1" noMove="1" noResize="1" noEditPoints="1" noAdjustHandles="1" noChangeArrowheads="1" noChangeShapeType="1" noTextEdit="1"/>
              </p:cNvSpPr>
              <p:nvPr/>
            </p:nvSpPr>
            <p:spPr>
              <a:xfrm>
                <a:off x="485775" y="2885440"/>
                <a:ext cx="8209280" cy="1007745"/>
              </a:xfrm>
              <a:prstGeom prst="rect">
                <a:avLst/>
              </a:prstGeom>
              <a:blipFill rotWithShape="1">
                <a:blip r:embed="rId2"/>
                <a:stretch>
                  <a:fillRect/>
                </a:stretch>
              </a:blipFill>
            </p:spPr>
            <p:txBody>
              <a:bodyPr/>
              <a:lstStyle/>
              <a:p>
                <a:r>
                  <a:rPr lang="zh-CN" altLang="en-US">
                    <a:noFill/>
                  </a:rPr>
                  <a:t> </a:t>
                </a:r>
              </a:p>
            </p:txBody>
          </p:sp>
        </mc:Fallback>
      </mc:AlternateContent>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信息增益</a:t>
            </a:r>
            <a:endParaRPr lang="zh-CN" altLang="en-US" dirty="0"/>
          </a:p>
        </p:txBody>
      </p:sp>
      <mc:AlternateContent xmlns:mc="http://schemas.openxmlformats.org/markup-compatibility/2006">
        <mc:Choice xmlns:a14="http://schemas.microsoft.com/office/drawing/2010/main" Requires="a14">
          <p:sp>
            <p:nvSpPr>
              <p:cNvPr id="14" name="文本框 13"/>
              <p:cNvSpPr txBox="1"/>
              <p:nvPr/>
            </p:nvSpPr>
            <p:spPr>
              <a:xfrm>
                <a:off x="748030" y="4095115"/>
                <a:ext cx="4314825" cy="2149475"/>
              </a:xfrm>
              <a:prstGeom prst="rect">
                <a:avLst/>
              </a:prstGeom>
              <a:noFill/>
            </p:spPr>
            <p:txBody>
              <a:bodyPr wrap="square">
                <a:noAutofit/>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𝑔</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𝐷</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𝐴</m:t>
                          </m:r>
                        </m:e>
                      </m:d>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𝐻</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𝐷</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𝐻</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𝐷</m:t>
                          </m:r>
                        </m:e>
                        <m:e>
                          <m:r>
                            <a:rPr lang="zh-CN" altLang="en-US" i="1">
                              <a:latin typeface="Cambria Math" panose="02040503050406030204" pitchFamily="18" charset="0"/>
                              <a:ea typeface="微软雅黑" panose="020B0503020204020204" pitchFamily="34" charset="-122"/>
                            </a:rPr>
                            <m:t>年</m:t>
                          </m:r>
                          <m:r>
                            <a:rPr lang="en-US" altLang="zh-CN" i="1">
                              <a:latin typeface="Cambria Math" panose="02040503050406030204" pitchFamily="18" charset="0"/>
                              <a:ea typeface="微软雅黑" panose="020B0503020204020204" pitchFamily="34" charset="-122"/>
                            </a:rPr>
                            <m:t>龄</m:t>
                          </m:r>
                        </m:e>
                      </m:d>
                    </m:oMath>
                  </m:oMathPara>
                </a14:m>
                <a:endParaRPr lang="en-US" altLang="zh-CN" b="0" i="1" dirty="0">
                  <a:latin typeface="Cambria Math" panose="02040503050406030204" pitchFamily="18" charset="0"/>
                  <a:ea typeface="微软雅黑" panose="020B0503020204020204" pitchFamily="34" charset="-122"/>
                </a:endParaRPr>
              </a:p>
              <a:p>
                <a:pPr>
                  <a:lnSpc>
                    <a:spcPct val="150000"/>
                  </a:lnSpc>
                </a:pPr>
                <a14:m>
                  <m:oMath xmlns:m="http://schemas.openxmlformats.org/officeDocument/2006/math">
                    <m:r>
                      <a:rPr lang="en-US" altLang="zh-CN" i="1">
                        <a:latin typeface="Cambria Math" panose="02040503050406030204" pitchFamily="18" charset="0"/>
                        <a:ea typeface="微软雅黑" panose="020B0503020204020204" pitchFamily="34" charset="-122"/>
                      </a:rPr>
                      <m:t>      =</m:t>
                    </m:r>
                  </m:oMath>
                </a14:m>
                <a:r>
                  <a:rPr lang="en-US" altLang="zh-CN" dirty="0">
                    <a:ea typeface="微软雅黑" panose="020B0503020204020204" pitchFamily="34" charset="-122"/>
                  </a:rPr>
                  <a:t>0.971-0.8888 </a:t>
                </a:r>
                <a14:m>
                  <m:oMath xmlns:m="http://schemas.openxmlformats.org/officeDocument/2006/math">
                    <m:r>
                      <a:rPr lang="en-US" altLang="zh-CN" i="1">
                        <a:latin typeface="Cambria Math" panose="02040503050406030204" pitchFamily="18" charset="0"/>
                        <a:ea typeface="微软雅黑" panose="020B0503020204020204" pitchFamily="34" charset="-122"/>
                      </a:rPr>
                      <m:t>= </m:t>
                    </m:r>
                  </m:oMath>
                </a14:m>
                <a:r>
                  <a:rPr lang="en-US" altLang="zh-CN" dirty="0">
                    <a:ea typeface="微软雅黑" panose="020B0503020204020204" pitchFamily="34" charset="-122"/>
                  </a:rPr>
                  <a:t>0.0822</a:t>
                </a:r>
                <a:endParaRPr lang="en-US" altLang="zh-CN" dirty="0">
                  <a:ea typeface="微软雅黑" panose="020B0503020204020204" pitchFamily="34" charset="-122"/>
                </a:endParaRPr>
              </a:p>
            </p:txBody>
          </p:sp>
        </mc:Choice>
        <mc:Fallback>
          <p:sp>
            <p:nvSpPr>
              <p:cNvPr id="14" name="文本框 13"/>
              <p:cNvSpPr txBox="1">
                <a:spLocks noRot="1" noChangeAspect="1" noMove="1" noResize="1" noEditPoints="1" noAdjustHandles="1" noChangeArrowheads="1" noChangeShapeType="1" noTextEdit="1"/>
              </p:cNvSpPr>
              <p:nvPr/>
            </p:nvSpPr>
            <p:spPr>
              <a:xfrm>
                <a:off x="748030" y="4095115"/>
                <a:ext cx="4314825" cy="2149475"/>
              </a:xfrm>
              <a:prstGeom prst="rect">
                <a:avLst/>
              </a:prstGeom>
              <a:blipFill rotWithShape="1">
                <a:blip r:embed="rId3"/>
                <a:stretch>
                  <a:fillRect/>
                </a:stretch>
              </a:blipFill>
            </p:spPr>
            <p:txBody>
              <a:bodyPr/>
              <a:lstStyle/>
              <a:p>
                <a:r>
                  <a:rPr lang="zh-CN" altLang="en-US">
                    <a:noFill/>
                  </a:rPr>
                  <a:t> </a:t>
                </a:r>
              </a:p>
            </p:txBody>
          </p:sp>
        </mc:Fallback>
      </mc:AlternateContent>
      <p:graphicFrame>
        <p:nvGraphicFramePr>
          <p:cNvPr id="16" name="表格 15"/>
          <p:cNvGraphicFramePr>
            <a:graphicFrameLocks noGrp="1"/>
          </p:cNvGraphicFramePr>
          <p:nvPr/>
        </p:nvGraphicFramePr>
        <p:xfrm>
          <a:off x="8690853" y="1466874"/>
          <a:ext cx="3299510" cy="4192160"/>
        </p:xfrm>
        <a:graphic>
          <a:graphicData uri="http://schemas.openxmlformats.org/drawingml/2006/table">
            <a:tbl>
              <a:tblPr>
                <a:tableStyleId>{5DA37D80-6434-44D0-A028-1B22A696006F}</a:tableStyleId>
              </a:tblPr>
              <a:tblGrid>
                <a:gridCol w="317912"/>
                <a:gridCol w="478421"/>
                <a:gridCol w="655435"/>
                <a:gridCol w="719744"/>
                <a:gridCol w="667026"/>
                <a:gridCol w="460972"/>
              </a:tblGrid>
              <a:tr h="131005">
                <a:tc>
                  <a:txBody>
                    <a:bodyPr/>
                    <a:lstStyle/>
                    <a:p>
                      <a:pPr algn="l" latinLnBrk="1"/>
                      <a:endParaRPr lang="en-US" altLang="zh-CN"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年龄</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有工作</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有房子</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信用</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类别</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131005">
                <a:tc>
                  <a:txBody>
                    <a:bodyPr/>
                    <a:lstStyle/>
                    <a:p>
                      <a:pPr algn="l" latinLnBrk="1"/>
                      <a:r>
                        <a:rPr lang="en-US" altLang="zh-CN" sz="1400" dirty="0">
                          <a:solidFill>
                            <a:schemeClr val="bg1"/>
                          </a:solidFill>
                          <a:effectLst/>
                          <a:latin typeface="+mj-ea"/>
                          <a:ea typeface="+mj-ea"/>
                        </a:rPr>
                        <a:t>0</a:t>
                      </a:r>
                      <a:endParaRPr lang="en-US" altLang="zh-CN"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青年</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2</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好</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3</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4</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5</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6</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7</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8</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非常好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9</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非常好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10</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非常好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11</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12</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好</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13</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非常好</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14</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一般</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25"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ID3</a:t>
            </a:r>
            <a:r>
              <a:rPr lang="zh-CN" altLang="en-US" dirty="0"/>
              <a:t>算法</a:t>
            </a:r>
            <a:endParaRPr lang="zh-CN" altLang="en-US" dirty="0"/>
          </a:p>
        </p:txBody>
      </p:sp>
      <mc:AlternateContent xmlns:mc="http://schemas.openxmlformats.org/markup-compatibility/2006">
        <mc:Choice xmlns:a14="http://schemas.microsoft.com/office/drawing/2010/main" Requires="a14">
          <p:sp>
            <p:nvSpPr>
              <p:cNvPr id="4" name="Rectangle 3"/>
              <p:cNvSpPr txBox="1">
                <a:spLocks noChangeArrowheads="1"/>
              </p:cNvSpPr>
              <p:nvPr/>
            </p:nvSpPr>
            <p:spPr>
              <a:xfrm>
                <a:off x="854075" y="1333500"/>
                <a:ext cx="8578850" cy="5781675"/>
              </a:xfrm>
              <a:prstGeom prst="rect">
                <a:avLst/>
              </a:prstGeom>
              <a:ln>
                <a:noFill/>
              </a:ln>
            </p:spPr>
            <p:txBody>
              <a:bodyPr>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r>
                  <a:rPr kumimoji="0" lang="zh-CN" altLang="en-US" sz="2400" i="0"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rPr>
                  <a:t>信息熵的一些特点：</a:t>
                </a:r>
                <a:endParaRPr kumimoji="0" lang="en-US" altLang="zh-CN" sz="2400" i="0"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en-US" altLang="zh-CN" sz="2200" b="1" i="0"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914400" marR="0" lvl="1" indent="-457200" algn="l" defTabSz="914400" rtl="0">
                  <a:lnSpc>
                    <a:spcPct val="120000"/>
                  </a:lnSpc>
                  <a:spcBef>
                    <a:spcPts val="0"/>
                  </a:spcBef>
                  <a:spcAft>
                    <a:spcPts val="1200"/>
                  </a:spcAft>
                  <a:buClrTx/>
                  <a:buSzTx/>
                  <a:buFont typeface="Wingdings" panose="05000000000000000000" pitchFamily="2" charset="2"/>
                  <a:buChar char="l"/>
                  <a:defRPr/>
                </a:pPr>
                <a:r>
                  <a:rPr kumimoji="0" lang="zh-CN" altLang="en-US" sz="2400" i="0"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rPr>
                  <a:t>如果所有的样本都属于同一个类别，信息熵为多少？</a:t>
                </a:r>
                <a:endParaRPr kumimoji="0" lang="en-US" altLang="zh-CN" sz="2400" i="0"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R="0" lvl="1" algn="l" defTabSz="914400" rtl="0" eaLnBrk="1" fontAlgn="base" latinLnBrk="0" hangingPunct="1">
                  <a:lnSpc>
                    <a:spcPct val="120000"/>
                  </a:lnSpc>
                  <a:spcBef>
                    <a:spcPct val="20000"/>
                  </a:spcBef>
                  <a:spcAft>
                    <a:spcPts val="600"/>
                  </a:spcAft>
                  <a:buClrTx/>
                  <a:buSzTx/>
                  <a:buFont typeface="Wingdings" panose="05000000000000000000" pitchFamily="2" charset="2"/>
                  <a:defRPr/>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pitchFamily="34" charset="-122"/>
                        </a:rPr>
                        <m:t>𝐻</m:t>
                      </m:r>
                      <m:d>
                        <m:dPr>
                          <m:ctrlPr>
                            <a:rPr lang="en-US" altLang="zh-CN" b="0" i="1" smtClean="0">
                              <a:solidFill>
                                <a:schemeClr val="tx1"/>
                              </a:solidFill>
                              <a:latin typeface="Cambria Math" panose="02040503050406030204" pitchFamily="18" charset="0"/>
                              <a:ea typeface="微软雅黑" panose="020B0503020204020204" pitchFamily="34" charset="-122"/>
                            </a:rPr>
                          </m:ctrlPr>
                        </m:dPr>
                        <m:e>
                          <m:r>
                            <a:rPr lang="en-US" altLang="zh-CN" b="0" i="1" smtClean="0">
                              <a:solidFill>
                                <a:schemeClr val="tx1"/>
                              </a:solidFill>
                              <a:latin typeface="Cambria Math" panose="02040503050406030204" pitchFamily="18" charset="0"/>
                              <a:ea typeface="微软雅黑" panose="020B0503020204020204" pitchFamily="34" charset="-122"/>
                            </a:rPr>
                            <m:t>𝐷</m:t>
                          </m:r>
                        </m:e>
                      </m:d>
                      <m:r>
                        <a:rPr lang="en-US" altLang="zh-CN" b="0" i="1" smtClean="0">
                          <a:solidFill>
                            <a:schemeClr val="tx1"/>
                          </a:solidFill>
                          <a:latin typeface="Cambria Math" panose="02040503050406030204" pitchFamily="18" charset="0"/>
                          <a:ea typeface="微软雅黑" panose="020B0503020204020204" pitchFamily="34" charset="-122"/>
                        </a:rPr>
                        <m:t>=−</m:t>
                      </m:r>
                      <m:r>
                        <a:rPr lang="en-US" altLang="zh-CN" b="0" i="1" smtClean="0">
                          <a:solidFill>
                            <a:schemeClr val="tx1"/>
                          </a:solidFill>
                          <a:latin typeface="Cambria Math" panose="02040503050406030204" pitchFamily="18" charset="0"/>
                          <a:ea typeface="微软雅黑" panose="020B0503020204020204" pitchFamily="34" charset="-122"/>
                        </a:rPr>
                        <m:t>1</m:t>
                      </m:r>
                      <m:r>
                        <a:rPr lang="en-US" altLang="zh-CN" i="1" smtClean="0">
                          <a:solidFill>
                            <a:schemeClr val="tx1"/>
                          </a:solidFill>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b="0" i="1" smtClean="0">
                              <a:solidFill>
                                <a:schemeClr val="tx1"/>
                              </a:solidFill>
                              <a:latin typeface="Cambria Math" panose="02040503050406030204" pitchFamily="18" charset="0"/>
                              <a:ea typeface="微软雅黑" panose="020B0503020204020204" pitchFamily="34" charset="-122"/>
                            </a:rPr>
                          </m:ctrlPr>
                        </m:sSubPr>
                        <m:e>
                          <m:r>
                            <a:rPr lang="en-US" altLang="zh-CN" b="0" i="1" smtClean="0">
                              <a:solidFill>
                                <a:schemeClr val="tx1"/>
                              </a:solidFill>
                              <a:latin typeface="Cambria Math" panose="02040503050406030204" pitchFamily="18" charset="0"/>
                              <a:ea typeface="微软雅黑" panose="020B0503020204020204" pitchFamily="34" charset="-122"/>
                            </a:rPr>
                            <m:t>𝑙𝑜𝑔</m:t>
                          </m:r>
                        </m:e>
                        <m:sub>
                          <m:r>
                            <a:rPr lang="en-US" altLang="zh-CN" b="0" i="1" smtClean="0">
                              <a:solidFill>
                                <a:schemeClr val="tx1"/>
                              </a:solidFill>
                              <a:latin typeface="Cambria Math" panose="02040503050406030204" pitchFamily="18" charset="0"/>
                              <a:ea typeface="微软雅黑" panose="020B0503020204020204" pitchFamily="34" charset="-122"/>
                            </a:rPr>
                            <m:t>2</m:t>
                          </m:r>
                        </m:sub>
                      </m:sSub>
                      <m:r>
                        <a:rPr lang="en-US" altLang="zh-CN" b="0" i="1" smtClean="0">
                          <a:solidFill>
                            <a:schemeClr val="tx1"/>
                          </a:solidFill>
                          <a:latin typeface="Cambria Math" panose="02040503050406030204" pitchFamily="18" charset="0"/>
                          <a:ea typeface="微软雅黑" panose="020B0503020204020204" pitchFamily="34" charset="-122"/>
                        </a:rPr>
                        <m:t>(</m:t>
                      </m:r>
                      <m:r>
                        <a:rPr lang="en-US" altLang="zh-CN" b="0" i="1" smtClean="0">
                          <a:solidFill>
                            <a:schemeClr val="tx1"/>
                          </a:solidFill>
                          <a:latin typeface="Cambria Math" panose="02040503050406030204" pitchFamily="18" charset="0"/>
                          <a:ea typeface="微软雅黑" panose="020B0503020204020204" pitchFamily="34" charset="-122"/>
                        </a:rPr>
                        <m:t>1</m:t>
                      </m:r>
                      <m:r>
                        <a:rPr lang="en-US" altLang="zh-CN" b="0" i="1" smtClean="0">
                          <a:solidFill>
                            <a:schemeClr val="tx1"/>
                          </a:solidFill>
                          <a:latin typeface="Cambria Math" panose="02040503050406030204" pitchFamily="18" charset="0"/>
                          <a:ea typeface="微软雅黑" panose="020B0503020204020204" pitchFamily="34" charset="-122"/>
                        </a:rPr>
                        <m:t>)=</m:t>
                      </m:r>
                      <m:r>
                        <a:rPr lang="en-US" altLang="zh-CN" b="0" i="1" smtClean="0">
                          <a:solidFill>
                            <a:schemeClr val="tx1"/>
                          </a:solidFill>
                          <a:latin typeface="Cambria Math" panose="02040503050406030204" pitchFamily="18" charset="0"/>
                          <a:ea typeface="微软雅黑" panose="020B0503020204020204" pitchFamily="34" charset="-122"/>
                        </a:rPr>
                        <m:t>0</m:t>
                      </m:r>
                    </m:oMath>
                  </m:oMathPara>
                </a14:m>
                <a:endParaRPr kumimoji="0" lang="en-US" altLang="zh-CN"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Arial" panose="020B0604020202020204" pitchFamily="34" charset="0"/>
                </a:endParaRPr>
              </a:p>
              <a:p>
                <a:pPr marL="914400" marR="0" lvl="1" indent="-457200" algn="l" defTabSz="914400" rtl="0" eaLnBrk="1" fontAlgn="base" latinLnBrk="0" hangingPunct="1">
                  <a:lnSpc>
                    <a:spcPct val="120000"/>
                  </a:lnSpc>
                  <a:spcBef>
                    <a:spcPct val="20000"/>
                  </a:spcBef>
                  <a:spcAft>
                    <a:spcPts val="600"/>
                  </a:spcAft>
                  <a:buClrTx/>
                  <a:buSzTx/>
                  <a:buFont typeface="Wingdings" panose="05000000000000000000" pitchFamily="2" charset="2"/>
                  <a:buChar char="l"/>
                  <a:defRPr/>
                </a:pPr>
                <a:endParaRPr kumimoji="0" lang="en-US" altLang="zh-CN" sz="1800" b="1" i="0"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914400" marR="0" lvl="1" indent="-457200" algn="l" defTabSz="914400" rtl="0" eaLnBrk="1" fontAlgn="base" latinLnBrk="0" hangingPunct="1">
                  <a:lnSpc>
                    <a:spcPct val="120000"/>
                  </a:lnSpc>
                  <a:spcBef>
                    <a:spcPct val="20000"/>
                  </a:spcBef>
                  <a:spcAft>
                    <a:spcPts val="600"/>
                  </a:spcAft>
                  <a:buClrTx/>
                  <a:buSzTx/>
                  <a:buFont typeface="Wingdings" panose="05000000000000000000" pitchFamily="2" charset="2"/>
                  <a:buChar char="l"/>
                  <a:defRPr/>
                </a:pPr>
                <a:r>
                  <a:rPr kumimoji="0" lang="zh-CN" altLang="en-US" sz="2400" i="0"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rPr>
                  <a:t>如果所有样本在</a:t>
                </a:r>
                <a:r>
                  <a:rPr kumimoji="0" lang="en-US" altLang="zh-CN" sz="2400" i="0"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rPr>
                  <a:t>m</a:t>
                </a:r>
                <a:r>
                  <a:rPr kumimoji="0" lang="zh-CN" altLang="en-US" sz="2400" i="0"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rPr>
                  <a:t>个类别上均匀分布，信息熵为多少？</a:t>
                </a:r>
                <a:endParaRPr kumimoji="0" lang="en-US" altLang="zh-CN" sz="2400" i="0"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0" marR="0" lvl="1" algn="l" defTabSz="914400" rtl="0" eaLnBrk="1" fontAlgn="auto" latinLnBrk="0" hangingPunct="1">
                  <a:lnSpc>
                    <a:spcPct val="120000"/>
                  </a:lnSpc>
                  <a:spcBef>
                    <a:spcPct val="20000"/>
                  </a:spcBef>
                  <a:spcAft>
                    <a:spcPts val="600"/>
                  </a:spcAft>
                  <a:buClrTx/>
                  <a:buSzTx/>
                  <a:buFont typeface="Wingdings" panose="05000000000000000000" pitchFamily="2" charset="2"/>
                  <a:defRPr/>
                </a:pP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ea typeface="微软雅黑" panose="020B0503020204020204" pitchFamily="34" charset="-122"/>
                        </a:rPr>
                        <m:t>𝐻</m:t>
                      </m:r>
                      <m:d>
                        <m:dPr>
                          <m:ctrlPr>
                            <a:rPr lang="en-US" altLang="zh-CN" i="1" smtClean="0">
                              <a:solidFill>
                                <a:schemeClr val="tx1"/>
                              </a:solidFill>
                              <a:latin typeface="Cambria Math" panose="02040503050406030204" pitchFamily="18" charset="0"/>
                              <a:ea typeface="微软雅黑" panose="020B0503020204020204" pitchFamily="34" charset="-122"/>
                            </a:rPr>
                          </m:ctrlPr>
                        </m:dPr>
                        <m:e>
                          <m:r>
                            <a:rPr lang="en-US" altLang="zh-CN" i="1" smtClean="0">
                              <a:solidFill>
                                <a:schemeClr val="tx1"/>
                              </a:solidFill>
                              <a:latin typeface="Cambria Math" panose="02040503050406030204" pitchFamily="18" charset="0"/>
                              <a:ea typeface="微软雅黑" panose="020B0503020204020204" pitchFamily="34" charset="-122"/>
                            </a:rPr>
                            <m:t>𝐷</m:t>
                          </m:r>
                        </m:e>
                      </m:d>
                      <m:r>
                        <a:rPr lang="en-US" altLang="zh-CN" i="1" smtClean="0">
                          <a:solidFill>
                            <a:schemeClr val="tx1"/>
                          </a:solidFill>
                          <a:latin typeface="Cambria Math" panose="02040503050406030204" pitchFamily="18" charset="0"/>
                          <a:ea typeface="微软雅黑" panose="020B0503020204020204" pitchFamily="34" charset="-122"/>
                        </a:rPr>
                        <m:t>=−</m:t>
                      </m:r>
                      <m:nary>
                        <m:naryPr>
                          <m:chr m:val="∑"/>
                          <m:ctrlPr>
                            <a:rPr lang="en-US" altLang="zh-CN" i="1" smtClean="0">
                              <a:solidFill>
                                <a:schemeClr val="tx1"/>
                              </a:solidFill>
                              <a:latin typeface="Cambria Math" panose="02040503050406030204" pitchFamily="18" charset="0"/>
                              <a:ea typeface="微软雅黑" panose="020B0503020204020204" pitchFamily="34" charset="-122"/>
                            </a:rPr>
                          </m:ctrlPr>
                        </m:naryPr>
                        <m:sub>
                          <m:r>
                            <a:rPr lang="en-US" altLang="zh-CN" i="1" smtClean="0">
                              <a:solidFill>
                                <a:schemeClr val="tx1"/>
                              </a:solidFill>
                              <a:latin typeface="Cambria Math" panose="02040503050406030204" pitchFamily="18" charset="0"/>
                              <a:ea typeface="微软雅黑" panose="020B0503020204020204" pitchFamily="34" charset="-122"/>
                            </a:rPr>
                            <m:t>𝑖</m:t>
                          </m:r>
                          <m:r>
                            <a:rPr lang="en-US" altLang="zh-CN" i="1" smtClean="0">
                              <a:solidFill>
                                <a:schemeClr val="tx1"/>
                              </a:solidFill>
                              <a:latin typeface="Cambria Math" panose="02040503050406030204" pitchFamily="18" charset="0"/>
                              <a:ea typeface="微软雅黑" panose="020B0503020204020204" pitchFamily="34" charset="-122"/>
                            </a:rPr>
                            <m:t>=</m:t>
                          </m:r>
                          <m:r>
                            <a:rPr lang="en-US" altLang="zh-CN" i="1" smtClean="0">
                              <a:solidFill>
                                <a:schemeClr val="tx1"/>
                              </a:solidFill>
                              <a:latin typeface="Cambria Math" panose="02040503050406030204" pitchFamily="18" charset="0"/>
                              <a:ea typeface="微软雅黑" panose="020B0503020204020204" pitchFamily="34" charset="-122"/>
                            </a:rPr>
                            <m:t>1</m:t>
                          </m:r>
                        </m:sub>
                        <m:sup>
                          <m:r>
                            <a:rPr lang="en-US" altLang="zh-CN" i="1" smtClean="0">
                              <a:solidFill>
                                <a:schemeClr val="tx1"/>
                              </a:solidFill>
                              <a:latin typeface="Cambria Math" panose="02040503050406030204" pitchFamily="18" charset="0"/>
                              <a:ea typeface="微软雅黑" panose="020B0503020204020204" pitchFamily="34" charset="-122"/>
                            </a:rPr>
                            <m:t>𝐾</m:t>
                          </m:r>
                        </m:sup>
                        <m:e>
                          <m:f>
                            <m:fPr>
                              <m:ctrlPr>
                                <a:rPr lang="en-US" altLang="zh-CN" i="1" smtClean="0">
                                  <a:solidFill>
                                    <a:schemeClr val="tx1"/>
                                  </a:solidFill>
                                  <a:latin typeface="Cambria Math" panose="02040503050406030204" pitchFamily="18" charset="0"/>
                                  <a:ea typeface="微软雅黑" panose="020B0503020204020204" pitchFamily="34" charset="-122"/>
                                </a:rPr>
                              </m:ctrlPr>
                            </m:fPr>
                            <m:num>
                              <m:r>
                                <a:rPr lang="en-US" altLang="zh-CN" i="1" smtClean="0">
                                  <a:solidFill>
                                    <a:schemeClr val="tx1"/>
                                  </a:solidFill>
                                  <a:latin typeface="Cambria Math" panose="02040503050406030204" pitchFamily="18" charset="0"/>
                                  <a:ea typeface="微软雅黑" panose="020B0503020204020204" pitchFamily="34" charset="-122"/>
                                </a:rPr>
                                <m:t>1</m:t>
                              </m:r>
                            </m:num>
                            <m:den>
                              <m:r>
                                <a:rPr lang="en-US" altLang="zh-CN" i="1" smtClean="0">
                                  <a:solidFill>
                                    <a:schemeClr val="tx1"/>
                                  </a:solidFill>
                                  <a:latin typeface="Cambria Math" panose="02040503050406030204" pitchFamily="18" charset="0"/>
                                  <a:ea typeface="微软雅黑" panose="020B0503020204020204" pitchFamily="34" charset="-122"/>
                                </a:rPr>
                                <m:t>𝑚</m:t>
                              </m:r>
                            </m:den>
                          </m:f>
                          <m:r>
                            <a:rPr lang="en-US" altLang="zh-CN" i="1" smtClean="0">
                              <a:solidFill>
                                <a:schemeClr val="tx1"/>
                              </a:solidFill>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i="1" smtClean="0">
                                  <a:solidFill>
                                    <a:schemeClr val="tx1"/>
                                  </a:solidFill>
                                  <a:latin typeface="Cambria Math" panose="02040503050406030204" pitchFamily="18" charset="0"/>
                                  <a:ea typeface="微软雅黑" panose="020B0503020204020204" pitchFamily="34" charset="-122"/>
                                </a:rPr>
                                <m:t>𝑙𝑜𝑔</m:t>
                              </m:r>
                            </m:e>
                            <m:sub>
                              <m:r>
                                <a:rPr lang="en-US" altLang="zh-CN" i="1" smtClean="0">
                                  <a:solidFill>
                                    <a:schemeClr val="tx1"/>
                                  </a:solidFill>
                                  <a:latin typeface="Cambria Math" panose="02040503050406030204" pitchFamily="18" charset="0"/>
                                  <a:ea typeface="微软雅黑" panose="020B0503020204020204" pitchFamily="34" charset="-122"/>
                                </a:rPr>
                                <m:t>2</m:t>
                              </m:r>
                            </m:sub>
                          </m:sSub>
                          <m:r>
                            <a:rPr lang="en-US" altLang="zh-CN" i="1" smtClean="0">
                              <a:solidFill>
                                <a:schemeClr val="tx1"/>
                              </a:solidFill>
                              <a:latin typeface="Cambria Math" panose="02040503050406030204" pitchFamily="18" charset="0"/>
                              <a:ea typeface="微软雅黑" panose="020B0503020204020204" pitchFamily="34" charset="-122"/>
                            </a:rPr>
                            <m:t>(</m:t>
                          </m:r>
                          <m:f>
                            <m:fPr>
                              <m:ctrlPr>
                                <a:rPr lang="en-US" altLang="zh-CN" i="1" smtClean="0">
                                  <a:solidFill>
                                    <a:schemeClr val="tx1"/>
                                  </a:solidFill>
                                  <a:latin typeface="Cambria Math" panose="02040503050406030204" pitchFamily="18" charset="0"/>
                                  <a:ea typeface="微软雅黑" panose="020B0503020204020204" pitchFamily="34" charset="-122"/>
                                </a:rPr>
                              </m:ctrlPr>
                            </m:fPr>
                            <m:num>
                              <m:r>
                                <a:rPr lang="en-US" altLang="zh-CN" i="1" smtClean="0">
                                  <a:solidFill>
                                    <a:schemeClr val="tx1"/>
                                  </a:solidFill>
                                  <a:latin typeface="Cambria Math" panose="02040503050406030204" pitchFamily="18" charset="0"/>
                                  <a:ea typeface="微软雅黑" panose="020B0503020204020204" pitchFamily="34" charset="-122"/>
                                </a:rPr>
                                <m:t>1</m:t>
                              </m:r>
                            </m:num>
                            <m:den>
                              <m:r>
                                <a:rPr lang="en-US" altLang="zh-CN" i="1" smtClean="0">
                                  <a:solidFill>
                                    <a:schemeClr val="tx1"/>
                                  </a:solidFill>
                                  <a:latin typeface="Cambria Math" panose="02040503050406030204" pitchFamily="18" charset="0"/>
                                  <a:ea typeface="微软雅黑" panose="020B0503020204020204" pitchFamily="34" charset="-122"/>
                                </a:rPr>
                                <m:t>𝑚</m:t>
                              </m:r>
                            </m:den>
                          </m:f>
                          <m:r>
                            <a:rPr lang="en-US" altLang="zh-CN" i="1" smtClean="0">
                              <a:solidFill>
                                <a:schemeClr val="tx1"/>
                              </a:solidFill>
                              <a:latin typeface="Cambria Math" panose="02040503050406030204" pitchFamily="18" charset="0"/>
                              <a:ea typeface="微软雅黑" panose="020B0503020204020204" pitchFamily="34" charset="-122"/>
                            </a:rPr>
                            <m:t>)</m:t>
                          </m:r>
                        </m:e>
                      </m:nary>
                      <m:r>
                        <a:rPr lang="en-US" altLang="zh-CN" i="1" smtClean="0">
                          <a:solidFill>
                            <a:schemeClr val="tx1"/>
                          </a:solidFill>
                          <a:latin typeface="Cambria Math" panose="02040503050406030204" pitchFamily="18" charset="0"/>
                          <a:ea typeface="微软雅黑" panose="020B0503020204020204" pitchFamily="34" charset="-122"/>
                        </a:rPr>
                        <m:t>=</m:t>
                      </m:r>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i="1" smtClean="0">
                              <a:solidFill>
                                <a:schemeClr val="tx1"/>
                              </a:solidFill>
                              <a:latin typeface="Cambria Math" panose="02040503050406030204" pitchFamily="18" charset="0"/>
                              <a:ea typeface="微软雅黑" panose="020B0503020204020204" pitchFamily="34" charset="-122"/>
                            </a:rPr>
                            <m:t>𝑙𝑜𝑔</m:t>
                          </m:r>
                        </m:e>
                        <m:sub>
                          <m:r>
                            <a:rPr lang="en-US" altLang="zh-CN" i="1" smtClean="0">
                              <a:solidFill>
                                <a:schemeClr val="tx1"/>
                              </a:solidFill>
                              <a:latin typeface="Cambria Math" panose="02040503050406030204" pitchFamily="18" charset="0"/>
                              <a:ea typeface="微软雅黑" panose="020B0503020204020204" pitchFamily="34" charset="-122"/>
                            </a:rPr>
                            <m:t>2</m:t>
                          </m:r>
                        </m:sub>
                      </m:sSub>
                      <m:r>
                        <a:rPr lang="en-US" altLang="zh-CN" i="1" smtClean="0">
                          <a:solidFill>
                            <a:schemeClr val="tx1"/>
                          </a:solidFill>
                          <a:latin typeface="Cambria Math" panose="02040503050406030204" pitchFamily="18" charset="0"/>
                          <a:ea typeface="微软雅黑" panose="020B0503020204020204" pitchFamily="34" charset="-122"/>
                        </a:rPr>
                        <m:t>𝑚</m:t>
                      </m:r>
                    </m:oMath>
                  </m:oMathPara>
                </a14:m>
                <a:endParaRPr kumimoji="0" lang="en-US" altLang="zh-CN" i="0" u="none" strike="noStrike" kern="1200" cap="none" spc="0" normalizeH="0" baseline="0" noProof="0" dirty="0">
                  <a:ln>
                    <a:noFill/>
                  </a:ln>
                  <a:solidFill>
                    <a:schemeClr val="tx1"/>
                  </a:solidFill>
                  <a:effectLst/>
                  <a:uLnTx/>
                  <a:uFillTx/>
                  <a:latin typeface="+mn-lt"/>
                  <a:ea typeface="微软雅黑" panose="020B0503020204020204" pitchFamily="34" charset="-122"/>
                  <a:cs typeface="Arial" panose="020B0604020202020204" pitchFamily="34" charset="0"/>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en-US" altLang="zh-CN" sz="2400" b="1" i="0"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en-US" altLang="zh-CN" sz="2400" b="1" i="0"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en-US" altLang="zh-CN" sz="2400" b="1" i="1"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en-US" altLang="zh-CN" sz="2400" b="1" i="1"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en-US" altLang="zh-CN" sz="2000" b="0" i="1"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20000"/>
                  </a:lnSpc>
                  <a:spcBef>
                    <a:spcPct val="20000"/>
                  </a:spcBef>
                  <a:spcAft>
                    <a:spcPts val="600"/>
                  </a:spcAft>
                  <a:buClrTx/>
                  <a:buSzTx/>
                  <a:buFont typeface="Arial" panose="020B0604020202020204" pitchFamily="34" charset="0"/>
                  <a:buNone/>
                  <a:defRPr/>
                </a:pPr>
                <a:endParaRPr kumimoji="0" lang="en-US" altLang="zh-CN" sz="2400" b="1" i="0"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p:txBody>
          </p:sp>
        </mc:Choice>
        <mc:Fallback>
          <p:sp>
            <p:nvSpPr>
              <p:cNvPr id="4" name="Rectangle 3"/>
              <p:cNvSpPr txBox="1">
                <a:spLocks noRot="1" noChangeAspect="1" noMove="1" noResize="1" noEditPoints="1" noAdjustHandles="1" noChangeArrowheads="1" noChangeShapeType="1" noTextEdit="1"/>
              </p:cNvSpPr>
              <p:nvPr/>
            </p:nvSpPr>
            <p:spPr>
              <a:xfrm>
                <a:off x="854075" y="1333500"/>
                <a:ext cx="8578850" cy="5781675"/>
              </a:xfrm>
              <a:prstGeom prst="rect">
                <a:avLst/>
              </a:prstGeom>
              <a:blipFill rotWithShape="1">
                <a:blip r:embed="rId1"/>
                <a:stretch>
                  <a:fillRect b="-42197"/>
                </a:stretch>
              </a:blipFill>
              <a:ln>
                <a:noFill/>
              </a:ln>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ID3</a:t>
            </a:r>
            <a:r>
              <a:rPr lang="zh-CN" altLang="en-US" dirty="0"/>
              <a:t>算法</a:t>
            </a:r>
            <a:endParaRPr lang="en-US" altLang="zh-CN" dirty="0"/>
          </a:p>
        </p:txBody>
      </p:sp>
      <p:sp>
        <p:nvSpPr>
          <p:cNvPr id="10" name="文本框 9"/>
          <p:cNvSpPr txBox="1"/>
          <p:nvPr/>
        </p:nvSpPr>
        <p:spPr>
          <a:xfrm>
            <a:off x="728869" y="1601993"/>
            <a:ext cx="10140236" cy="3446145"/>
          </a:xfrm>
          <a:prstGeom prst="rect">
            <a:avLst/>
          </a:prstGeom>
          <a:noFill/>
        </p:spPr>
        <p:txBody>
          <a:bodyPr wrap="square">
            <a:spAutoFit/>
          </a:bodyPr>
          <a:lstStyle/>
          <a:p>
            <a:pPr marL="0" indent="0" latinLnBrk="0">
              <a:spcAft>
                <a:spcPts val="1200"/>
              </a:spcAft>
            </a:pPr>
            <a:r>
              <a:rPr lang="en-US" altLang="zh-CN" sz="2800" b="1" dirty="0" err="1">
                <a:effectLst/>
                <a:latin typeface="+mj-ea"/>
                <a:ea typeface="+mj-ea"/>
                <a:cs typeface="Euclid" panose="02020503060505020303" pitchFamily="18" charset="0"/>
              </a:rPr>
              <a:t>缺点</a:t>
            </a:r>
            <a:endParaRPr lang="zh-CN" altLang="zh-CN" sz="2800" dirty="0">
              <a:effectLst/>
              <a:latin typeface="+mj-ea"/>
              <a:ea typeface="+mj-ea"/>
              <a:cs typeface="Euclid" panose="02020503060505020303" pitchFamily="18" charset="0"/>
            </a:endParaRPr>
          </a:p>
          <a:p>
            <a:pPr indent="266700" algn="just">
              <a:lnSpc>
                <a:spcPct val="150000"/>
              </a:lnSpc>
            </a:pPr>
            <a:r>
              <a:rPr lang="en-US" altLang="zh-CN" sz="2400" kern="100" dirty="0">
                <a:effectLst/>
                <a:latin typeface="+mj-ea"/>
                <a:ea typeface="+mj-ea"/>
              </a:rPr>
              <a:t>ID3 </a:t>
            </a:r>
            <a:r>
              <a:rPr lang="zh-CN" altLang="zh-CN" sz="2400" kern="100" dirty="0">
                <a:effectLst/>
                <a:latin typeface="+mj-ea"/>
                <a:ea typeface="+mj-ea"/>
              </a:rPr>
              <a:t>没有剪枝策略，容易过拟合；</a:t>
            </a:r>
            <a:endParaRPr lang="zh-CN" altLang="zh-CN" sz="2400" kern="100" dirty="0">
              <a:effectLst/>
              <a:latin typeface="+mj-ea"/>
              <a:ea typeface="+mj-ea"/>
            </a:endParaRPr>
          </a:p>
          <a:p>
            <a:pPr indent="266700" algn="just">
              <a:lnSpc>
                <a:spcPct val="150000"/>
              </a:lnSpc>
            </a:pPr>
            <a:r>
              <a:rPr lang="zh-CN" altLang="zh-CN" sz="2400" kern="100" dirty="0">
                <a:effectLst/>
                <a:latin typeface="+mj-ea"/>
                <a:ea typeface="+mj-ea"/>
              </a:rPr>
              <a:t>信息增益准则对可取值数目较多的特征有所偏好，类似</a:t>
            </a:r>
            <a:r>
              <a:rPr lang="en-US" altLang="zh-CN" sz="2400" kern="100" dirty="0">
                <a:effectLst/>
                <a:latin typeface="+mj-ea"/>
                <a:ea typeface="+mj-ea"/>
              </a:rPr>
              <a:t>“</a:t>
            </a:r>
            <a:r>
              <a:rPr lang="zh-CN" altLang="zh-CN" sz="2400" kern="100" dirty="0">
                <a:effectLst/>
                <a:latin typeface="+mj-ea"/>
                <a:ea typeface="+mj-ea"/>
              </a:rPr>
              <a:t>编号</a:t>
            </a:r>
            <a:r>
              <a:rPr lang="en-US" altLang="zh-CN" sz="2400" kern="100" dirty="0">
                <a:effectLst/>
                <a:latin typeface="+mj-ea"/>
                <a:ea typeface="+mj-ea"/>
              </a:rPr>
              <a:t>”</a:t>
            </a:r>
            <a:r>
              <a:rPr lang="zh-CN" altLang="zh-CN" sz="2400" kern="100" dirty="0">
                <a:effectLst/>
                <a:latin typeface="+mj-ea"/>
                <a:ea typeface="+mj-ea"/>
              </a:rPr>
              <a:t>的特征其信息增益接近于</a:t>
            </a:r>
            <a:r>
              <a:rPr lang="en-US" altLang="zh-CN" sz="2400" kern="100" dirty="0">
                <a:effectLst/>
                <a:latin typeface="+mj-ea"/>
                <a:ea typeface="+mj-ea"/>
              </a:rPr>
              <a:t> 1</a:t>
            </a:r>
            <a:r>
              <a:rPr lang="zh-CN" altLang="zh-CN" sz="2400" kern="100" dirty="0">
                <a:effectLst/>
                <a:latin typeface="+mj-ea"/>
                <a:ea typeface="+mj-ea"/>
              </a:rPr>
              <a:t>；</a:t>
            </a:r>
            <a:endParaRPr lang="zh-CN" altLang="zh-CN" sz="2400" kern="100" dirty="0">
              <a:effectLst/>
              <a:latin typeface="+mj-ea"/>
              <a:ea typeface="+mj-ea"/>
            </a:endParaRPr>
          </a:p>
          <a:p>
            <a:pPr indent="266700" algn="just">
              <a:lnSpc>
                <a:spcPct val="150000"/>
              </a:lnSpc>
            </a:pPr>
            <a:r>
              <a:rPr lang="zh-CN" altLang="zh-CN" sz="2400" kern="100" dirty="0">
                <a:effectLst/>
                <a:latin typeface="+mj-ea"/>
                <a:ea typeface="+mj-ea"/>
              </a:rPr>
              <a:t>只能用于处理离散分布的特征；</a:t>
            </a:r>
            <a:endParaRPr lang="zh-CN" altLang="zh-CN" sz="2400" kern="100" dirty="0">
              <a:effectLst/>
              <a:latin typeface="+mj-ea"/>
              <a:ea typeface="+mj-ea"/>
            </a:endParaRPr>
          </a:p>
          <a:p>
            <a:pPr indent="266700" algn="just">
              <a:lnSpc>
                <a:spcPct val="150000"/>
              </a:lnSpc>
            </a:pPr>
            <a:r>
              <a:rPr lang="zh-CN" altLang="zh-CN" sz="2400" kern="100" dirty="0">
                <a:effectLst/>
                <a:latin typeface="+mj-ea"/>
                <a:ea typeface="+mj-ea"/>
              </a:rPr>
              <a:t>没有考虑缺失值。</a:t>
            </a:r>
            <a:endParaRPr lang="zh-CN" altLang="zh-CN" sz="2400" kern="100" dirty="0">
              <a:effectLst/>
              <a:latin typeface="+mj-ea"/>
              <a:ea typeface="+mj-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ID3</a:t>
            </a:r>
            <a:r>
              <a:rPr lang="zh-CN" altLang="en-US" dirty="0"/>
              <a:t>算法案例</a:t>
            </a:r>
            <a:endParaRPr lang="zh-CN" altLang="en-US" dirty="0"/>
          </a:p>
        </p:txBody>
      </p:sp>
      <p:sp>
        <p:nvSpPr>
          <p:cNvPr id="7" name="TextBox 6"/>
          <p:cNvSpPr txBox="1"/>
          <p:nvPr/>
        </p:nvSpPr>
        <p:spPr>
          <a:xfrm>
            <a:off x="418465" y="3429000"/>
            <a:ext cx="1652588" cy="521970"/>
          </a:xfrm>
          <a:prstGeom prst="rect">
            <a:avLst/>
          </a:prstGeom>
          <a:noFill/>
        </p:spPr>
        <p:txBody>
          <a:bodyPr>
            <a:spAutoFit/>
          </a:bodyPr>
          <a:p>
            <a:pPr marR="0" defTabSz="914400">
              <a:buClrTx/>
              <a:buSzTx/>
              <a:buFontTx/>
              <a:buNone/>
              <a:defRPr/>
            </a:pPr>
            <a:r>
              <a:rPr kumimoji="0" lang="zh-CN" altLang="en-US" sz="2800" b="1" kern="1200" cap="none" spc="0" normalizeH="0" baseline="0" noProof="0" dirty="0">
                <a:latin typeface="+mj-ea"/>
                <a:ea typeface="+mj-ea"/>
                <a:cs typeface="+mn-cs"/>
              </a:rPr>
              <a:t>训练集</a:t>
            </a:r>
            <a:endParaRPr kumimoji="0" lang="zh-CN" altLang="en-US" sz="2800" b="1" kern="1200" cap="none" spc="0" normalizeH="0" baseline="0" noProof="0" dirty="0">
              <a:latin typeface="+mj-ea"/>
              <a:ea typeface="+mj-ea"/>
              <a:cs typeface="+mn-cs"/>
            </a:endParaRPr>
          </a:p>
        </p:txBody>
      </p:sp>
      <p:pic>
        <p:nvPicPr>
          <p:cNvPr id="75781" name="Picture 3" descr="C:\Users\admin\AppData\Roaming\Tencent\Users\463719100\QQ\WinTemp\RichOle\XH35K}J%((H)R6P@4I3O$UF.png"/>
          <p:cNvPicPr>
            <a:picLocks noChangeAspect="1"/>
          </p:cNvPicPr>
          <p:nvPr/>
        </p:nvPicPr>
        <p:blipFill>
          <a:blip r:embed="rId1"/>
          <a:stretch>
            <a:fillRect/>
          </a:stretch>
        </p:blipFill>
        <p:spPr>
          <a:xfrm>
            <a:off x="2353310" y="1316990"/>
            <a:ext cx="7322820" cy="5356225"/>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ID3</a:t>
            </a:r>
            <a:r>
              <a:rPr lang="zh-CN" altLang="en-US" dirty="0"/>
              <a:t>算法案例</a:t>
            </a:r>
            <a:endParaRPr lang="zh-CN" altLang="en-US" dirty="0"/>
          </a:p>
        </p:txBody>
      </p:sp>
      <p:pic>
        <p:nvPicPr>
          <p:cNvPr id="76803" name="Picture 2"/>
          <p:cNvPicPr>
            <a:picLocks noChangeAspect="1"/>
          </p:cNvPicPr>
          <p:nvPr/>
        </p:nvPicPr>
        <p:blipFill>
          <a:blip r:embed="rId1"/>
          <a:stretch>
            <a:fillRect/>
          </a:stretch>
        </p:blipFill>
        <p:spPr>
          <a:xfrm>
            <a:off x="257810" y="1804035"/>
            <a:ext cx="6204585" cy="4779645"/>
          </a:xfrm>
          <a:prstGeom prst="rect">
            <a:avLst/>
          </a:prstGeom>
          <a:noFill/>
          <a:ln w="9525">
            <a:noFill/>
          </a:ln>
        </p:spPr>
      </p:pic>
      <p:pic>
        <p:nvPicPr>
          <p:cNvPr id="6" name="Picture 3"/>
          <p:cNvPicPr>
            <a:picLocks noChangeAspect="1"/>
          </p:cNvPicPr>
          <p:nvPr/>
        </p:nvPicPr>
        <p:blipFill>
          <a:blip r:embed="rId2"/>
          <a:stretch>
            <a:fillRect/>
          </a:stretch>
        </p:blipFill>
        <p:spPr>
          <a:xfrm>
            <a:off x="6623685" y="1969135"/>
            <a:ext cx="5315585" cy="777875"/>
          </a:xfrm>
          <a:prstGeom prst="rect">
            <a:avLst/>
          </a:prstGeom>
          <a:noFill/>
          <a:ln w="9525">
            <a:noFill/>
          </a:ln>
        </p:spPr>
      </p:pic>
      <p:pic>
        <p:nvPicPr>
          <p:cNvPr id="7" name="Picture 4"/>
          <p:cNvPicPr>
            <a:picLocks noChangeAspect="1"/>
          </p:cNvPicPr>
          <p:nvPr/>
        </p:nvPicPr>
        <p:blipFill>
          <a:blip r:embed="rId3"/>
          <a:stretch>
            <a:fillRect/>
          </a:stretch>
        </p:blipFill>
        <p:spPr>
          <a:xfrm>
            <a:off x="6675755" y="2773045"/>
            <a:ext cx="4234180" cy="1896745"/>
          </a:xfrm>
          <a:prstGeom prst="rect">
            <a:avLst/>
          </a:prstGeom>
          <a:noFill/>
          <a:ln w="9525">
            <a:noFill/>
          </a:ln>
        </p:spPr>
      </p:pic>
      <p:pic>
        <p:nvPicPr>
          <p:cNvPr id="8" name="Picture 5"/>
          <p:cNvPicPr>
            <a:picLocks noChangeAspect="1"/>
          </p:cNvPicPr>
          <p:nvPr/>
        </p:nvPicPr>
        <p:blipFill>
          <a:blip r:embed="rId4"/>
          <a:stretch>
            <a:fillRect/>
          </a:stretch>
        </p:blipFill>
        <p:spPr>
          <a:xfrm>
            <a:off x="5865495" y="4732655"/>
            <a:ext cx="6431280" cy="454025"/>
          </a:xfrm>
          <a:prstGeom prst="rect">
            <a:avLst/>
          </a:prstGeom>
          <a:noFill/>
          <a:ln w="9525">
            <a:noFill/>
          </a:ln>
        </p:spPr>
      </p:pic>
      <p:pic>
        <p:nvPicPr>
          <p:cNvPr id="2" name="Picture 6"/>
          <p:cNvPicPr>
            <a:picLocks noChangeAspect="1"/>
          </p:cNvPicPr>
          <p:nvPr/>
        </p:nvPicPr>
        <p:blipFill>
          <a:blip r:embed="rId5"/>
          <a:stretch>
            <a:fillRect/>
          </a:stretch>
        </p:blipFill>
        <p:spPr>
          <a:xfrm>
            <a:off x="6675755" y="5238750"/>
            <a:ext cx="2707640" cy="343535"/>
          </a:xfrm>
          <a:prstGeom prst="rect">
            <a:avLst/>
          </a:prstGeom>
          <a:noFill/>
          <a:ln w="9525">
            <a:noFill/>
          </a:ln>
        </p:spPr>
      </p:pic>
      <p:pic>
        <p:nvPicPr>
          <p:cNvPr id="10" name="Picture 7"/>
          <p:cNvPicPr>
            <a:picLocks noChangeAspect="1"/>
          </p:cNvPicPr>
          <p:nvPr/>
        </p:nvPicPr>
        <p:blipFill>
          <a:blip r:embed="rId6"/>
          <a:stretch>
            <a:fillRect/>
          </a:stretch>
        </p:blipFill>
        <p:spPr>
          <a:xfrm>
            <a:off x="6675755" y="5762625"/>
            <a:ext cx="2750185" cy="309245"/>
          </a:xfrm>
          <a:prstGeom prst="rect">
            <a:avLst/>
          </a:prstGeom>
          <a:noFill/>
          <a:ln w="9525">
            <a:noFill/>
          </a:ln>
        </p:spPr>
      </p:pic>
      <p:pic>
        <p:nvPicPr>
          <p:cNvPr id="11" name="Picture 8"/>
          <p:cNvPicPr>
            <a:picLocks noChangeAspect="1"/>
          </p:cNvPicPr>
          <p:nvPr/>
        </p:nvPicPr>
        <p:blipFill>
          <a:blip r:embed="rId7"/>
          <a:stretch>
            <a:fillRect/>
          </a:stretch>
        </p:blipFill>
        <p:spPr>
          <a:xfrm>
            <a:off x="6623685" y="6221095"/>
            <a:ext cx="3352165" cy="285750"/>
          </a:xfrm>
          <a:prstGeom prst="rect">
            <a:avLst/>
          </a:prstGeom>
          <a:noFill/>
          <a:ln w="9525">
            <a:noFill/>
          </a:ln>
        </p:spPr>
      </p:pic>
      <p:sp>
        <p:nvSpPr>
          <p:cNvPr id="13" name="Rectangle 2"/>
          <p:cNvSpPr txBox="1">
            <a:spLocks noChangeArrowheads="1"/>
          </p:cNvSpPr>
          <p:nvPr/>
        </p:nvSpPr>
        <p:spPr bwMode="auto">
          <a:xfrm>
            <a:off x="257810" y="1186180"/>
            <a:ext cx="5386705" cy="617855"/>
          </a:xfrm>
          <a:prstGeom prst="rect">
            <a:avLst/>
          </a:prstGeom>
          <a:noFill/>
          <a:ln>
            <a:noFill/>
          </a:ln>
        </p:spPr>
        <p:txBody>
          <a:bodyPr anchor="b"/>
          <a:lstStyle>
            <a:lvl1pPr algn="l" rtl="0" eaLnBrk="0" fontAlgn="base" hangingPunct="0">
              <a:spcBef>
                <a:spcPct val="0"/>
              </a:spcBef>
              <a:spcAft>
                <a:spcPct val="0"/>
              </a:spcAft>
              <a:defRPr sz="3600" b="1">
                <a:solidFill>
                  <a:srgbClr val="FF0000"/>
                </a:solidFill>
                <a:latin typeface="+mj-lt"/>
                <a:ea typeface="+mj-ea"/>
                <a:cs typeface="+mj-cs"/>
              </a:defRPr>
            </a:lvl1pPr>
            <a:lvl2pPr algn="l" rtl="0" eaLnBrk="0" fontAlgn="base" hangingPunct="0">
              <a:spcBef>
                <a:spcPct val="0"/>
              </a:spcBef>
              <a:spcAft>
                <a:spcPct val="0"/>
              </a:spcAft>
              <a:defRPr sz="3600" b="1">
                <a:solidFill>
                  <a:srgbClr val="FF0000"/>
                </a:solidFill>
                <a:latin typeface="Arial" panose="020B0604020202020204" pitchFamily="34" charset="0"/>
                <a:ea typeface="黑体" panose="02010609060101010101" charset="-122"/>
                <a:cs typeface="Tahoma" panose="020B0604030504040204" pitchFamily="34" charset="0"/>
              </a:defRPr>
            </a:lvl2pPr>
            <a:lvl3pPr algn="l" rtl="0" eaLnBrk="0" fontAlgn="base" hangingPunct="0">
              <a:spcBef>
                <a:spcPct val="0"/>
              </a:spcBef>
              <a:spcAft>
                <a:spcPct val="0"/>
              </a:spcAft>
              <a:defRPr sz="3600" b="1">
                <a:solidFill>
                  <a:srgbClr val="FF0000"/>
                </a:solidFill>
                <a:latin typeface="Arial" panose="020B0604020202020204" pitchFamily="34" charset="0"/>
                <a:ea typeface="黑体" panose="02010609060101010101" charset="-122"/>
                <a:cs typeface="Tahoma" panose="020B0604030504040204" pitchFamily="34" charset="0"/>
              </a:defRPr>
            </a:lvl3pPr>
            <a:lvl4pPr algn="l" rtl="0" eaLnBrk="0" fontAlgn="base" hangingPunct="0">
              <a:spcBef>
                <a:spcPct val="0"/>
              </a:spcBef>
              <a:spcAft>
                <a:spcPct val="0"/>
              </a:spcAft>
              <a:defRPr sz="3600" b="1">
                <a:solidFill>
                  <a:srgbClr val="FF0000"/>
                </a:solidFill>
                <a:latin typeface="Arial" panose="020B0604020202020204" pitchFamily="34" charset="0"/>
                <a:ea typeface="黑体" panose="02010609060101010101" charset="-122"/>
                <a:cs typeface="Tahoma" panose="020B0604030504040204" pitchFamily="34" charset="0"/>
              </a:defRPr>
            </a:lvl4pPr>
            <a:lvl5pPr algn="l" rtl="0" eaLnBrk="0" fontAlgn="base" hangingPunct="0">
              <a:spcBef>
                <a:spcPct val="0"/>
              </a:spcBef>
              <a:spcAft>
                <a:spcPct val="0"/>
              </a:spcAft>
              <a:defRPr sz="3600" b="1">
                <a:solidFill>
                  <a:srgbClr val="FF0000"/>
                </a:solidFill>
                <a:latin typeface="Arial" panose="020B0604020202020204" pitchFamily="34" charset="0"/>
                <a:ea typeface="黑体" panose="02010609060101010101" charset="-122"/>
                <a:cs typeface="Tahoma" panose="020B0604030504040204" pitchFamily="34" charset="0"/>
              </a:defRPr>
            </a:lvl5pPr>
            <a:lvl6pPr marL="457200" algn="l" rtl="0" fontAlgn="base">
              <a:spcBef>
                <a:spcPct val="0"/>
              </a:spcBef>
              <a:spcAft>
                <a:spcPct val="0"/>
              </a:spcAft>
              <a:defRPr sz="3600" b="1">
                <a:solidFill>
                  <a:srgbClr val="3366FF"/>
                </a:solidFill>
                <a:latin typeface="Arial" panose="020B0604020202020204" pitchFamily="34" charset="0"/>
                <a:ea typeface="黑体" panose="02010609060101010101" charset="-122"/>
                <a:cs typeface="Tahoma" panose="020B0604030504040204" pitchFamily="34" charset="0"/>
              </a:defRPr>
            </a:lvl6pPr>
            <a:lvl7pPr marL="914400" algn="l" rtl="0" fontAlgn="base">
              <a:spcBef>
                <a:spcPct val="0"/>
              </a:spcBef>
              <a:spcAft>
                <a:spcPct val="0"/>
              </a:spcAft>
              <a:defRPr sz="3600" b="1">
                <a:solidFill>
                  <a:srgbClr val="3366FF"/>
                </a:solidFill>
                <a:latin typeface="Arial" panose="020B0604020202020204" pitchFamily="34" charset="0"/>
                <a:ea typeface="黑体" panose="02010609060101010101" charset="-122"/>
                <a:cs typeface="Tahoma" panose="020B0604030504040204" pitchFamily="34" charset="0"/>
              </a:defRPr>
            </a:lvl7pPr>
            <a:lvl8pPr marL="1371600" algn="l" rtl="0" fontAlgn="base">
              <a:spcBef>
                <a:spcPct val="0"/>
              </a:spcBef>
              <a:spcAft>
                <a:spcPct val="0"/>
              </a:spcAft>
              <a:defRPr sz="3600" b="1">
                <a:solidFill>
                  <a:srgbClr val="3366FF"/>
                </a:solidFill>
                <a:latin typeface="Arial" panose="020B0604020202020204" pitchFamily="34" charset="0"/>
                <a:ea typeface="黑体" panose="02010609060101010101" charset="-122"/>
                <a:cs typeface="Tahoma" panose="020B0604030504040204" pitchFamily="34" charset="0"/>
              </a:defRPr>
            </a:lvl8pPr>
            <a:lvl9pPr marL="1828800" algn="l" rtl="0" fontAlgn="base">
              <a:spcBef>
                <a:spcPct val="0"/>
              </a:spcBef>
              <a:spcAft>
                <a:spcPct val="0"/>
              </a:spcAft>
              <a:defRPr sz="3600" b="1">
                <a:solidFill>
                  <a:srgbClr val="3366FF"/>
                </a:solidFill>
                <a:latin typeface="Arial" panose="020B0604020202020204" pitchFamily="34" charset="0"/>
                <a:ea typeface="黑体" panose="02010609060101010101" charset="-122"/>
                <a:cs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0" cap="none" spc="0" normalizeH="0" baseline="0" noProof="0" dirty="0">
                <a:ln>
                  <a:noFill/>
                </a:ln>
                <a:solidFill>
                  <a:schemeClr val="tx1"/>
                </a:solidFill>
                <a:effectLst/>
                <a:uLnTx/>
                <a:uFillTx/>
                <a:latin typeface="+mj-lt"/>
                <a:ea typeface="+mj-ea"/>
                <a:cs typeface="+mj-cs"/>
              </a:rPr>
              <a:t>使用信息增益进行属性选择</a:t>
            </a:r>
            <a:endParaRPr kumimoji="0" lang="zh-CN" altLang="en-US" sz="2800" b="1" i="0" u="none" strike="noStrike" kern="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ID3</a:t>
            </a:r>
            <a:r>
              <a:rPr lang="zh-CN" altLang="en-US" dirty="0"/>
              <a:t>算法案例</a:t>
            </a:r>
            <a:endParaRPr lang="zh-CN" altLang="en-US" dirty="0"/>
          </a:p>
        </p:txBody>
      </p:sp>
      <p:pic>
        <p:nvPicPr>
          <p:cNvPr id="4" name="Picture 3"/>
          <p:cNvPicPr>
            <a:picLocks noChangeAspect="1"/>
          </p:cNvPicPr>
          <p:nvPr/>
        </p:nvPicPr>
        <p:blipFill>
          <a:blip r:embed="rId1"/>
          <a:stretch>
            <a:fillRect/>
          </a:stretch>
        </p:blipFill>
        <p:spPr>
          <a:xfrm>
            <a:off x="2086610" y="1261110"/>
            <a:ext cx="8184515" cy="5432425"/>
          </a:xfrm>
          <a:prstGeom prst="rect">
            <a:avLst/>
          </a:prstGeom>
          <a:noFill/>
          <a:ln w="9525">
            <a:noFill/>
          </a:ln>
        </p:spPr>
      </p:pic>
      <p:sp>
        <p:nvSpPr>
          <p:cNvPr id="5" name="Rectangle 2"/>
          <p:cNvSpPr txBox="1">
            <a:spLocks noChangeArrowheads="1"/>
          </p:cNvSpPr>
          <p:nvPr/>
        </p:nvSpPr>
        <p:spPr bwMode="auto">
          <a:xfrm>
            <a:off x="0" y="2203768"/>
            <a:ext cx="4064000" cy="617538"/>
          </a:xfrm>
          <a:prstGeom prst="rect">
            <a:avLst/>
          </a:prstGeom>
          <a:noFill/>
          <a:ln>
            <a:noFill/>
          </a:ln>
        </p:spPr>
        <p:txBody>
          <a:bodyPr anchor="b"/>
          <a:lstStyle>
            <a:lvl1pPr algn="l" rtl="0" eaLnBrk="0" fontAlgn="base" hangingPunct="0">
              <a:spcBef>
                <a:spcPct val="0"/>
              </a:spcBef>
              <a:spcAft>
                <a:spcPct val="0"/>
              </a:spcAft>
              <a:defRPr sz="3600" b="1">
                <a:solidFill>
                  <a:srgbClr val="FF0000"/>
                </a:solidFill>
                <a:latin typeface="+mj-lt"/>
                <a:ea typeface="+mj-ea"/>
                <a:cs typeface="+mj-cs"/>
              </a:defRPr>
            </a:lvl1pPr>
            <a:lvl2pPr algn="l" rtl="0" eaLnBrk="0" fontAlgn="base" hangingPunct="0">
              <a:spcBef>
                <a:spcPct val="0"/>
              </a:spcBef>
              <a:spcAft>
                <a:spcPct val="0"/>
              </a:spcAft>
              <a:defRPr sz="3600" b="1">
                <a:solidFill>
                  <a:srgbClr val="FF0000"/>
                </a:solidFill>
                <a:latin typeface="Arial" panose="020B0604020202020204" pitchFamily="34" charset="0"/>
                <a:ea typeface="黑体" panose="02010609060101010101" charset="-122"/>
                <a:cs typeface="Tahoma" panose="020B0604030504040204" pitchFamily="34" charset="0"/>
              </a:defRPr>
            </a:lvl2pPr>
            <a:lvl3pPr algn="l" rtl="0" eaLnBrk="0" fontAlgn="base" hangingPunct="0">
              <a:spcBef>
                <a:spcPct val="0"/>
              </a:spcBef>
              <a:spcAft>
                <a:spcPct val="0"/>
              </a:spcAft>
              <a:defRPr sz="3600" b="1">
                <a:solidFill>
                  <a:srgbClr val="FF0000"/>
                </a:solidFill>
                <a:latin typeface="Arial" panose="020B0604020202020204" pitchFamily="34" charset="0"/>
                <a:ea typeface="黑体" panose="02010609060101010101" charset="-122"/>
                <a:cs typeface="Tahoma" panose="020B0604030504040204" pitchFamily="34" charset="0"/>
              </a:defRPr>
            </a:lvl3pPr>
            <a:lvl4pPr algn="l" rtl="0" eaLnBrk="0" fontAlgn="base" hangingPunct="0">
              <a:spcBef>
                <a:spcPct val="0"/>
              </a:spcBef>
              <a:spcAft>
                <a:spcPct val="0"/>
              </a:spcAft>
              <a:defRPr sz="3600" b="1">
                <a:solidFill>
                  <a:srgbClr val="FF0000"/>
                </a:solidFill>
                <a:latin typeface="Arial" panose="020B0604020202020204" pitchFamily="34" charset="0"/>
                <a:ea typeface="黑体" panose="02010609060101010101" charset="-122"/>
                <a:cs typeface="Tahoma" panose="020B0604030504040204" pitchFamily="34" charset="0"/>
              </a:defRPr>
            </a:lvl4pPr>
            <a:lvl5pPr algn="l" rtl="0" eaLnBrk="0" fontAlgn="base" hangingPunct="0">
              <a:spcBef>
                <a:spcPct val="0"/>
              </a:spcBef>
              <a:spcAft>
                <a:spcPct val="0"/>
              </a:spcAft>
              <a:defRPr sz="3600" b="1">
                <a:solidFill>
                  <a:srgbClr val="FF0000"/>
                </a:solidFill>
                <a:latin typeface="Arial" panose="020B0604020202020204" pitchFamily="34" charset="0"/>
                <a:ea typeface="黑体" panose="02010609060101010101" charset="-122"/>
                <a:cs typeface="Tahoma" panose="020B0604030504040204" pitchFamily="34" charset="0"/>
              </a:defRPr>
            </a:lvl5pPr>
            <a:lvl6pPr marL="457200" algn="l" rtl="0" fontAlgn="base">
              <a:spcBef>
                <a:spcPct val="0"/>
              </a:spcBef>
              <a:spcAft>
                <a:spcPct val="0"/>
              </a:spcAft>
              <a:defRPr sz="3600" b="1">
                <a:solidFill>
                  <a:srgbClr val="3366FF"/>
                </a:solidFill>
                <a:latin typeface="Arial" panose="020B0604020202020204" pitchFamily="34" charset="0"/>
                <a:ea typeface="黑体" panose="02010609060101010101" charset="-122"/>
                <a:cs typeface="Tahoma" panose="020B0604030504040204" pitchFamily="34" charset="0"/>
              </a:defRPr>
            </a:lvl6pPr>
            <a:lvl7pPr marL="914400" algn="l" rtl="0" fontAlgn="base">
              <a:spcBef>
                <a:spcPct val="0"/>
              </a:spcBef>
              <a:spcAft>
                <a:spcPct val="0"/>
              </a:spcAft>
              <a:defRPr sz="3600" b="1">
                <a:solidFill>
                  <a:srgbClr val="3366FF"/>
                </a:solidFill>
                <a:latin typeface="Arial" panose="020B0604020202020204" pitchFamily="34" charset="0"/>
                <a:ea typeface="黑体" panose="02010609060101010101" charset="-122"/>
                <a:cs typeface="Tahoma" panose="020B0604030504040204" pitchFamily="34" charset="0"/>
              </a:defRPr>
            </a:lvl7pPr>
            <a:lvl8pPr marL="1371600" algn="l" rtl="0" fontAlgn="base">
              <a:spcBef>
                <a:spcPct val="0"/>
              </a:spcBef>
              <a:spcAft>
                <a:spcPct val="0"/>
              </a:spcAft>
              <a:defRPr sz="3600" b="1">
                <a:solidFill>
                  <a:srgbClr val="3366FF"/>
                </a:solidFill>
                <a:latin typeface="Arial" panose="020B0604020202020204" pitchFamily="34" charset="0"/>
                <a:ea typeface="黑体" panose="02010609060101010101" charset="-122"/>
                <a:cs typeface="Tahoma" panose="020B0604030504040204" pitchFamily="34" charset="0"/>
              </a:defRPr>
            </a:lvl8pPr>
            <a:lvl9pPr marL="1828800" algn="l" rtl="0" fontAlgn="base">
              <a:spcBef>
                <a:spcPct val="0"/>
              </a:spcBef>
              <a:spcAft>
                <a:spcPct val="0"/>
              </a:spcAft>
              <a:defRPr sz="3600" b="1">
                <a:solidFill>
                  <a:srgbClr val="3366FF"/>
                </a:solidFill>
                <a:latin typeface="Arial" panose="020B0604020202020204" pitchFamily="34" charset="0"/>
                <a:ea typeface="黑体" panose="02010609060101010101" charset="-122"/>
                <a:cs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0" cap="none" spc="0" normalizeH="0" baseline="0" noProof="0" dirty="0">
                <a:ln>
                  <a:noFill/>
                </a:ln>
                <a:solidFill>
                  <a:schemeClr val="tx1"/>
                </a:solidFill>
                <a:effectLst/>
                <a:uLnTx/>
                <a:uFillTx/>
                <a:latin typeface="+mj-lt"/>
                <a:ea typeface="+mj-ea"/>
                <a:cs typeface="+mj-cs"/>
              </a:rPr>
              <a:t>以age</a:t>
            </a:r>
            <a:r>
              <a:rPr kumimoji="0" lang="zh-CN" altLang="en-US" sz="2800" b="1" i="0" u="none" strike="noStrike" kern="0" cap="none" spc="0" normalizeH="0" baseline="0" noProof="0" dirty="0">
                <a:ln>
                  <a:noFill/>
                </a:ln>
                <a:solidFill>
                  <a:schemeClr val="tx1"/>
                </a:solidFill>
                <a:effectLst/>
                <a:uLnTx/>
                <a:uFillTx/>
                <a:latin typeface="+mj-lt"/>
                <a:ea typeface="+mj-ea"/>
                <a:cs typeface="+mj-cs"/>
              </a:rPr>
              <a:t>属性进行分枝</a:t>
            </a:r>
            <a:endParaRPr kumimoji="0" lang="zh-CN" altLang="en-US" sz="2400" b="1" i="0" u="none" strike="noStrike" kern="0" cap="none" spc="0" normalizeH="0" baseline="0" noProof="0" dirty="0">
              <a:ln>
                <a:noFill/>
              </a:ln>
              <a:solidFill>
                <a:schemeClr val="bg2"/>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ID3</a:t>
            </a:r>
            <a:r>
              <a:rPr lang="zh-CN" altLang="en-US" dirty="0"/>
              <a:t>算法案例</a:t>
            </a:r>
            <a:endParaRPr lang="zh-CN" altLang="en-US" dirty="0"/>
          </a:p>
        </p:txBody>
      </p:sp>
      <p:sp>
        <p:nvSpPr>
          <p:cNvPr id="4" name="Rectangle 3"/>
          <p:cNvSpPr txBox="1">
            <a:spLocks noChangeArrowheads="1"/>
          </p:cNvSpPr>
          <p:nvPr/>
        </p:nvSpPr>
        <p:spPr>
          <a:xfrm>
            <a:off x="819150" y="1406525"/>
            <a:ext cx="10553065" cy="5380355"/>
          </a:xfrm>
          <a:prstGeom prst="rect">
            <a:avLst/>
          </a:prstGeom>
          <a:ln>
            <a:noFill/>
          </a:ln>
        </p:spPr>
        <p:txBody>
          <a:bodyPr>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r>
              <a:rPr kumimoji="0" lang="zh-CN" altLang="en-US" sz="2400" i="0" u="none" strike="noStrike" kern="1200" cap="none" spc="0" normalizeH="0" baseline="0" noProof="0" dirty="0">
                <a:ln>
                  <a:noFill/>
                </a:ln>
                <a:solidFill>
                  <a:schemeClr val="tx1"/>
                </a:solidFill>
                <a:effectLst/>
                <a:uLnTx/>
                <a:uFillTx/>
                <a:latin typeface="+mn-lt"/>
                <a:ea typeface="微软雅黑" panose="020B0503020204020204" pitchFamily="34" charset="-122"/>
                <a:cs typeface="Arial" panose="020B0604020202020204" pitchFamily="34" charset="0"/>
              </a:rPr>
              <a:t>可以提取决策树表示的知识，并以“</a:t>
            </a:r>
            <a:r>
              <a:rPr kumimoji="0" lang="en-US" altLang="zh-CN" sz="2400" i="0" u="none" strike="noStrike" kern="1200" cap="none" spc="0" normalizeH="0" baseline="0" noProof="0" dirty="0">
                <a:ln>
                  <a:noFill/>
                </a:ln>
                <a:solidFill>
                  <a:schemeClr val="tx1"/>
                </a:solidFill>
                <a:effectLst/>
                <a:uLnTx/>
                <a:uFillTx/>
                <a:latin typeface="+mn-lt"/>
                <a:ea typeface="微软雅黑" panose="020B0503020204020204" pitchFamily="34" charset="-122"/>
                <a:cs typeface="Arial" panose="020B0604020202020204" pitchFamily="34" charset="0"/>
              </a:rPr>
              <a:t>IF-THEN</a:t>
            </a:r>
            <a:r>
              <a:rPr kumimoji="0" lang="zh-CN" altLang="en-US" sz="2400" i="0" u="none" strike="noStrike" kern="1200" cap="none" spc="0" normalizeH="0" baseline="0" noProof="0" dirty="0">
                <a:ln>
                  <a:noFill/>
                </a:ln>
                <a:solidFill>
                  <a:schemeClr val="tx1"/>
                </a:solidFill>
                <a:effectLst/>
                <a:uLnTx/>
                <a:uFillTx/>
                <a:latin typeface="+mn-lt"/>
                <a:ea typeface="微软雅黑" panose="020B0503020204020204" pitchFamily="34" charset="-122"/>
                <a:cs typeface="Arial" panose="020B0604020202020204" pitchFamily="34" charset="0"/>
              </a:rPr>
              <a:t>”形式的分类规则表示</a:t>
            </a:r>
            <a:endParaRPr kumimoji="0" lang="en-US" altLang="zh-CN" sz="2400" i="0" u="none" strike="noStrike" kern="1200" cap="none" spc="0" normalizeH="0" baseline="0" noProof="0" dirty="0">
              <a:ln>
                <a:noFill/>
              </a:ln>
              <a:solidFill>
                <a:schemeClr val="tx1"/>
              </a:solidFill>
              <a:effectLst/>
              <a:uLnTx/>
              <a:uFillTx/>
              <a:latin typeface="+mn-lt"/>
              <a:ea typeface="微软雅黑" panose="020B0503020204020204" pitchFamily="34" charset="-122"/>
              <a:cs typeface="Arial" panose="020B0604020202020204" pitchFamily="34" charset="0"/>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r>
              <a:rPr kumimoji="0" lang="zh-CN" altLang="en-US" sz="2400" i="0" u="none" strike="noStrike" kern="1200" cap="none" spc="0" normalizeH="0" baseline="0" noProof="0" dirty="0">
                <a:ln>
                  <a:noFill/>
                </a:ln>
                <a:solidFill>
                  <a:schemeClr val="tx1"/>
                </a:solidFill>
                <a:effectLst/>
                <a:uLnTx/>
                <a:uFillTx/>
                <a:latin typeface="+mn-lt"/>
                <a:ea typeface="微软雅黑" panose="020B0503020204020204" pitchFamily="34" charset="-122"/>
                <a:cs typeface="Arial" panose="020B0604020202020204" pitchFamily="34" charset="0"/>
              </a:rPr>
              <a:t>对从根节点到叶子节点的每条路径创建一个规则：易于理解</a:t>
            </a:r>
            <a:endParaRPr kumimoji="0" lang="en-US" altLang="zh-CN" sz="2400" i="0" u="none" strike="noStrike" kern="1200" cap="none" spc="0" normalizeH="0" baseline="0" noProof="0" dirty="0">
              <a:ln>
                <a:noFill/>
              </a:ln>
              <a:solidFill>
                <a:schemeClr val="tx1"/>
              </a:solidFill>
              <a:effectLst/>
              <a:uLnTx/>
              <a:uFillTx/>
              <a:latin typeface="+mn-lt"/>
              <a:ea typeface="微软雅黑" panose="020B0503020204020204" pitchFamily="34" charset="-122"/>
              <a:cs typeface="Arial" panose="020B0604020202020204" pitchFamily="34" charset="0"/>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en-US" altLang="zh-CN" sz="2400" b="1" i="1"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en-US" altLang="zh-CN" sz="2400" b="1" i="1"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en-US" altLang="zh-CN" sz="2400" b="1" i="1"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en-US" altLang="zh-CN" sz="2400" b="1" i="1"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en-US" altLang="zh-CN" sz="2000" b="0" i="1"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20000"/>
              </a:lnSpc>
              <a:spcBef>
                <a:spcPct val="20000"/>
              </a:spcBef>
              <a:spcAft>
                <a:spcPts val="600"/>
              </a:spcAft>
              <a:buClrTx/>
              <a:buSzTx/>
              <a:buFont typeface="Arial" panose="020B0604020202020204" pitchFamily="34" charset="0"/>
              <a:buNone/>
              <a:defRPr/>
            </a:pPr>
            <a:endParaRPr kumimoji="0" lang="en-US" altLang="zh-CN" sz="2400" b="1" i="0"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p:txBody>
      </p:sp>
      <p:pic>
        <p:nvPicPr>
          <p:cNvPr id="5" name="Picture 2"/>
          <p:cNvPicPr>
            <a:picLocks noChangeAspect="1"/>
          </p:cNvPicPr>
          <p:nvPr/>
        </p:nvPicPr>
        <p:blipFill>
          <a:blip r:embed="rId1"/>
          <a:stretch>
            <a:fillRect/>
          </a:stretch>
        </p:blipFill>
        <p:spPr>
          <a:xfrm>
            <a:off x="382270" y="3265170"/>
            <a:ext cx="4538980" cy="2798445"/>
          </a:xfrm>
          <a:prstGeom prst="rect">
            <a:avLst/>
          </a:prstGeom>
          <a:noFill/>
          <a:ln w="9525">
            <a:noFill/>
          </a:ln>
        </p:spPr>
      </p:pic>
      <p:pic>
        <p:nvPicPr>
          <p:cNvPr id="6" name="Picture 3"/>
          <p:cNvPicPr>
            <a:picLocks noChangeAspect="1"/>
          </p:cNvPicPr>
          <p:nvPr/>
        </p:nvPicPr>
        <p:blipFill>
          <a:blip r:embed="rId2"/>
          <a:stretch>
            <a:fillRect/>
          </a:stretch>
        </p:blipFill>
        <p:spPr>
          <a:xfrm>
            <a:off x="6370955" y="2665095"/>
            <a:ext cx="5011420" cy="3992880"/>
          </a:xfrm>
          <a:prstGeom prst="rect">
            <a:avLst/>
          </a:prstGeom>
          <a:noFill/>
          <a:ln w="9525">
            <a:noFill/>
          </a:ln>
        </p:spPr>
      </p:pic>
      <p:sp>
        <p:nvSpPr>
          <p:cNvPr id="8" name="虚尾箭头 7"/>
          <p:cNvSpPr/>
          <p:nvPr/>
        </p:nvSpPr>
        <p:spPr>
          <a:xfrm>
            <a:off x="5227638" y="4246245"/>
            <a:ext cx="836613" cy="576263"/>
          </a:xfrm>
          <a:prstGeom prst="stripedRightArrow">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0885170" y="3881438"/>
            <a:ext cx="604838" cy="1152525"/>
          </a:xfrm>
          <a:prstGeom prst="rect">
            <a:avLst/>
          </a:prstGeom>
          <a:solidFill>
            <a:srgbClr val="FFFFCC"/>
          </a:solidFill>
          <a:ln>
            <a:noFill/>
          </a:ln>
          <a:effectLst/>
        </p:spPr>
        <p:style>
          <a:lnRef idx="1">
            <a:schemeClr val="accent1"/>
          </a:lnRef>
          <a:fillRef idx="2">
            <a:schemeClr val="accent1"/>
          </a:fillRef>
          <a:effectRef idx="1">
            <a:schemeClr val="accent1"/>
          </a:effectRef>
          <a:fontRef idx="minor">
            <a:schemeClr val="dk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ID3</a:t>
            </a:r>
            <a:r>
              <a:rPr lang="zh-CN" altLang="en-US" dirty="0"/>
              <a:t>算法案例</a:t>
            </a:r>
            <a:endParaRPr lang="zh-CN" altLang="en-US" dirty="0"/>
          </a:p>
        </p:txBody>
      </p:sp>
      <p:graphicFrame>
        <p:nvGraphicFramePr>
          <p:cNvPr id="4" name="Group 3"/>
          <p:cNvGraphicFramePr/>
          <p:nvPr>
            <p:custDataLst>
              <p:tags r:id="rId1"/>
            </p:custDataLst>
          </p:nvPr>
        </p:nvGraphicFramePr>
        <p:xfrm>
          <a:off x="4116070" y="1317625"/>
          <a:ext cx="7699375" cy="5417820"/>
        </p:xfrm>
        <a:graphic>
          <a:graphicData uri="http://schemas.openxmlformats.org/drawingml/2006/table">
            <a:tbl>
              <a:tblPr/>
              <a:tblGrid>
                <a:gridCol w="1596390"/>
                <a:gridCol w="1344295"/>
                <a:gridCol w="1368425"/>
                <a:gridCol w="2066290"/>
                <a:gridCol w="1323975"/>
              </a:tblGrid>
              <a:tr h="36576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家庭经济状况</a:t>
                      </a:r>
                      <a:endPar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年龄</a:t>
                      </a:r>
                      <a:endPar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文化程度</a:t>
                      </a:r>
                      <a:endPar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社会关系犯罪记录</a:t>
                      </a:r>
                      <a:endPar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犯罪程度</a:t>
                      </a:r>
                      <a:endPar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97180">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差</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30-40</a:t>
                      </a:r>
                      <a:endPar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初中</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有</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严重</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97180">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中</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20-30</a:t>
                      </a:r>
                      <a:endPar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中专</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无</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较轻</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97180">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差</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&lt;20</a:t>
                      </a:r>
                      <a:endPar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高中</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无</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较轻</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97180">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差</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30-40</a:t>
                      </a:r>
                      <a:endPar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初中</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无</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严重</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97180">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差</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&gt;40</a:t>
                      </a:r>
                      <a:endPar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初中</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有</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严重</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97180">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差</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20-30</a:t>
                      </a:r>
                      <a:endPar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高中</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有</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严重</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97180">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差</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20-30</a:t>
                      </a:r>
                      <a:endPar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中专</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无</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较轻</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97180">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差</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30-40</a:t>
                      </a:r>
                      <a:endPar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大专</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有</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严重</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97180">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中</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&lt;20</a:t>
                      </a:r>
                      <a:endPar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初中</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无</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严重</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97180">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差</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20-30</a:t>
                      </a:r>
                      <a:endPar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初中</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有</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严重</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97180">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好</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&lt;20</a:t>
                      </a:r>
                      <a:endPar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高中</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无</a:t>
                      </a:r>
                      <a:endParaRPr kumimoji="0" lang="zh-CN" altLang="en-US" sz="18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较轻</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97180">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差</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30-40</a:t>
                      </a:r>
                      <a:endPar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初中</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无</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严重</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97180">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中</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30-40</a:t>
                      </a:r>
                      <a:endPar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初中</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无</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较轻</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97180">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差</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&gt;40</a:t>
                      </a:r>
                      <a:endPar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小学</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有</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严重</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97180">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差</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&gt;40</a:t>
                      </a:r>
                      <a:endPar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初中</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无</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严重</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97180">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差</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30-40</a:t>
                      </a:r>
                      <a:endPar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高中</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无</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较轻</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97180">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好</a:t>
                      </a:r>
                      <a:endParaRPr kumimoji="0" lang="zh-CN" altLang="en-US" sz="18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20-30</a:t>
                      </a:r>
                      <a:endPar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中专</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无</a:t>
                      </a:r>
                      <a:endParaRPr kumimoji="0" lang="zh-CN" altLang="en-US"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fontAlgn="base">
                        <a:lnSpc>
                          <a:spcPts val="136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较轻</a:t>
                      </a:r>
                      <a:endParaRPr kumimoji="0" lang="zh-CN" altLang="en-US" sz="18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1443" marR="91443" marT="45715" marB="4571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5" name="Rectangle 2"/>
          <p:cNvSpPr txBox="1">
            <a:spLocks noChangeArrowheads="1"/>
          </p:cNvSpPr>
          <p:nvPr/>
        </p:nvSpPr>
        <p:spPr bwMode="auto">
          <a:xfrm>
            <a:off x="568960" y="3300730"/>
            <a:ext cx="2803525" cy="971550"/>
          </a:xfrm>
          <a:prstGeom prst="rect">
            <a:avLst/>
          </a:prstGeom>
          <a:noFill/>
          <a:ln>
            <a:noFill/>
          </a:ln>
        </p:spPr>
        <p:txBody>
          <a:bodyPr anchor="b"/>
          <a:lstStyle>
            <a:lvl1pPr algn="l" rtl="0" eaLnBrk="0" fontAlgn="base" hangingPunct="0">
              <a:spcBef>
                <a:spcPct val="0"/>
              </a:spcBef>
              <a:spcAft>
                <a:spcPct val="0"/>
              </a:spcAft>
              <a:defRPr sz="3600" b="1">
                <a:solidFill>
                  <a:srgbClr val="FF0000"/>
                </a:solidFill>
                <a:latin typeface="+mj-lt"/>
                <a:ea typeface="+mj-ea"/>
                <a:cs typeface="+mj-cs"/>
              </a:defRPr>
            </a:lvl1pPr>
            <a:lvl2pPr algn="l" rtl="0" eaLnBrk="0" fontAlgn="base" hangingPunct="0">
              <a:spcBef>
                <a:spcPct val="0"/>
              </a:spcBef>
              <a:spcAft>
                <a:spcPct val="0"/>
              </a:spcAft>
              <a:defRPr sz="3600" b="1">
                <a:solidFill>
                  <a:srgbClr val="FF0000"/>
                </a:solidFill>
                <a:latin typeface="Arial" panose="020B0604020202020204" pitchFamily="34" charset="0"/>
                <a:ea typeface="黑体" panose="02010609060101010101" charset="-122"/>
                <a:cs typeface="Tahoma" panose="020B0604030504040204" pitchFamily="34" charset="0"/>
              </a:defRPr>
            </a:lvl2pPr>
            <a:lvl3pPr algn="l" rtl="0" eaLnBrk="0" fontAlgn="base" hangingPunct="0">
              <a:spcBef>
                <a:spcPct val="0"/>
              </a:spcBef>
              <a:spcAft>
                <a:spcPct val="0"/>
              </a:spcAft>
              <a:defRPr sz="3600" b="1">
                <a:solidFill>
                  <a:srgbClr val="FF0000"/>
                </a:solidFill>
                <a:latin typeface="Arial" panose="020B0604020202020204" pitchFamily="34" charset="0"/>
                <a:ea typeface="黑体" panose="02010609060101010101" charset="-122"/>
                <a:cs typeface="Tahoma" panose="020B0604030504040204" pitchFamily="34" charset="0"/>
              </a:defRPr>
            </a:lvl3pPr>
            <a:lvl4pPr algn="l" rtl="0" eaLnBrk="0" fontAlgn="base" hangingPunct="0">
              <a:spcBef>
                <a:spcPct val="0"/>
              </a:spcBef>
              <a:spcAft>
                <a:spcPct val="0"/>
              </a:spcAft>
              <a:defRPr sz="3600" b="1">
                <a:solidFill>
                  <a:srgbClr val="FF0000"/>
                </a:solidFill>
                <a:latin typeface="Arial" panose="020B0604020202020204" pitchFamily="34" charset="0"/>
                <a:ea typeface="黑体" panose="02010609060101010101" charset="-122"/>
                <a:cs typeface="Tahoma" panose="020B0604030504040204" pitchFamily="34" charset="0"/>
              </a:defRPr>
            </a:lvl4pPr>
            <a:lvl5pPr algn="l" rtl="0" eaLnBrk="0" fontAlgn="base" hangingPunct="0">
              <a:spcBef>
                <a:spcPct val="0"/>
              </a:spcBef>
              <a:spcAft>
                <a:spcPct val="0"/>
              </a:spcAft>
              <a:defRPr sz="3600" b="1">
                <a:solidFill>
                  <a:srgbClr val="FF0000"/>
                </a:solidFill>
                <a:latin typeface="Arial" panose="020B0604020202020204" pitchFamily="34" charset="0"/>
                <a:ea typeface="黑体" panose="02010609060101010101" charset="-122"/>
                <a:cs typeface="Tahoma" panose="020B0604030504040204" pitchFamily="34" charset="0"/>
              </a:defRPr>
            </a:lvl5pPr>
            <a:lvl6pPr marL="457200" algn="l" rtl="0" fontAlgn="base">
              <a:spcBef>
                <a:spcPct val="0"/>
              </a:spcBef>
              <a:spcAft>
                <a:spcPct val="0"/>
              </a:spcAft>
              <a:defRPr sz="3600" b="1">
                <a:solidFill>
                  <a:srgbClr val="3366FF"/>
                </a:solidFill>
                <a:latin typeface="Arial" panose="020B0604020202020204" pitchFamily="34" charset="0"/>
                <a:ea typeface="黑体" panose="02010609060101010101" charset="-122"/>
                <a:cs typeface="Tahoma" panose="020B0604030504040204" pitchFamily="34" charset="0"/>
              </a:defRPr>
            </a:lvl6pPr>
            <a:lvl7pPr marL="914400" algn="l" rtl="0" fontAlgn="base">
              <a:spcBef>
                <a:spcPct val="0"/>
              </a:spcBef>
              <a:spcAft>
                <a:spcPct val="0"/>
              </a:spcAft>
              <a:defRPr sz="3600" b="1">
                <a:solidFill>
                  <a:srgbClr val="3366FF"/>
                </a:solidFill>
                <a:latin typeface="Arial" panose="020B0604020202020204" pitchFamily="34" charset="0"/>
                <a:ea typeface="黑体" panose="02010609060101010101" charset="-122"/>
                <a:cs typeface="Tahoma" panose="020B0604030504040204" pitchFamily="34" charset="0"/>
              </a:defRPr>
            </a:lvl7pPr>
            <a:lvl8pPr marL="1371600" algn="l" rtl="0" fontAlgn="base">
              <a:spcBef>
                <a:spcPct val="0"/>
              </a:spcBef>
              <a:spcAft>
                <a:spcPct val="0"/>
              </a:spcAft>
              <a:defRPr sz="3600" b="1">
                <a:solidFill>
                  <a:srgbClr val="3366FF"/>
                </a:solidFill>
                <a:latin typeface="Arial" panose="020B0604020202020204" pitchFamily="34" charset="0"/>
                <a:ea typeface="黑体" panose="02010609060101010101" charset="-122"/>
                <a:cs typeface="Tahoma" panose="020B0604030504040204" pitchFamily="34" charset="0"/>
              </a:defRPr>
            </a:lvl8pPr>
            <a:lvl9pPr marL="1828800" algn="l" rtl="0" fontAlgn="base">
              <a:spcBef>
                <a:spcPct val="0"/>
              </a:spcBef>
              <a:spcAft>
                <a:spcPct val="0"/>
              </a:spcAft>
              <a:defRPr sz="3600" b="1">
                <a:solidFill>
                  <a:srgbClr val="3366FF"/>
                </a:solidFill>
                <a:latin typeface="Arial" panose="020B0604020202020204" pitchFamily="34" charset="0"/>
                <a:ea typeface="黑体" panose="02010609060101010101" charset="-122"/>
                <a:cs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chemeClr val="tx1"/>
                </a:solidFill>
                <a:effectLst/>
                <a:uLnTx/>
                <a:uFillTx/>
                <a:latin typeface="+mj-lt"/>
                <a:ea typeface="+mj-ea"/>
                <a:cs typeface="+mj-cs"/>
              </a:rPr>
              <a:t>ID3</a:t>
            </a:r>
            <a:r>
              <a:rPr kumimoji="0" lang="zh-CN" altLang="en-US" sz="2800" b="1" i="0" u="none" strike="noStrike" kern="0" cap="none" spc="0" normalizeH="0" baseline="0" noProof="0" dirty="0">
                <a:ln>
                  <a:noFill/>
                </a:ln>
                <a:solidFill>
                  <a:schemeClr val="tx1"/>
                </a:solidFill>
                <a:effectLst/>
                <a:uLnTx/>
                <a:uFillTx/>
                <a:latin typeface="+mj-lt"/>
                <a:ea typeface="+mj-ea"/>
                <a:cs typeface="+mj-cs"/>
              </a:rPr>
              <a:t>方法在犯罪分析中的应用</a:t>
            </a:r>
            <a:endParaRPr kumimoji="0" lang="zh-CN" altLang="en-US" sz="2800" b="1" i="0" u="none" strike="noStrike" kern="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8"/>
          <p:cNvSpPr/>
          <p:nvPr/>
        </p:nvSpPr>
        <p:spPr>
          <a:xfrm>
            <a:off x="2691358" y="1892442"/>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dirty="0"/>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决策树原理</a:t>
            </a:r>
            <a:endParaRPr lang="zh-CN" altLang="en-US" dirty="0">
              <a:solidFill>
                <a:schemeClr val="tx1"/>
              </a:solidFill>
            </a:endParaRPr>
          </a:p>
        </p:txBody>
      </p:sp>
      <p:sp>
        <p:nvSpPr>
          <p:cNvPr id="44" name="TextBox 6"/>
          <p:cNvSpPr txBox="1">
            <a:spLocks noChangeArrowheads="1"/>
          </p:cNvSpPr>
          <p:nvPr/>
        </p:nvSpPr>
        <p:spPr bwMode="auto">
          <a:xfrm>
            <a:off x="3002507" y="18729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01 </a:t>
            </a:r>
            <a:r>
              <a:rPr lang="en-US" altLang="zh-CN" sz="4000" dirty="0">
                <a:solidFill>
                  <a:schemeClr val="bg1"/>
                </a:solidFill>
                <a:latin typeface="Impact" panose="020B0806030902050204" pitchFamily="34" charset="0"/>
                <a:ea typeface="微软雅黑" panose="020B0503020204020204" pitchFamily="34" charset="-122"/>
              </a:rPr>
              <a:t> </a:t>
            </a:r>
            <a:r>
              <a:rPr lang="en-US" altLang="zh-CN" sz="3600" dirty="0">
                <a:solidFill>
                  <a:schemeClr val="bg1"/>
                </a:solidFill>
                <a:latin typeface="Impact" panose="020B0806030902050204" pitchFamily="34" charset="0"/>
                <a:ea typeface="微软雅黑" panose="020B0503020204020204" pitchFamily="34" charset="-122"/>
              </a:rPr>
              <a:t>  </a:t>
            </a:r>
            <a:r>
              <a:rPr lang="zh-CN" altLang="en-US" sz="3600" dirty="0">
                <a:solidFill>
                  <a:schemeClr val="bg1"/>
                </a:solidFill>
                <a:latin typeface="Impact" panose="020B0806030902050204" pitchFamily="34" charset="0"/>
                <a:ea typeface="微软雅黑" panose="020B0503020204020204" pitchFamily="34" charset="-122"/>
              </a:rPr>
              <a:t>决策树原理</a:t>
            </a:r>
            <a:endParaRPr lang="en-US" altLang="zh-CN" sz="3600" dirty="0">
              <a:solidFill>
                <a:schemeClr val="bg1"/>
              </a:solidFill>
              <a:latin typeface="Impact" panose="020B0806030902050204" pitchFamily="34" charset="0"/>
              <a:ea typeface="微软雅黑" panose="020B0503020204020204" pitchFamily="34" charset="-122"/>
            </a:endParaRPr>
          </a:p>
        </p:txBody>
      </p:sp>
      <p:sp>
        <p:nvSpPr>
          <p:cNvPr id="8"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ID3</a:t>
            </a:r>
            <a:r>
              <a:rPr lang="zh-CN" altLang="en-US" sz="3600" dirty="0">
                <a:latin typeface="Impact" panose="020B0806030902050204" pitchFamily="34" charset="0"/>
                <a:ea typeface="微软雅黑" panose="020B0503020204020204" pitchFamily="34" charset="-122"/>
              </a:rPr>
              <a:t>算法</a:t>
            </a:r>
            <a:endParaRPr lang="zh-CN" altLang="en-US" sz="3600" dirty="0">
              <a:latin typeface="Impact" panose="020B0806030902050204" pitchFamily="34" charset="0"/>
              <a:ea typeface="微软雅黑" panose="020B0503020204020204" pitchFamily="34" charset="-122"/>
            </a:endParaRPr>
          </a:p>
        </p:txBody>
      </p:sp>
      <p:sp>
        <p:nvSpPr>
          <p:cNvPr id="9" name="TextBox 11"/>
          <p:cNvSpPr txBox="1">
            <a:spLocks noChangeArrowheads="1"/>
          </p:cNvSpPr>
          <p:nvPr/>
        </p:nvSpPr>
        <p:spPr bwMode="auto">
          <a:xfrm>
            <a:off x="3002507" y="35648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03    C4.5</a:t>
            </a:r>
            <a:r>
              <a:rPr lang="zh-CN" altLang="en-US" sz="3600" dirty="0">
                <a:latin typeface="Impact" panose="020B0806030902050204" pitchFamily="34" charset="0"/>
                <a:ea typeface="微软雅黑" panose="020B0503020204020204" pitchFamily="34" charset="-122"/>
              </a:rPr>
              <a:t>算法</a:t>
            </a:r>
            <a:endParaRPr lang="zh-CN" altLang="en-US" sz="3600" dirty="0">
              <a:latin typeface="Impact" panose="020B0806030902050204" pitchFamily="34" charset="0"/>
              <a:ea typeface="微软雅黑" panose="020B0503020204020204" pitchFamily="34" charset="-122"/>
            </a:endParaRPr>
          </a:p>
        </p:txBody>
      </p:sp>
      <p:sp>
        <p:nvSpPr>
          <p:cNvPr id="10" name="TextBox 10"/>
          <p:cNvSpPr txBox="1">
            <a:spLocks noChangeArrowheads="1"/>
          </p:cNvSpPr>
          <p:nvPr/>
        </p:nvSpPr>
        <p:spPr bwMode="auto">
          <a:xfrm>
            <a:off x="3029495" y="43800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rPr>
              <a:t>   </a:t>
            </a:r>
            <a:r>
              <a:rPr lang="en-US" altLang="zh-CN" sz="3600" dirty="0">
                <a:latin typeface="Impact" panose="020B0806030902050204" pitchFamily="34" charset="0"/>
                <a:ea typeface="微软雅黑" panose="020B0503020204020204" pitchFamily="34" charset="-122"/>
              </a:rPr>
              <a:t>CART</a:t>
            </a:r>
            <a:r>
              <a:rPr lang="zh-CN" altLang="en-US" sz="3600" dirty="0">
                <a:latin typeface="Impact" panose="020B0806030902050204" pitchFamily="34" charset="0"/>
                <a:ea typeface="微软雅黑" panose="020B0503020204020204" pitchFamily="34" charset="-122"/>
              </a:rPr>
              <a:t>算法</a:t>
            </a:r>
            <a:endParaRPr lang="zh-CN" altLang="en-US" sz="3600" dirty="0">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ID3</a:t>
            </a:r>
            <a:r>
              <a:rPr lang="zh-CN" altLang="en-US" dirty="0"/>
              <a:t>算法案例</a:t>
            </a:r>
            <a:endParaRPr lang="zh-CN" altLang="en-US" dirty="0"/>
          </a:p>
        </p:txBody>
      </p:sp>
      <p:pic>
        <p:nvPicPr>
          <p:cNvPr id="80901" name="Picture 8"/>
          <p:cNvPicPr>
            <a:picLocks noChangeAspect="1"/>
          </p:cNvPicPr>
          <p:nvPr/>
        </p:nvPicPr>
        <p:blipFill>
          <a:blip r:embed="rId1"/>
          <a:stretch>
            <a:fillRect/>
          </a:stretch>
        </p:blipFill>
        <p:spPr>
          <a:xfrm>
            <a:off x="3641090" y="1552575"/>
            <a:ext cx="8112125" cy="4796790"/>
          </a:xfrm>
          <a:prstGeom prst="rect">
            <a:avLst/>
          </a:prstGeom>
          <a:noFill/>
          <a:ln w="9525">
            <a:noFill/>
          </a:ln>
        </p:spPr>
      </p:pic>
      <p:sp>
        <p:nvSpPr>
          <p:cNvPr id="3" name="Rectangle 2"/>
          <p:cNvSpPr txBox="1">
            <a:spLocks noChangeArrowheads="1"/>
          </p:cNvSpPr>
          <p:nvPr/>
        </p:nvSpPr>
        <p:spPr bwMode="auto">
          <a:xfrm>
            <a:off x="339090" y="3039110"/>
            <a:ext cx="3302000" cy="975995"/>
          </a:xfrm>
          <a:prstGeom prst="rect">
            <a:avLst/>
          </a:prstGeom>
          <a:noFill/>
          <a:ln>
            <a:noFill/>
          </a:ln>
        </p:spPr>
        <p:txBody>
          <a:bodyPr anchor="b"/>
          <a:lstStyle>
            <a:lvl1pPr algn="l" rtl="0" eaLnBrk="0" fontAlgn="base" hangingPunct="0">
              <a:spcBef>
                <a:spcPct val="0"/>
              </a:spcBef>
              <a:spcAft>
                <a:spcPct val="0"/>
              </a:spcAft>
              <a:defRPr sz="3600" b="1">
                <a:solidFill>
                  <a:srgbClr val="FF0000"/>
                </a:solidFill>
                <a:latin typeface="+mj-lt"/>
                <a:ea typeface="+mj-ea"/>
                <a:cs typeface="+mj-cs"/>
              </a:defRPr>
            </a:lvl1pPr>
            <a:lvl2pPr algn="l" rtl="0" eaLnBrk="0" fontAlgn="base" hangingPunct="0">
              <a:spcBef>
                <a:spcPct val="0"/>
              </a:spcBef>
              <a:spcAft>
                <a:spcPct val="0"/>
              </a:spcAft>
              <a:defRPr sz="3600" b="1">
                <a:solidFill>
                  <a:srgbClr val="FF0000"/>
                </a:solidFill>
                <a:latin typeface="Arial" panose="020B0604020202020204" pitchFamily="34" charset="0"/>
                <a:ea typeface="黑体" panose="02010609060101010101" charset="-122"/>
                <a:cs typeface="Tahoma" panose="020B0604030504040204" pitchFamily="34" charset="0"/>
              </a:defRPr>
            </a:lvl2pPr>
            <a:lvl3pPr algn="l" rtl="0" eaLnBrk="0" fontAlgn="base" hangingPunct="0">
              <a:spcBef>
                <a:spcPct val="0"/>
              </a:spcBef>
              <a:spcAft>
                <a:spcPct val="0"/>
              </a:spcAft>
              <a:defRPr sz="3600" b="1">
                <a:solidFill>
                  <a:srgbClr val="FF0000"/>
                </a:solidFill>
                <a:latin typeface="Arial" panose="020B0604020202020204" pitchFamily="34" charset="0"/>
                <a:ea typeface="黑体" panose="02010609060101010101" charset="-122"/>
                <a:cs typeface="Tahoma" panose="020B0604030504040204" pitchFamily="34" charset="0"/>
              </a:defRPr>
            </a:lvl3pPr>
            <a:lvl4pPr algn="l" rtl="0" eaLnBrk="0" fontAlgn="base" hangingPunct="0">
              <a:spcBef>
                <a:spcPct val="0"/>
              </a:spcBef>
              <a:spcAft>
                <a:spcPct val="0"/>
              </a:spcAft>
              <a:defRPr sz="3600" b="1">
                <a:solidFill>
                  <a:srgbClr val="FF0000"/>
                </a:solidFill>
                <a:latin typeface="Arial" panose="020B0604020202020204" pitchFamily="34" charset="0"/>
                <a:ea typeface="黑体" panose="02010609060101010101" charset="-122"/>
                <a:cs typeface="Tahoma" panose="020B0604030504040204" pitchFamily="34" charset="0"/>
              </a:defRPr>
            </a:lvl4pPr>
            <a:lvl5pPr algn="l" rtl="0" eaLnBrk="0" fontAlgn="base" hangingPunct="0">
              <a:spcBef>
                <a:spcPct val="0"/>
              </a:spcBef>
              <a:spcAft>
                <a:spcPct val="0"/>
              </a:spcAft>
              <a:defRPr sz="3600" b="1">
                <a:solidFill>
                  <a:srgbClr val="FF0000"/>
                </a:solidFill>
                <a:latin typeface="Arial" panose="020B0604020202020204" pitchFamily="34" charset="0"/>
                <a:ea typeface="黑体" panose="02010609060101010101" charset="-122"/>
                <a:cs typeface="Tahoma" panose="020B0604030504040204" pitchFamily="34" charset="0"/>
              </a:defRPr>
            </a:lvl5pPr>
            <a:lvl6pPr marL="457200" algn="l" rtl="0" fontAlgn="base">
              <a:spcBef>
                <a:spcPct val="0"/>
              </a:spcBef>
              <a:spcAft>
                <a:spcPct val="0"/>
              </a:spcAft>
              <a:defRPr sz="3600" b="1">
                <a:solidFill>
                  <a:srgbClr val="3366FF"/>
                </a:solidFill>
                <a:latin typeface="Arial" panose="020B0604020202020204" pitchFamily="34" charset="0"/>
                <a:ea typeface="黑体" panose="02010609060101010101" charset="-122"/>
                <a:cs typeface="Tahoma" panose="020B0604030504040204" pitchFamily="34" charset="0"/>
              </a:defRPr>
            </a:lvl6pPr>
            <a:lvl7pPr marL="914400" algn="l" rtl="0" fontAlgn="base">
              <a:spcBef>
                <a:spcPct val="0"/>
              </a:spcBef>
              <a:spcAft>
                <a:spcPct val="0"/>
              </a:spcAft>
              <a:defRPr sz="3600" b="1">
                <a:solidFill>
                  <a:srgbClr val="3366FF"/>
                </a:solidFill>
                <a:latin typeface="Arial" panose="020B0604020202020204" pitchFamily="34" charset="0"/>
                <a:ea typeface="黑体" panose="02010609060101010101" charset="-122"/>
                <a:cs typeface="Tahoma" panose="020B0604030504040204" pitchFamily="34" charset="0"/>
              </a:defRPr>
            </a:lvl7pPr>
            <a:lvl8pPr marL="1371600" algn="l" rtl="0" fontAlgn="base">
              <a:spcBef>
                <a:spcPct val="0"/>
              </a:spcBef>
              <a:spcAft>
                <a:spcPct val="0"/>
              </a:spcAft>
              <a:defRPr sz="3600" b="1">
                <a:solidFill>
                  <a:srgbClr val="3366FF"/>
                </a:solidFill>
                <a:latin typeface="Arial" panose="020B0604020202020204" pitchFamily="34" charset="0"/>
                <a:ea typeface="黑体" panose="02010609060101010101" charset="-122"/>
                <a:cs typeface="Tahoma" panose="020B0604030504040204" pitchFamily="34" charset="0"/>
              </a:defRPr>
            </a:lvl8pPr>
            <a:lvl9pPr marL="1828800" algn="l" rtl="0" fontAlgn="base">
              <a:spcBef>
                <a:spcPct val="0"/>
              </a:spcBef>
              <a:spcAft>
                <a:spcPct val="0"/>
              </a:spcAft>
              <a:defRPr sz="3600" b="1">
                <a:solidFill>
                  <a:srgbClr val="3366FF"/>
                </a:solidFill>
                <a:latin typeface="Arial" panose="020B0604020202020204" pitchFamily="34" charset="0"/>
                <a:ea typeface="黑体" panose="02010609060101010101" charset="-122"/>
                <a:cs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0" cap="none" spc="0" normalizeH="0" baseline="0" noProof="0" dirty="0">
                <a:ln>
                  <a:noFill/>
                </a:ln>
                <a:solidFill>
                  <a:schemeClr val="tx1"/>
                </a:solidFill>
                <a:effectLst/>
                <a:uLnTx/>
                <a:uFillTx/>
                <a:latin typeface="+mj-lt"/>
                <a:ea typeface="+mj-ea"/>
                <a:cs typeface="+mj-cs"/>
              </a:rPr>
              <a:t>ID3</a:t>
            </a:r>
            <a:r>
              <a:rPr kumimoji="0" lang="zh-CN" altLang="en-US" sz="2800" b="1" i="0" u="none" strike="noStrike" kern="0" cap="none" spc="0" normalizeH="0" baseline="0" noProof="0" dirty="0">
                <a:ln>
                  <a:noFill/>
                </a:ln>
                <a:solidFill>
                  <a:schemeClr val="tx1"/>
                </a:solidFill>
                <a:effectLst/>
                <a:uLnTx/>
                <a:uFillTx/>
                <a:latin typeface="+mj-lt"/>
                <a:ea typeface="+mj-ea"/>
                <a:cs typeface="+mj-cs"/>
              </a:rPr>
              <a:t>方法在犯罪分析中的应用</a:t>
            </a:r>
            <a:endParaRPr kumimoji="0" lang="zh-CN" altLang="en-US" sz="2800" b="1" i="0" u="none" strike="noStrike" kern="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8"/>
          <p:cNvSpPr/>
          <p:nvPr/>
        </p:nvSpPr>
        <p:spPr>
          <a:xfrm>
            <a:off x="2363979" y="3518043"/>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dirty="0"/>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3.C4.5</a:t>
            </a:r>
            <a:r>
              <a:rPr lang="zh-CN" altLang="en-US" dirty="0">
                <a:solidFill>
                  <a:schemeClr val="tx1"/>
                </a:solidFill>
              </a:rPr>
              <a:t>算法</a:t>
            </a:r>
            <a:endParaRPr lang="zh-CN" altLang="en-US" dirty="0">
              <a:solidFill>
                <a:schemeClr val="tx1"/>
              </a:solidFill>
            </a:endParaRPr>
          </a:p>
        </p:txBody>
      </p:sp>
      <p:sp>
        <p:nvSpPr>
          <p:cNvPr id="44" name="TextBox 6"/>
          <p:cNvSpPr txBox="1">
            <a:spLocks noChangeArrowheads="1"/>
          </p:cNvSpPr>
          <p:nvPr/>
        </p:nvSpPr>
        <p:spPr bwMode="auto">
          <a:xfrm>
            <a:off x="3002507" y="18729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en-US" altLang="zh-CN" sz="4000" dirty="0">
                <a:latin typeface="Impact" panose="020B0806030902050204" pitchFamily="34" charset="0"/>
                <a:ea typeface="微软雅黑" panose="020B0503020204020204" pitchFamily="34" charset="-122"/>
              </a:rPr>
              <a:t> </a:t>
            </a:r>
            <a:r>
              <a:rPr lang="en-US" altLang="zh-CN" sz="3600" dirty="0">
                <a:latin typeface="Impact" panose="020B0806030902050204" pitchFamily="34" charset="0"/>
                <a:ea typeface="微软雅黑" panose="020B0503020204020204" pitchFamily="34" charset="-122"/>
              </a:rPr>
              <a:t>  </a:t>
            </a:r>
            <a:r>
              <a:rPr lang="zh-CN" altLang="en-US" sz="3600" dirty="0">
                <a:latin typeface="Impact" panose="020B0806030902050204" pitchFamily="34" charset="0"/>
                <a:ea typeface="微软雅黑" panose="020B0503020204020204" pitchFamily="34" charset="-122"/>
              </a:rPr>
              <a:t>决策树原理</a:t>
            </a:r>
            <a:endParaRPr lang="en-US" altLang="zh-CN" sz="3600" dirty="0">
              <a:latin typeface="Impact" panose="020B0806030902050204" pitchFamily="34" charset="0"/>
              <a:ea typeface="微软雅黑" panose="020B0503020204020204" pitchFamily="34" charset="-122"/>
            </a:endParaRPr>
          </a:p>
        </p:txBody>
      </p:sp>
      <p:sp>
        <p:nvSpPr>
          <p:cNvPr id="8"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ID3</a:t>
            </a:r>
            <a:r>
              <a:rPr lang="zh-CN" altLang="en-US" sz="3600" dirty="0">
                <a:latin typeface="Impact" panose="020B0806030902050204" pitchFamily="34" charset="0"/>
                <a:ea typeface="微软雅黑" panose="020B0503020204020204" pitchFamily="34" charset="-122"/>
              </a:rPr>
              <a:t>算法</a:t>
            </a:r>
            <a:endParaRPr lang="zh-CN" altLang="en-US" sz="3600" dirty="0">
              <a:latin typeface="Impact" panose="020B0806030902050204" pitchFamily="34" charset="0"/>
              <a:ea typeface="微软雅黑" panose="020B0503020204020204" pitchFamily="34" charset="-122"/>
            </a:endParaRPr>
          </a:p>
        </p:txBody>
      </p:sp>
      <p:sp>
        <p:nvSpPr>
          <p:cNvPr id="9" name="TextBox 11"/>
          <p:cNvSpPr txBox="1">
            <a:spLocks noChangeArrowheads="1"/>
          </p:cNvSpPr>
          <p:nvPr/>
        </p:nvSpPr>
        <p:spPr bwMode="auto">
          <a:xfrm>
            <a:off x="3002507" y="35648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03    C4.5</a:t>
            </a:r>
            <a:r>
              <a:rPr lang="zh-CN" altLang="en-US" sz="3600" dirty="0">
                <a:solidFill>
                  <a:schemeClr val="bg1"/>
                </a:solidFill>
                <a:latin typeface="Impact" panose="020B0806030902050204" pitchFamily="34" charset="0"/>
                <a:ea typeface="微软雅黑" panose="020B0503020204020204" pitchFamily="34" charset="-122"/>
              </a:rPr>
              <a:t>算法</a:t>
            </a:r>
            <a:endParaRPr lang="zh-CN" altLang="en-US" sz="3600" dirty="0">
              <a:solidFill>
                <a:schemeClr val="bg1"/>
              </a:solidFill>
              <a:latin typeface="Impact" panose="020B0806030902050204" pitchFamily="34" charset="0"/>
              <a:ea typeface="微软雅黑" panose="020B0503020204020204" pitchFamily="34" charset="-122"/>
            </a:endParaRPr>
          </a:p>
        </p:txBody>
      </p:sp>
      <p:sp>
        <p:nvSpPr>
          <p:cNvPr id="10" name="TextBox 10"/>
          <p:cNvSpPr txBox="1">
            <a:spLocks noChangeArrowheads="1"/>
          </p:cNvSpPr>
          <p:nvPr/>
        </p:nvSpPr>
        <p:spPr bwMode="auto">
          <a:xfrm>
            <a:off x="3029495" y="43800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rPr>
              <a:t>   </a:t>
            </a:r>
            <a:r>
              <a:rPr lang="en-US" altLang="zh-CN" sz="3600" dirty="0">
                <a:latin typeface="Impact" panose="020B0806030902050204" pitchFamily="34" charset="0"/>
                <a:ea typeface="微软雅黑" panose="020B0503020204020204" pitchFamily="34" charset="-122"/>
              </a:rPr>
              <a:t>CART</a:t>
            </a:r>
            <a:r>
              <a:rPr lang="zh-CN" altLang="en-US" sz="3600" dirty="0">
                <a:latin typeface="Impact" panose="020B0806030902050204" pitchFamily="34" charset="0"/>
                <a:ea typeface="微软雅黑" panose="020B0503020204020204" pitchFamily="34" charset="-122"/>
              </a:rPr>
              <a:t>算法</a:t>
            </a:r>
            <a:endParaRPr lang="zh-CN" altLang="en-US" sz="3600" dirty="0">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3.C4.5</a:t>
            </a:r>
            <a:r>
              <a:rPr lang="zh-CN" altLang="en-US" dirty="0">
                <a:solidFill>
                  <a:schemeClr val="tx1"/>
                </a:solidFill>
              </a:rPr>
              <a:t>算法</a:t>
            </a:r>
            <a:endParaRPr lang="zh-CN" altLang="en-US" dirty="0">
              <a:solidFill>
                <a:schemeClr val="tx1"/>
              </a:solidFill>
            </a:endParaRPr>
          </a:p>
        </p:txBody>
      </p:sp>
      <p:sp>
        <p:nvSpPr>
          <p:cNvPr id="36" name="文本框 35"/>
          <p:cNvSpPr txBox="1"/>
          <p:nvPr/>
        </p:nvSpPr>
        <p:spPr>
          <a:xfrm>
            <a:off x="702366" y="1448202"/>
            <a:ext cx="6096000" cy="523220"/>
          </a:xfrm>
          <a:prstGeom prst="rect">
            <a:avLst/>
          </a:prstGeom>
          <a:noFill/>
        </p:spPr>
        <p:txBody>
          <a:bodyPr wrap="square">
            <a:spAutoFit/>
          </a:bodyPr>
          <a:lstStyle/>
          <a:p>
            <a:r>
              <a:rPr lang="en-US" altLang="zh-CN" sz="2800" b="1" dirty="0">
                <a:latin typeface="+mj-ea"/>
                <a:ea typeface="+mj-ea"/>
                <a:cs typeface="Times New Roman" panose="02020603050405020304" pitchFamily="18" charset="0"/>
              </a:rPr>
              <a:t>C4.5 </a:t>
            </a:r>
            <a:r>
              <a:rPr lang="zh-CN" altLang="en-US" sz="2800" b="1" dirty="0">
                <a:latin typeface="+mj-ea"/>
                <a:ea typeface="+mj-ea"/>
                <a:cs typeface="Times New Roman" panose="02020603050405020304" pitchFamily="18" charset="0"/>
              </a:rPr>
              <a:t>算法</a:t>
            </a:r>
            <a:endParaRPr lang="zh-CN" altLang="en-US" sz="2800" b="1" dirty="0">
              <a:latin typeface="+mj-ea"/>
              <a:ea typeface="+mj-ea"/>
            </a:endParaRPr>
          </a:p>
        </p:txBody>
      </p:sp>
      <p:sp>
        <p:nvSpPr>
          <p:cNvPr id="6" name="文本框 17"/>
          <p:cNvSpPr txBox="1"/>
          <p:nvPr/>
        </p:nvSpPr>
        <p:spPr>
          <a:xfrm>
            <a:off x="1421130" y="2066290"/>
            <a:ext cx="10144125" cy="4431665"/>
          </a:xfrm>
          <a:prstGeom prst="rect">
            <a:avLst/>
          </a:prstGeom>
        </p:spPr>
        <p:txBody>
          <a:bodyPr vert="horz" wrap="square" lIns="0" tIns="0" rIns="0" bIns="0" anchor="t">
            <a:spAutoFit/>
          </a:bodyPr>
          <a:lstStyle>
            <a:defPPr>
              <a:defRPr lang="zh-CN"/>
            </a:defPPr>
            <a:lvl1pPr>
              <a:lnSpc>
                <a:spcPct val="120000"/>
              </a:lnSpc>
              <a:defRPr sz="2200">
                <a:latin typeface="华文中宋" panose="02010600040101010101" pitchFamily="2" charset="-122"/>
                <a:ea typeface="华文中宋" panose="02010600040101010101" pitchFamily="2" charset="-122"/>
              </a:defRPr>
            </a:lvl1pPr>
          </a:lstStyle>
          <a:p>
            <a:pPr algn="just">
              <a:lnSpc>
                <a:spcPct val="150000"/>
              </a:lnSpc>
            </a:pPr>
            <a:r>
              <a:rPr lang="en-US" altLang="zh-CN" sz="2400" dirty="0">
                <a:latin typeface="+mj-ea"/>
                <a:ea typeface="+mj-ea"/>
                <a:cs typeface="Times New Roman" panose="02020603050405020304" pitchFamily="18" charset="0"/>
              </a:rPr>
              <a:t>C4.5 </a:t>
            </a:r>
            <a:r>
              <a:rPr lang="zh-CN" altLang="en-US" sz="2400" dirty="0">
                <a:latin typeface="+mj-ea"/>
                <a:ea typeface="+mj-ea"/>
                <a:cs typeface="Times New Roman" panose="02020603050405020304" pitchFamily="18" charset="0"/>
              </a:rPr>
              <a:t>算法是 </a:t>
            </a:r>
            <a:r>
              <a:rPr lang="en-US" altLang="zh-CN" sz="2400" dirty="0">
                <a:latin typeface="+mj-ea"/>
                <a:ea typeface="+mj-ea"/>
                <a:cs typeface="Times New Roman" panose="02020603050405020304" pitchFamily="18" charset="0"/>
              </a:rPr>
              <a:t>Ross </a:t>
            </a:r>
            <a:r>
              <a:rPr lang="zh-CN" altLang="en-US" sz="2400" dirty="0">
                <a:latin typeface="+mj-ea"/>
                <a:ea typeface="+mj-ea"/>
                <a:cs typeface="Times New Roman" panose="02020603050405020304" pitchFamily="18" charset="0"/>
              </a:rPr>
              <a:t>对 </a:t>
            </a:r>
            <a:r>
              <a:rPr lang="en-US" altLang="zh-CN" sz="2400" dirty="0">
                <a:latin typeface="+mj-ea"/>
                <a:ea typeface="+mj-ea"/>
                <a:cs typeface="Times New Roman" panose="02020603050405020304" pitchFamily="18" charset="0"/>
              </a:rPr>
              <a:t>ID3 </a:t>
            </a:r>
            <a:r>
              <a:rPr lang="zh-CN" altLang="en-US" sz="2400" dirty="0">
                <a:latin typeface="+mj-ea"/>
                <a:ea typeface="+mj-ea"/>
                <a:cs typeface="Times New Roman" panose="02020603050405020304" pitchFamily="18" charset="0"/>
              </a:rPr>
              <a:t>算法的改进。</a:t>
            </a:r>
            <a:endParaRPr lang="en-US" altLang="zh-CN" sz="2400" dirty="0">
              <a:latin typeface="+mj-ea"/>
              <a:ea typeface="+mj-ea"/>
              <a:cs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en-US" sz="2400" dirty="0">
                <a:latin typeface="+mj-ea"/>
                <a:ea typeface="+mj-ea"/>
                <a:cs typeface="Times New Roman" panose="02020603050405020304" pitchFamily="18" charset="0"/>
                <a:sym typeface="+mn-ea"/>
              </a:rPr>
              <a:t>C4.5算法继承了ID3算法的优点，算法基本过程与ID3算法相似，但在选择决策树的分枝属性时用</a:t>
            </a:r>
            <a:r>
              <a:rPr lang="zh-CN" altLang="en-US" sz="2400" dirty="0">
                <a:solidFill>
                  <a:srgbClr val="FF0000"/>
                </a:solidFill>
                <a:latin typeface="+mj-ea"/>
                <a:ea typeface="+mj-ea"/>
                <a:cs typeface="Times New Roman" panose="02020603050405020304" pitchFamily="18" charset="0"/>
                <a:sym typeface="+mn-ea"/>
              </a:rPr>
              <a:t>信息增益率</a:t>
            </a:r>
            <a:r>
              <a:rPr lang="zh-CN" altLang="en-US" sz="2400" dirty="0">
                <a:latin typeface="+mj-ea"/>
                <a:ea typeface="+mj-ea"/>
                <a:cs typeface="Times New Roman" panose="02020603050405020304" pitchFamily="18" charset="0"/>
                <a:sym typeface="+mn-ea"/>
              </a:rPr>
              <a:t>选择属性，克服了选择属性时信息增益偏向选择取值种类较多的属性的不足。</a:t>
            </a:r>
            <a:endParaRPr lang="zh-CN" altLang="en-US" sz="2400" dirty="0">
              <a:latin typeface="+mj-ea"/>
              <a:ea typeface="+mj-ea"/>
              <a:cs typeface="Times New Roman" panose="02020603050405020304" pitchFamily="18" charset="0"/>
            </a:endParaRPr>
          </a:p>
          <a:p>
            <a:pPr marL="342900" indent="-342900" algn="just">
              <a:lnSpc>
                <a:spcPct val="150000"/>
              </a:lnSpc>
              <a:buFont typeface="Wingdings" panose="05000000000000000000" pitchFamily="2" charset="2"/>
              <a:buChar char="l"/>
            </a:pPr>
            <a:r>
              <a:rPr lang="en-US" altLang="zh-CN" sz="2400" dirty="0">
                <a:latin typeface="+mj-ea"/>
                <a:ea typeface="+mj-ea"/>
                <a:cs typeface="Times New Roman" panose="02020603050405020304" pitchFamily="18" charset="0"/>
              </a:rPr>
              <a:t>ID3</a:t>
            </a:r>
            <a:r>
              <a:rPr lang="zh-CN" altLang="en-US" sz="2400" dirty="0">
                <a:latin typeface="+mj-ea"/>
                <a:ea typeface="+mj-ea"/>
                <a:cs typeface="Times New Roman" panose="02020603050405020304" pitchFamily="18" charset="0"/>
              </a:rPr>
              <a:t>选择属性用的是子树的信息增益，而</a:t>
            </a:r>
            <a:r>
              <a:rPr lang="en-US" altLang="zh-CN" sz="2400" dirty="0">
                <a:latin typeface="+mj-ea"/>
                <a:ea typeface="+mj-ea"/>
                <a:cs typeface="Times New Roman" panose="02020603050405020304" pitchFamily="18" charset="0"/>
              </a:rPr>
              <a:t>C4.5</a:t>
            </a:r>
            <a:r>
              <a:rPr lang="zh-CN" altLang="en-US" sz="2400" dirty="0">
                <a:latin typeface="+mj-ea"/>
                <a:ea typeface="+mj-ea"/>
                <a:cs typeface="Times New Roman" panose="02020603050405020304" pitchFamily="18" charset="0"/>
              </a:rPr>
              <a:t>用的是</a:t>
            </a:r>
            <a:r>
              <a:rPr lang="zh-CN" altLang="en-US" sz="2400" dirty="0">
                <a:solidFill>
                  <a:srgbClr val="0000FF"/>
                </a:solidFill>
                <a:latin typeface="+mj-ea"/>
                <a:ea typeface="+mj-ea"/>
                <a:cs typeface="Times New Roman" panose="02020603050405020304" pitchFamily="18" charset="0"/>
              </a:rPr>
              <a:t>信息增益率</a:t>
            </a:r>
            <a:r>
              <a:rPr lang="zh-CN" altLang="en-US" sz="2400" dirty="0">
                <a:latin typeface="+mj-ea"/>
                <a:ea typeface="+mj-ea"/>
                <a:cs typeface="Times New Roman" panose="02020603050405020304" pitchFamily="18" charset="0"/>
              </a:rPr>
              <a:t>。</a:t>
            </a:r>
            <a:endParaRPr lang="zh-CN" altLang="en-US" sz="2400" dirty="0">
              <a:latin typeface="+mj-ea"/>
              <a:ea typeface="+mj-ea"/>
              <a:cs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en-US" sz="2400" dirty="0">
                <a:latin typeface="+mj-ea"/>
                <a:ea typeface="+mj-ea"/>
                <a:cs typeface="Times New Roman" panose="02020603050405020304" pitchFamily="18" charset="0"/>
              </a:rPr>
              <a:t>在决策树构造过程中进行</a:t>
            </a:r>
            <a:r>
              <a:rPr lang="zh-CN" altLang="en-US" sz="2400" dirty="0">
                <a:solidFill>
                  <a:srgbClr val="0000FF"/>
                </a:solidFill>
                <a:latin typeface="+mj-ea"/>
                <a:ea typeface="+mj-ea"/>
                <a:cs typeface="Times New Roman" panose="02020603050405020304" pitchFamily="18" charset="0"/>
              </a:rPr>
              <a:t>剪枝</a:t>
            </a:r>
            <a:r>
              <a:rPr lang="zh-CN" altLang="en-US" sz="2400" dirty="0">
                <a:latin typeface="+mj-ea"/>
                <a:ea typeface="+mj-ea"/>
                <a:cs typeface="Times New Roman" panose="02020603050405020304" pitchFamily="18" charset="0"/>
              </a:rPr>
              <a:t>。</a:t>
            </a:r>
            <a:endParaRPr lang="en-US" altLang="zh-CN" sz="2400" dirty="0">
              <a:latin typeface="+mj-ea"/>
              <a:ea typeface="+mj-ea"/>
              <a:cs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en-US" sz="2400" dirty="0">
                <a:latin typeface="+mj-ea"/>
                <a:ea typeface="+mj-ea"/>
                <a:cs typeface="Times New Roman" panose="02020603050405020304" pitchFamily="18" charset="0"/>
              </a:rPr>
              <a:t>对</a:t>
            </a:r>
            <a:r>
              <a:rPr lang="zh-CN" altLang="en-US" sz="2400" dirty="0">
                <a:solidFill>
                  <a:srgbClr val="0000FF"/>
                </a:solidFill>
                <a:latin typeface="+mj-ea"/>
                <a:ea typeface="+mj-ea"/>
                <a:cs typeface="Times New Roman" panose="02020603050405020304" pitchFamily="18" charset="0"/>
              </a:rPr>
              <a:t>非离散数据</a:t>
            </a:r>
            <a:r>
              <a:rPr lang="zh-CN" altLang="en-US" sz="2400" dirty="0">
                <a:latin typeface="+mj-ea"/>
                <a:ea typeface="+mj-ea"/>
                <a:cs typeface="Times New Roman" panose="02020603050405020304" pitchFamily="18" charset="0"/>
              </a:rPr>
              <a:t>也能处理。</a:t>
            </a:r>
            <a:endParaRPr lang="zh-CN" altLang="en-US" sz="2400" dirty="0">
              <a:latin typeface="+mj-ea"/>
              <a:ea typeface="+mj-ea"/>
              <a:cs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en-US" sz="2400" dirty="0">
                <a:latin typeface="+mj-ea"/>
                <a:ea typeface="+mj-ea"/>
                <a:cs typeface="Times New Roman" panose="02020603050405020304" pitchFamily="18" charset="0"/>
              </a:rPr>
              <a:t>能够对</a:t>
            </a:r>
            <a:r>
              <a:rPr lang="zh-CN" altLang="en-US" sz="2400" dirty="0">
                <a:solidFill>
                  <a:srgbClr val="0000FF"/>
                </a:solidFill>
                <a:latin typeface="+mj-ea"/>
                <a:ea typeface="+mj-ea"/>
                <a:cs typeface="Times New Roman" panose="02020603050405020304" pitchFamily="18" charset="0"/>
              </a:rPr>
              <a:t>不完整数据</a:t>
            </a:r>
            <a:r>
              <a:rPr lang="zh-CN" altLang="en-US" sz="2400" dirty="0">
                <a:latin typeface="+mj-ea"/>
                <a:ea typeface="+mj-ea"/>
                <a:cs typeface="Times New Roman" panose="02020603050405020304" pitchFamily="18" charset="0"/>
              </a:rPr>
              <a:t>进行处理。</a:t>
            </a:r>
            <a:endParaRPr lang="en-US" altLang="zh-CN" sz="2400" dirty="0">
              <a:latin typeface="+mj-ea"/>
              <a:ea typeface="+mj-ea"/>
              <a:cs typeface="Times New Roman" panose="02020603050405020304" pitchFamily="18" charset="0"/>
            </a:endParaRPr>
          </a:p>
        </p:txBody>
      </p:sp>
    </p:spTree>
  </p:cSld>
  <p:clrMapOvr>
    <a:masterClrMapping/>
  </p:clrMapOvr>
  <p:transition advTm="8005"/>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文本框 11"/>
              <p:cNvSpPr txBox="1"/>
              <p:nvPr/>
            </p:nvSpPr>
            <p:spPr>
              <a:xfrm>
                <a:off x="2577847" y="6449343"/>
                <a:ext cx="266951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rPr>
                        <m:t>𝑔</m:t>
                      </m:r>
                      <m:d>
                        <m:dPr>
                          <m:ctrlPr>
                            <a:rPr lang="en-US" altLang="zh-CN" sz="1800" b="0" i="1" smtClean="0">
                              <a:latin typeface="Cambria Math" panose="02040503050406030204" pitchFamily="18" charset="0"/>
                              <a:ea typeface="微软雅黑" panose="020B0503020204020204" pitchFamily="34" charset="-122"/>
                            </a:rPr>
                          </m:ctrlPr>
                        </m:dPr>
                        <m:e>
                          <m:r>
                            <a:rPr lang="en-US" altLang="zh-CN" sz="1800" b="0" i="1" smtClean="0">
                              <a:latin typeface="Cambria Math" panose="02040503050406030204" pitchFamily="18" charset="0"/>
                              <a:ea typeface="微软雅黑" panose="020B0503020204020204" pitchFamily="34" charset="-122"/>
                            </a:rPr>
                            <m:t>𝐷</m:t>
                          </m:r>
                          <m:r>
                            <a:rPr lang="en-US" altLang="zh-CN" sz="1800" b="0" i="1" smtClean="0">
                              <a:latin typeface="Cambria Math" panose="02040503050406030204" pitchFamily="18" charset="0"/>
                              <a:ea typeface="微软雅黑" panose="020B0503020204020204" pitchFamily="34" charset="-122"/>
                            </a:rPr>
                            <m:t>,</m:t>
                          </m:r>
                          <m:r>
                            <a:rPr lang="en-US" altLang="zh-CN" sz="1800" b="0" i="1" smtClean="0">
                              <a:latin typeface="Cambria Math" panose="02040503050406030204" pitchFamily="18" charset="0"/>
                              <a:ea typeface="微软雅黑" panose="020B0503020204020204" pitchFamily="34" charset="-122"/>
                            </a:rPr>
                            <m:t>𝐴</m:t>
                          </m:r>
                        </m:e>
                      </m:d>
                      <m:r>
                        <a:rPr lang="en-US" altLang="zh-CN" sz="1800" b="0" i="1" smtClean="0">
                          <a:latin typeface="Cambria Math" panose="02040503050406030204" pitchFamily="18" charset="0"/>
                          <a:ea typeface="微软雅黑" panose="020B0503020204020204" pitchFamily="34" charset="-122"/>
                        </a:rPr>
                        <m:t>=</m:t>
                      </m:r>
                      <m:r>
                        <a:rPr lang="en-US" altLang="zh-CN" sz="1800" b="0" i="1" smtClean="0">
                          <a:latin typeface="Cambria Math" panose="02040503050406030204" pitchFamily="18" charset="0"/>
                          <a:ea typeface="微软雅黑" panose="020B0503020204020204" pitchFamily="34" charset="-122"/>
                        </a:rPr>
                        <m:t>𝐻</m:t>
                      </m:r>
                      <m:d>
                        <m:dPr>
                          <m:ctrlPr>
                            <a:rPr lang="en-US" altLang="zh-CN" sz="1800" b="0" i="1" smtClean="0">
                              <a:latin typeface="Cambria Math" panose="02040503050406030204" pitchFamily="18" charset="0"/>
                              <a:ea typeface="微软雅黑" panose="020B0503020204020204" pitchFamily="34" charset="-122"/>
                            </a:rPr>
                          </m:ctrlPr>
                        </m:dPr>
                        <m:e>
                          <m:r>
                            <a:rPr lang="en-US" altLang="zh-CN" sz="1800" b="0" i="1" smtClean="0">
                              <a:latin typeface="Cambria Math" panose="02040503050406030204" pitchFamily="18" charset="0"/>
                              <a:ea typeface="微软雅黑" panose="020B0503020204020204" pitchFamily="34" charset="-122"/>
                            </a:rPr>
                            <m:t>𝐷</m:t>
                          </m:r>
                        </m:e>
                      </m:d>
                      <m:r>
                        <a:rPr lang="en-US" altLang="zh-CN" sz="1800" b="0" i="1" smtClean="0">
                          <a:latin typeface="Cambria Math" panose="02040503050406030204" pitchFamily="18" charset="0"/>
                          <a:ea typeface="微软雅黑" panose="020B0503020204020204" pitchFamily="34" charset="-122"/>
                        </a:rPr>
                        <m:t>−</m:t>
                      </m:r>
                      <m:r>
                        <a:rPr lang="en-US" altLang="zh-CN" sz="1800" b="0" i="1" smtClean="0">
                          <a:latin typeface="Cambria Math" panose="02040503050406030204" pitchFamily="18" charset="0"/>
                          <a:ea typeface="微软雅黑" panose="020B0503020204020204" pitchFamily="34" charset="-122"/>
                        </a:rPr>
                        <m:t>𝐻</m:t>
                      </m:r>
                      <m:r>
                        <a:rPr lang="en-US" altLang="zh-CN" sz="1800" b="0" i="1" smtClean="0">
                          <a:latin typeface="Cambria Math" panose="02040503050406030204" pitchFamily="18" charset="0"/>
                          <a:ea typeface="微软雅黑" panose="020B0503020204020204" pitchFamily="34" charset="-122"/>
                        </a:rPr>
                        <m:t>(</m:t>
                      </m:r>
                      <m:r>
                        <a:rPr lang="en-US" altLang="zh-CN" sz="1800" b="0" i="1" smtClean="0">
                          <a:latin typeface="Cambria Math" panose="02040503050406030204" pitchFamily="18" charset="0"/>
                          <a:ea typeface="微软雅黑" panose="020B0503020204020204" pitchFamily="34" charset="-122"/>
                        </a:rPr>
                        <m:t>𝐷</m:t>
                      </m:r>
                      <m:r>
                        <a:rPr lang="en-US" altLang="zh-CN" sz="1800" b="0" i="1" smtClean="0">
                          <a:latin typeface="Cambria Math" panose="02040503050406030204" pitchFamily="18" charset="0"/>
                          <a:ea typeface="微软雅黑" panose="020B0503020204020204" pitchFamily="34" charset="-122"/>
                        </a:rPr>
                        <m:t>|</m:t>
                      </m:r>
                      <m:r>
                        <a:rPr lang="en-US" altLang="zh-CN" sz="1800" b="0" i="1" smtClean="0">
                          <a:latin typeface="Cambria Math" panose="02040503050406030204" pitchFamily="18" charset="0"/>
                          <a:ea typeface="微软雅黑" panose="020B0503020204020204" pitchFamily="34" charset="-122"/>
                        </a:rPr>
                        <m:t>𝐴</m:t>
                      </m:r>
                      <m:r>
                        <a:rPr lang="en-US" altLang="zh-CN" sz="1800" b="0" i="1" smtClean="0">
                          <a:latin typeface="Cambria Math" panose="02040503050406030204" pitchFamily="18" charset="0"/>
                          <a:ea typeface="微软雅黑" panose="020B0503020204020204" pitchFamily="34" charset="-122"/>
                        </a:rPr>
                        <m:t>)</m:t>
                      </m:r>
                    </m:oMath>
                  </m:oMathPara>
                </a14:m>
                <a:endParaRPr lang="zh-CN" altLang="en-US" sz="1800" dirty="0">
                  <a:ea typeface="微软雅黑" panose="020B0503020204020204" pitchFamily="34"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2577847" y="6449343"/>
                <a:ext cx="2669512" cy="276999"/>
              </a:xfrm>
              <a:prstGeom prst="rect">
                <a:avLst/>
              </a:prstGeom>
              <a:blipFill rotWithShape="1">
                <a:blip r:embed="rId1"/>
                <a:stretch>
                  <a:fillRect l="-14" t="-102" r="13" b="1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2515739" y="1466874"/>
                <a:ext cx="1944314" cy="58285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𝑔</m:t>
                          </m:r>
                        </m:e>
                        <m:sub>
                          <m:r>
                            <a:rPr lang="en-US" altLang="zh-CN" b="0" i="1" smtClean="0">
                              <a:latin typeface="Cambria Math" panose="02040503050406030204" pitchFamily="18" charset="0"/>
                              <a:ea typeface="微软雅黑" panose="020B0503020204020204" pitchFamily="34" charset="-122"/>
                            </a:rPr>
                            <m:t>𝑅</m:t>
                          </m:r>
                        </m:sub>
                      </m:sSub>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𝐷</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𝐴</m:t>
                          </m:r>
                        </m:e>
                      </m:d>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i="1">
                              <a:latin typeface="Cambria Math" panose="02040503050406030204" pitchFamily="18" charset="0"/>
                              <a:ea typeface="微软雅黑" panose="020B0503020204020204" pitchFamily="34" charset="-122"/>
                            </a:rPr>
                            <m:t>𝑔</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𝐷</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𝐴</m:t>
                              </m:r>
                            </m:e>
                          </m:d>
                        </m:num>
                        <m:den>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𝐻</m:t>
                              </m:r>
                            </m:e>
                            <m:sub>
                              <m:r>
                                <a:rPr lang="en-US" altLang="zh-CN" b="0" i="1" smtClean="0">
                                  <a:latin typeface="Cambria Math" panose="02040503050406030204" pitchFamily="18" charset="0"/>
                                  <a:ea typeface="微软雅黑" panose="020B0503020204020204" pitchFamily="34" charset="-122"/>
                                </a:rPr>
                                <m:t>𝐴</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𝐷</m:t>
                          </m:r>
                          <m:r>
                            <a:rPr lang="en-US" altLang="zh-CN" b="0" i="1" smtClean="0">
                              <a:latin typeface="Cambria Math" panose="02040503050406030204" pitchFamily="18" charset="0"/>
                              <a:ea typeface="微软雅黑" panose="020B0503020204020204" pitchFamily="34" charset="-122"/>
                            </a:rPr>
                            <m:t>)</m:t>
                          </m:r>
                        </m:den>
                      </m:f>
                    </m:oMath>
                  </m:oMathPara>
                </a14:m>
                <a:endParaRPr lang="zh-CN" altLang="en-US" dirty="0">
                  <a:ea typeface="微软雅黑" panose="020B0503020204020204" pitchFamily="34" charset="-122"/>
                </a:endParaRPr>
              </a:p>
            </p:txBody>
          </p:sp>
        </mc:Choice>
        <mc:Fallback>
          <p:sp>
            <p:nvSpPr>
              <p:cNvPr id="13" name="文本框 12"/>
              <p:cNvSpPr txBox="1">
                <a:spLocks noRot="1" noChangeAspect="1" noMove="1" noResize="1" noEditPoints="1" noAdjustHandles="1" noChangeArrowheads="1" noChangeShapeType="1" noTextEdit="1"/>
              </p:cNvSpPr>
              <p:nvPr/>
            </p:nvSpPr>
            <p:spPr>
              <a:xfrm>
                <a:off x="2515739" y="1466874"/>
                <a:ext cx="1944314" cy="582852"/>
              </a:xfrm>
              <a:prstGeom prst="rect">
                <a:avLst/>
              </a:prstGeom>
              <a:blipFill rotWithShape="1">
                <a:blip r:embed="rId2"/>
                <a:stretch>
                  <a:fillRect l="-26" t="-4" r="-30579" b="-31822"/>
                </a:stretch>
              </a:blipFill>
            </p:spPr>
            <p:txBody>
              <a:bodyPr/>
              <a:lstStyle/>
              <a:p>
                <a:r>
                  <a:rPr lang="zh-CN" altLang="en-US">
                    <a:noFill/>
                  </a:rPr>
                  <a:t> </a:t>
                </a:r>
              </a:p>
            </p:txBody>
          </p:sp>
        </mc:Fallback>
      </mc:AlternateContent>
      <p:sp>
        <p:nvSpPr>
          <p:cNvPr id="17" name="文本框 16"/>
          <p:cNvSpPr txBox="1"/>
          <p:nvPr/>
        </p:nvSpPr>
        <p:spPr>
          <a:xfrm>
            <a:off x="683184" y="6384732"/>
            <a:ext cx="1984920" cy="369332"/>
          </a:xfrm>
          <a:prstGeom prst="rect">
            <a:avLst/>
          </a:prstGeom>
          <a:noFill/>
        </p:spPr>
        <p:txBody>
          <a:bodyPr wrap="square" rtlCol="0">
            <a:spAutoFit/>
          </a:bodyPr>
          <a:lstStyle/>
          <a:p>
            <a:r>
              <a:rPr lang="zh-CN" altLang="en-US" sz="1800" b="1" dirty="0">
                <a:ea typeface="微软雅黑" panose="020B0503020204020204" pitchFamily="34" charset="-122"/>
              </a:rPr>
              <a:t>备注：信息增益</a:t>
            </a:r>
            <a:endParaRPr lang="zh-CN" altLang="en-US" sz="1800" b="1" dirty="0">
              <a:ea typeface="微软雅黑" panose="020B0503020204020204" pitchFamily="34" charset="-122"/>
            </a:endParaRPr>
          </a:p>
        </p:txBody>
      </p:sp>
      <p:sp>
        <p:nvSpPr>
          <p:cNvPr id="18" name="文本框 17"/>
          <p:cNvSpPr txBox="1"/>
          <p:nvPr/>
        </p:nvSpPr>
        <p:spPr>
          <a:xfrm>
            <a:off x="621076" y="1677669"/>
            <a:ext cx="2174020" cy="461665"/>
          </a:xfrm>
          <a:prstGeom prst="rect">
            <a:avLst/>
          </a:prstGeom>
          <a:noFill/>
        </p:spPr>
        <p:txBody>
          <a:bodyPr wrap="square" rtlCol="0">
            <a:spAutoFit/>
          </a:bodyPr>
          <a:lstStyle/>
          <a:p>
            <a:r>
              <a:rPr lang="zh-CN" altLang="en-US" b="1" dirty="0">
                <a:ea typeface="微软雅黑" panose="020B0503020204020204" pitchFamily="34" charset="-122"/>
              </a:rPr>
              <a:t>信息增益率</a:t>
            </a:r>
            <a:endParaRPr lang="zh-CN" altLang="en-US" b="1" dirty="0">
              <a:ea typeface="微软雅黑" panose="020B0503020204020204" pitchFamily="34" charset="-122"/>
            </a:endParaRPr>
          </a:p>
        </p:txBody>
      </p:sp>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信息增益率</a:t>
            </a:r>
            <a:endParaRPr lang="zh-CN" altLang="en-US" dirty="0"/>
          </a:p>
        </p:txBody>
      </p:sp>
      <mc:AlternateContent xmlns:mc="http://schemas.openxmlformats.org/markup-compatibility/2006">
        <mc:Choice xmlns:a14="http://schemas.microsoft.com/office/drawing/2010/main" Requires="a14">
          <p:sp>
            <p:nvSpPr>
              <p:cNvPr id="14" name="文本框 13"/>
              <p:cNvSpPr txBox="1"/>
              <p:nvPr/>
            </p:nvSpPr>
            <p:spPr>
              <a:xfrm>
                <a:off x="683184" y="3216109"/>
                <a:ext cx="4476736" cy="92519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rPr>
                        <m:t>𝑔</m:t>
                      </m:r>
                      <m:d>
                        <m:dPr>
                          <m:ctrlPr>
                            <a:rPr lang="en-US" altLang="zh-CN" sz="1800" b="0" i="1" smtClean="0">
                              <a:latin typeface="Cambria Math" panose="02040503050406030204" pitchFamily="18" charset="0"/>
                              <a:ea typeface="微软雅黑" panose="020B0503020204020204" pitchFamily="34" charset="-122"/>
                            </a:rPr>
                          </m:ctrlPr>
                        </m:dPr>
                        <m:e>
                          <m:r>
                            <a:rPr lang="en-US" altLang="zh-CN" sz="1800" b="0" i="1" smtClean="0">
                              <a:latin typeface="Cambria Math" panose="02040503050406030204" pitchFamily="18" charset="0"/>
                              <a:ea typeface="微软雅黑" panose="020B0503020204020204" pitchFamily="34" charset="-122"/>
                            </a:rPr>
                            <m:t>𝐷</m:t>
                          </m:r>
                          <m:r>
                            <a:rPr lang="en-US" altLang="zh-CN" sz="1800" b="0" i="1" smtClean="0">
                              <a:latin typeface="Cambria Math" panose="02040503050406030204" pitchFamily="18" charset="0"/>
                              <a:ea typeface="微软雅黑" panose="020B0503020204020204" pitchFamily="34" charset="-122"/>
                            </a:rPr>
                            <m:t>,</m:t>
                          </m:r>
                          <m:sSub>
                            <m:sSubPr>
                              <m:ctrlPr>
                                <a:rPr lang="en-US" altLang="zh-CN" sz="1800" i="1">
                                  <a:latin typeface="Cambria Math" panose="02040503050406030204" pitchFamily="18" charset="0"/>
                                  <a:ea typeface="微软雅黑" panose="020B0503020204020204" pitchFamily="34" charset="-122"/>
                                </a:rPr>
                              </m:ctrlPr>
                            </m:sSubPr>
                            <m:e>
                              <m:r>
                                <a:rPr lang="en-US" altLang="zh-CN" sz="1800" i="1">
                                  <a:latin typeface="Cambria Math" panose="02040503050406030204" pitchFamily="18" charset="0"/>
                                  <a:ea typeface="微软雅黑" panose="020B0503020204020204" pitchFamily="34" charset="-122"/>
                                </a:rPr>
                                <m:t>𝐴</m:t>
                              </m:r>
                            </m:e>
                            <m:sub>
                              <m:r>
                                <a:rPr lang="en-US" altLang="zh-CN" sz="1800" i="1">
                                  <a:latin typeface="Cambria Math" panose="02040503050406030204" pitchFamily="18" charset="0"/>
                                  <a:ea typeface="微软雅黑" panose="020B0503020204020204" pitchFamily="34" charset="-122"/>
                                </a:rPr>
                                <m:t>1</m:t>
                              </m:r>
                            </m:sub>
                          </m:sSub>
                          <m:r>
                            <a:rPr lang="en-US" altLang="zh-CN" sz="1800" i="1">
                              <a:latin typeface="Cambria Math" panose="02040503050406030204" pitchFamily="18" charset="0"/>
                              <a:ea typeface="微软雅黑" panose="020B0503020204020204" pitchFamily="34" charset="-122"/>
                            </a:rPr>
                            <m:t>=</m:t>
                          </m:r>
                          <m:r>
                            <a:rPr lang="zh-CN" altLang="en-US" sz="1800" i="1">
                              <a:latin typeface="Cambria Math" panose="02040503050406030204" pitchFamily="18" charset="0"/>
                              <a:ea typeface="微软雅黑" panose="020B0503020204020204" pitchFamily="34" charset="-122"/>
                            </a:rPr>
                            <m:t>老年</m:t>
                          </m:r>
                        </m:e>
                      </m:d>
                      <m:r>
                        <a:rPr lang="en-US" altLang="zh-CN" sz="1800" b="0" i="1" smtClean="0">
                          <a:latin typeface="Cambria Math" panose="02040503050406030204" pitchFamily="18" charset="0"/>
                          <a:ea typeface="微软雅黑" panose="020B0503020204020204" pitchFamily="34" charset="-122"/>
                        </a:rPr>
                        <m:t>=</m:t>
                      </m:r>
                      <m:r>
                        <a:rPr lang="en-US" altLang="zh-CN" sz="1800" b="0" i="1" smtClean="0">
                          <a:latin typeface="Cambria Math" panose="02040503050406030204" pitchFamily="18" charset="0"/>
                          <a:ea typeface="微软雅黑" panose="020B0503020204020204" pitchFamily="34" charset="-122"/>
                        </a:rPr>
                        <m:t>𝐻</m:t>
                      </m:r>
                      <m:d>
                        <m:dPr>
                          <m:ctrlPr>
                            <a:rPr lang="en-US" altLang="zh-CN" sz="1800" b="0" i="1" smtClean="0">
                              <a:latin typeface="Cambria Math" panose="02040503050406030204" pitchFamily="18" charset="0"/>
                              <a:ea typeface="微软雅黑" panose="020B0503020204020204" pitchFamily="34" charset="-122"/>
                            </a:rPr>
                          </m:ctrlPr>
                        </m:dPr>
                        <m:e>
                          <m:r>
                            <a:rPr lang="en-US" altLang="zh-CN" sz="1800" b="0" i="1" smtClean="0">
                              <a:latin typeface="Cambria Math" panose="02040503050406030204" pitchFamily="18" charset="0"/>
                              <a:ea typeface="微软雅黑" panose="020B0503020204020204" pitchFamily="34" charset="-122"/>
                            </a:rPr>
                            <m:t>𝐷</m:t>
                          </m:r>
                        </m:e>
                      </m:d>
                      <m:r>
                        <a:rPr lang="en-US" altLang="zh-CN" sz="1800" b="0" i="1" smtClean="0">
                          <a:latin typeface="Cambria Math" panose="02040503050406030204" pitchFamily="18" charset="0"/>
                          <a:ea typeface="微软雅黑" panose="020B0503020204020204" pitchFamily="34" charset="-122"/>
                        </a:rPr>
                        <m:t>−</m:t>
                      </m:r>
                      <m:r>
                        <a:rPr lang="en-US" altLang="zh-CN" sz="1800" b="0" i="1" smtClean="0">
                          <a:latin typeface="Cambria Math" panose="02040503050406030204" pitchFamily="18" charset="0"/>
                          <a:ea typeface="微软雅黑" panose="020B0503020204020204" pitchFamily="34" charset="-122"/>
                        </a:rPr>
                        <m:t>𝐻</m:t>
                      </m:r>
                      <m:d>
                        <m:dPr>
                          <m:ctrlPr>
                            <a:rPr lang="en-US" altLang="zh-CN" sz="1800" b="0" i="1" smtClean="0">
                              <a:latin typeface="Cambria Math" panose="02040503050406030204" pitchFamily="18" charset="0"/>
                              <a:ea typeface="微软雅黑" panose="020B0503020204020204" pitchFamily="34" charset="-122"/>
                            </a:rPr>
                          </m:ctrlPr>
                        </m:dPr>
                        <m:e>
                          <m:r>
                            <a:rPr lang="en-US" altLang="zh-CN" sz="1800" b="0" i="1" smtClean="0">
                              <a:latin typeface="Cambria Math" panose="02040503050406030204" pitchFamily="18" charset="0"/>
                              <a:ea typeface="微软雅黑" panose="020B0503020204020204" pitchFamily="34" charset="-122"/>
                            </a:rPr>
                            <m:t>𝐷</m:t>
                          </m:r>
                        </m:e>
                        <m:e>
                          <m:sSub>
                            <m:sSubPr>
                              <m:ctrlPr>
                                <a:rPr lang="en-US" altLang="zh-CN" sz="1800" i="1">
                                  <a:latin typeface="Cambria Math" panose="02040503050406030204" pitchFamily="18" charset="0"/>
                                  <a:ea typeface="微软雅黑" panose="020B0503020204020204" pitchFamily="34" charset="-122"/>
                                </a:rPr>
                              </m:ctrlPr>
                            </m:sSubPr>
                            <m:e>
                              <m:r>
                                <a:rPr lang="en-US" altLang="zh-CN" sz="1800" i="1">
                                  <a:latin typeface="Cambria Math" panose="02040503050406030204" pitchFamily="18" charset="0"/>
                                  <a:ea typeface="微软雅黑" panose="020B0503020204020204" pitchFamily="34" charset="-122"/>
                                </a:rPr>
                                <m:t>𝐴</m:t>
                              </m:r>
                            </m:e>
                            <m:sub>
                              <m:r>
                                <a:rPr lang="en-US" altLang="zh-CN" sz="1800" i="1">
                                  <a:latin typeface="Cambria Math" panose="02040503050406030204" pitchFamily="18" charset="0"/>
                                  <a:ea typeface="微软雅黑" panose="020B0503020204020204" pitchFamily="34" charset="-122"/>
                                </a:rPr>
                                <m:t>1</m:t>
                              </m:r>
                            </m:sub>
                          </m:sSub>
                          <m:r>
                            <a:rPr lang="en-US" altLang="zh-CN" sz="1800" i="1">
                              <a:latin typeface="Cambria Math" panose="02040503050406030204" pitchFamily="18" charset="0"/>
                              <a:ea typeface="微软雅黑" panose="020B0503020204020204" pitchFamily="34" charset="-122"/>
                            </a:rPr>
                            <m:t>=</m:t>
                          </m:r>
                          <m:r>
                            <a:rPr lang="zh-CN" altLang="en-US" sz="1800" i="1">
                              <a:latin typeface="Cambria Math" panose="02040503050406030204" pitchFamily="18" charset="0"/>
                              <a:ea typeface="微软雅黑" panose="020B0503020204020204" pitchFamily="34" charset="-122"/>
                            </a:rPr>
                            <m:t>老年</m:t>
                          </m:r>
                        </m:e>
                      </m:d>
                    </m:oMath>
                  </m:oMathPara>
                </a14:m>
                <a:endParaRPr lang="en-US" altLang="zh-CN" sz="1800" b="0" i="1" dirty="0">
                  <a:latin typeface="Cambria Math" panose="02040503050406030204" pitchFamily="18" charset="0"/>
                  <a:ea typeface="微软雅黑" panose="020B0503020204020204" pitchFamily="34" charset="-122"/>
                </a:endParaRPr>
              </a:p>
              <a:p>
                <a:endParaRPr lang="en-US" altLang="zh-CN" sz="1800" i="1" dirty="0">
                  <a:latin typeface="Cambria Math" panose="02040503050406030204" pitchFamily="18" charset="0"/>
                  <a:ea typeface="微软雅黑" panose="020B0503020204020204" pitchFamily="34" charset="-122"/>
                </a:endParaRPr>
              </a:p>
              <a:p>
                <a14:m>
                  <m:oMath xmlns:m="http://schemas.openxmlformats.org/officeDocument/2006/math">
                    <m:r>
                      <a:rPr lang="en-US" altLang="zh-CN" sz="1800" i="1">
                        <a:latin typeface="Cambria Math" panose="02040503050406030204" pitchFamily="18" charset="0"/>
                        <a:ea typeface="微软雅黑" panose="020B0503020204020204" pitchFamily="34" charset="-122"/>
                      </a:rPr>
                      <m:t>=</m:t>
                    </m:r>
                  </m:oMath>
                </a14:m>
                <a:r>
                  <a:rPr lang="en-US" altLang="zh-CN" sz="1800" dirty="0">
                    <a:ea typeface="微软雅黑" panose="020B0503020204020204" pitchFamily="34" charset="-122"/>
                  </a:rPr>
                  <a:t>0.971-0.7219 </a:t>
                </a:r>
                <a14:m>
                  <m:oMath xmlns:m="http://schemas.openxmlformats.org/officeDocument/2006/math">
                    <m:r>
                      <a:rPr lang="en-US" altLang="zh-CN" sz="1800" i="1">
                        <a:latin typeface="Cambria Math" panose="02040503050406030204" pitchFamily="18" charset="0"/>
                        <a:ea typeface="微软雅黑" panose="020B0503020204020204" pitchFamily="34" charset="-122"/>
                      </a:rPr>
                      <m:t>= </m:t>
                    </m:r>
                  </m:oMath>
                </a14:m>
                <a:r>
                  <a:rPr lang="en-US" altLang="zh-CN" sz="1800" dirty="0">
                    <a:ea typeface="微软雅黑" panose="020B0503020204020204" pitchFamily="34" charset="-122"/>
                  </a:rPr>
                  <a:t>0.2491</a:t>
                </a:r>
                <a:endParaRPr lang="zh-CN" altLang="en-US" sz="1800" dirty="0">
                  <a:ea typeface="微软雅黑" panose="020B0503020204020204" pitchFamily="34" charset="-122"/>
                </a:endParaRPr>
              </a:p>
            </p:txBody>
          </p:sp>
        </mc:Choice>
        <mc:Fallback>
          <p:sp>
            <p:nvSpPr>
              <p:cNvPr id="14" name="文本框 13"/>
              <p:cNvSpPr txBox="1">
                <a:spLocks noRot="1" noChangeAspect="1" noMove="1" noResize="1" noEditPoints="1" noAdjustHandles="1" noChangeArrowheads="1" noChangeShapeType="1" noTextEdit="1"/>
              </p:cNvSpPr>
              <p:nvPr/>
            </p:nvSpPr>
            <p:spPr>
              <a:xfrm>
                <a:off x="683184" y="3216109"/>
                <a:ext cx="4476736" cy="925190"/>
              </a:xfrm>
              <a:prstGeom prst="rect">
                <a:avLst/>
              </a:prstGeom>
              <a:blipFill rotWithShape="1">
                <a:blip r:embed="rId3"/>
                <a:stretch>
                  <a:fillRect l="-12" t="-51" r="12" b="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621076" y="4246348"/>
                <a:ext cx="8007669" cy="1897380"/>
              </a:xfrm>
              <a:prstGeom prst="rect">
                <a:avLst/>
              </a:prstGeom>
              <a:noFill/>
            </p:spPr>
            <p:txBody>
              <a:bodyPr wrap="square">
                <a:spAutoFit/>
              </a:bodyPr>
              <a:lstStyle/>
              <a:p>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𝑔</m:t>
                        </m:r>
                      </m:e>
                      <m:sub>
                        <m:r>
                          <a:rPr lang="en-US" altLang="zh-CN" sz="2000" b="0" i="1" smtClean="0">
                            <a:latin typeface="Cambria Math" panose="02040503050406030204" pitchFamily="18" charset="0"/>
                            <a:ea typeface="微软雅黑" panose="020B0503020204020204" pitchFamily="34" charset="-122"/>
                          </a:rPr>
                          <m:t>𝑅</m:t>
                        </m:r>
                      </m:sub>
                    </m:sSub>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𝐴</m:t>
                            </m:r>
                          </m:e>
                          <m:sub>
                            <m:r>
                              <a:rPr lang="en-US" altLang="zh-CN" sz="2000" i="1">
                                <a:latin typeface="Cambria Math" panose="02040503050406030204" pitchFamily="18" charset="0"/>
                                <a:ea typeface="微软雅黑" panose="020B0503020204020204" pitchFamily="34" charset="-122"/>
                              </a:rPr>
                              <m:t>1</m:t>
                            </m:r>
                          </m:sub>
                        </m:sSub>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老年</m:t>
                        </m:r>
                      </m:e>
                    </m:d>
                    <m:r>
                      <a:rPr lang="en-US" altLang="zh-CN" sz="2000" b="0" i="1" smtClean="0">
                        <a:latin typeface="Cambria Math" panose="02040503050406030204" pitchFamily="18" charset="0"/>
                        <a:ea typeface="微软雅黑" panose="020B0503020204020204" pitchFamily="34" charset="-122"/>
                      </a:rPr>
                      <m:t>=</m:t>
                    </m:r>
                  </m:oMath>
                </a14:m>
                <a:r>
                  <a:rPr lang="en-US" altLang="zh-CN" dirty="0">
                    <a:ea typeface="微软雅黑" panose="020B0503020204020204" pitchFamily="34" charset="-122"/>
                  </a:rPr>
                  <a:t> </a:t>
                </a:r>
                <a14:m>
                  <m:oMath xmlns:m="http://schemas.openxmlformats.org/officeDocument/2006/math">
                    <m:f>
                      <m:fPr>
                        <m:ctrlPr>
                          <a:rPr lang="en-US" altLang="zh-CN" i="1">
                            <a:latin typeface="Cambria Math" panose="02040503050406030204" pitchFamily="18" charset="0"/>
                            <a:ea typeface="微软雅黑" panose="020B0503020204020204" pitchFamily="34" charset="-122"/>
                          </a:rPr>
                        </m:ctrlPr>
                      </m:fPr>
                      <m:num>
                        <m:r>
                          <a:rPr lang="en-US" altLang="zh-CN" i="1">
                            <a:latin typeface="Cambria Math" panose="02040503050406030204" pitchFamily="18" charset="0"/>
                            <a:ea typeface="微软雅黑" panose="020B0503020204020204" pitchFamily="34" charset="-122"/>
                          </a:rPr>
                          <m:t>𝑔</m:t>
                        </m:r>
                        <m:d>
                          <m:dPr>
                            <m:ctrlPr>
                              <a:rPr lang="en-US" altLang="zh-CN" i="1">
                                <a:latin typeface="Cambria Math" panose="02040503050406030204" pitchFamily="18" charset="0"/>
                                <a:ea typeface="+mj-ea"/>
                              </a:rPr>
                            </m:ctrlPr>
                          </m:dPr>
                          <m:e>
                            <m:r>
                              <a:rPr lang="en-US" altLang="zh-CN" i="1">
                                <a:latin typeface="Cambria Math" panose="02040503050406030204" pitchFamily="18" charset="0"/>
                                <a:ea typeface="+mj-ea"/>
                              </a:rPr>
                              <m:t>𝐷</m:t>
                            </m:r>
                            <m:r>
                              <a:rPr lang="en-US" altLang="zh-CN" i="1">
                                <a:latin typeface="Cambria Math" panose="02040503050406030204" pitchFamily="18" charset="0"/>
                                <a:ea typeface="+mj-ea"/>
                              </a:rPr>
                              <m:t>,</m:t>
                            </m:r>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𝐴</m:t>
                                </m:r>
                              </m:e>
                              <m:sub>
                                <m:r>
                                  <a:rPr lang="en-US" altLang="zh-CN" i="1">
                                    <a:latin typeface="Cambria Math" panose="02040503050406030204" pitchFamily="18" charset="0"/>
                                    <a:ea typeface="+mj-ea"/>
                                  </a:rPr>
                                  <m:t>1</m:t>
                                </m:r>
                              </m:sub>
                            </m:sSub>
                            <m:r>
                              <a:rPr lang="en-US" altLang="zh-CN" i="1">
                                <a:latin typeface="Cambria Math" panose="02040503050406030204" pitchFamily="18" charset="0"/>
                                <a:ea typeface="+mj-ea"/>
                              </a:rPr>
                              <m:t>=</m:t>
                            </m:r>
                            <m:r>
                              <a:rPr lang="zh-CN" altLang="en-US" i="1">
                                <a:latin typeface="Cambria Math" panose="02040503050406030204" pitchFamily="18" charset="0"/>
                                <a:ea typeface="+mj-ea"/>
                              </a:rPr>
                              <m:t>老年</m:t>
                            </m:r>
                          </m:e>
                        </m:d>
                      </m:num>
                      <m:den>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𝐻</m:t>
                            </m:r>
                          </m:e>
                          <m:sub>
                            <m:r>
                              <a:rPr lang="en-US" altLang="zh-CN" i="1">
                                <a:latin typeface="Cambria Math" panose="02040503050406030204" pitchFamily="18" charset="0"/>
                                <a:ea typeface="微软雅黑" panose="020B0503020204020204" pitchFamily="34" charset="-122"/>
                              </a:rPr>
                              <m:t>𝐴</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𝐷</m:t>
                        </m:r>
                        <m:r>
                          <a:rPr lang="en-US" altLang="zh-CN" i="1">
                            <a:latin typeface="Cambria Math" panose="02040503050406030204" pitchFamily="18" charset="0"/>
                            <a:ea typeface="微软雅黑" panose="020B0503020204020204" pitchFamily="34" charset="-122"/>
                          </a:rPr>
                          <m:t>)</m:t>
                        </m:r>
                      </m:den>
                    </m:f>
                  </m:oMath>
                </a14:m>
                <a:r>
                  <a:rPr lang="en-US" altLang="zh-CN" sz="3200"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m:t>
                    </m:r>
                  </m:oMath>
                </a14:m>
                <a:r>
                  <a:rPr lang="en-US" altLang="zh-CN" dirty="0">
                    <a:ea typeface="微软雅黑" panose="020B0503020204020204" pitchFamily="34" charset="-122"/>
                  </a:rPr>
                  <a:t> </a:t>
                </a:r>
                <a14:m>
                  <m:oMath xmlns:m="http://schemas.openxmlformats.org/officeDocument/2006/math">
                    <m:f>
                      <m:fPr>
                        <m:ctrlPr>
                          <a:rPr lang="en-US" altLang="zh-CN" sz="2800" i="1">
                            <a:latin typeface="Cambria Math" panose="02040503050406030204" pitchFamily="18" charset="0"/>
                            <a:ea typeface="微软雅黑" panose="020B0503020204020204" pitchFamily="34" charset="-122"/>
                          </a:rPr>
                        </m:ctrlPr>
                      </m:fPr>
                      <m:num>
                        <m:r>
                          <a:rPr lang="en-US" altLang="zh-CN" sz="2800" b="0" i="1" smtClean="0">
                            <a:latin typeface="Cambria Math" panose="02040503050406030204" pitchFamily="18" charset="0"/>
                            <a:ea typeface="微软雅黑" panose="020B0503020204020204" pitchFamily="34" charset="-122"/>
                          </a:rPr>
                          <m:t>0</m:t>
                        </m:r>
                        <m:r>
                          <a:rPr lang="en-US" altLang="zh-CN" sz="2800" b="0" i="1" smtClean="0">
                            <a:latin typeface="Cambria Math" panose="02040503050406030204" pitchFamily="18" charset="0"/>
                            <a:ea typeface="微软雅黑" panose="020B0503020204020204" pitchFamily="34" charset="-122"/>
                          </a:rPr>
                          <m:t>.</m:t>
                        </m:r>
                        <m:r>
                          <a:rPr lang="en-US" altLang="zh-CN" sz="2800" b="0" i="1" smtClean="0">
                            <a:latin typeface="Cambria Math" panose="02040503050406030204" pitchFamily="18" charset="0"/>
                            <a:ea typeface="微软雅黑" panose="020B0503020204020204" pitchFamily="34" charset="-122"/>
                          </a:rPr>
                          <m:t>2491</m:t>
                        </m:r>
                      </m:num>
                      <m:den>
                        <m:r>
                          <a:rPr lang="en-US" altLang="zh-CN" sz="2800" i="1">
                            <a:latin typeface="Cambria Math" panose="02040503050406030204" pitchFamily="18" charset="0"/>
                            <a:ea typeface="微软雅黑" panose="020B0503020204020204" pitchFamily="34" charset="-122"/>
                          </a:rPr>
                          <m:t>−</m:t>
                        </m:r>
                        <m:nary>
                          <m:naryPr>
                            <m:chr m:val="∑"/>
                            <m:ctrlPr>
                              <a:rPr lang="en-US" altLang="zh-CN" sz="2800" i="1">
                                <a:latin typeface="Cambria Math" panose="02040503050406030204" pitchFamily="18" charset="0"/>
                                <a:ea typeface="微软雅黑" panose="020B0503020204020204" pitchFamily="34" charset="-122"/>
                              </a:rPr>
                            </m:ctrlPr>
                          </m:naryPr>
                          <m:sub>
                            <m:r>
                              <m:rPr>
                                <m:brk m:alnAt="23"/>
                              </m:rPr>
                              <a:rPr lang="en-US" altLang="zh-CN" sz="2800" i="1">
                                <a:latin typeface="Cambria Math" panose="02040503050406030204" pitchFamily="18" charset="0"/>
                                <a:ea typeface="微软雅黑" panose="020B0503020204020204" pitchFamily="34" charset="-122"/>
                              </a:rPr>
                              <m:t>𝑖</m:t>
                            </m:r>
                            <m:r>
                              <a:rPr lang="en-US" altLang="zh-CN" sz="2800" i="1">
                                <a:latin typeface="Cambria Math" panose="02040503050406030204" pitchFamily="18" charset="0"/>
                                <a:ea typeface="微软雅黑" panose="020B0503020204020204" pitchFamily="34" charset="-122"/>
                              </a:rPr>
                              <m:t>=</m:t>
                            </m:r>
                            <m:r>
                              <a:rPr lang="en-US" altLang="zh-CN" sz="2800" i="1">
                                <a:latin typeface="Cambria Math" panose="02040503050406030204" pitchFamily="18" charset="0"/>
                                <a:ea typeface="微软雅黑" panose="020B0503020204020204" pitchFamily="34" charset="-122"/>
                              </a:rPr>
                              <m:t>1</m:t>
                            </m:r>
                          </m:sub>
                          <m:sup>
                            <m:r>
                              <a:rPr lang="en-US" altLang="zh-CN" sz="2800" i="1">
                                <a:latin typeface="Cambria Math" panose="02040503050406030204" pitchFamily="18" charset="0"/>
                                <a:ea typeface="微软雅黑" panose="020B0503020204020204" pitchFamily="34" charset="-122"/>
                              </a:rPr>
                              <m:t>𝑛</m:t>
                            </m:r>
                          </m:sup>
                          <m:e>
                            <m:f>
                              <m:fPr>
                                <m:ctrlPr>
                                  <a:rPr lang="en-US" altLang="zh-CN" sz="2800" i="1">
                                    <a:latin typeface="Cambria Math" panose="02040503050406030204" pitchFamily="18" charset="0"/>
                                    <a:ea typeface="微软雅黑" panose="020B0503020204020204" pitchFamily="34" charset="-122"/>
                                  </a:rPr>
                                </m:ctrlPr>
                              </m:fPr>
                              <m:num>
                                <m:d>
                                  <m:dPr>
                                    <m:begChr m:val="|"/>
                                    <m:endChr m:val="|"/>
                                    <m:ctrlPr>
                                      <a:rPr lang="en-US" altLang="zh-CN" sz="2800" i="1">
                                        <a:latin typeface="Cambria Math" panose="02040503050406030204" pitchFamily="18" charset="0"/>
                                        <a:ea typeface="微软雅黑" panose="020B0503020204020204" pitchFamily="34" charset="-122"/>
                                      </a:rPr>
                                    </m:ctrlPr>
                                  </m:dPr>
                                  <m:e>
                                    <m:sSub>
                                      <m:sSubPr>
                                        <m:ctrlPr>
                                          <a:rPr lang="en-US" altLang="zh-CN" sz="2800" i="1">
                                            <a:latin typeface="Cambria Math" panose="02040503050406030204" pitchFamily="18" charset="0"/>
                                            <a:ea typeface="微软雅黑" panose="020B0503020204020204" pitchFamily="34" charset="-122"/>
                                          </a:rPr>
                                        </m:ctrlPr>
                                      </m:sSubPr>
                                      <m:e>
                                        <m:r>
                                          <a:rPr lang="en-US" altLang="zh-CN" sz="2800" i="1">
                                            <a:latin typeface="Cambria Math" panose="02040503050406030204" pitchFamily="18" charset="0"/>
                                            <a:ea typeface="微软雅黑" panose="020B0503020204020204" pitchFamily="34" charset="-122"/>
                                          </a:rPr>
                                          <m:t>𝐷</m:t>
                                        </m:r>
                                      </m:e>
                                      <m:sub>
                                        <m:r>
                                          <a:rPr lang="en-US" altLang="zh-CN" sz="2800" i="1">
                                            <a:latin typeface="Cambria Math" panose="02040503050406030204" pitchFamily="18" charset="0"/>
                                            <a:ea typeface="微软雅黑" panose="020B0503020204020204" pitchFamily="34" charset="-122"/>
                                          </a:rPr>
                                          <m:t>𝑖</m:t>
                                        </m:r>
                                      </m:sub>
                                    </m:sSub>
                                  </m:e>
                                </m:d>
                              </m:num>
                              <m:den>
                                <m:d>
                                  <m:dPr>
                                    <m:begChr m:val="|"/>
                                    <m:endChr m:val="|"/>
                                    <m:ctrlPr>
                                      <a:rPr lang="en-US" altLang="zh-CN" sz="2800" i="1">
                                        <a:latin typeface="Cambria Math" panose="02040503050406030204" pitchFamily="18" charset="0"/>
                                        <a:ea typeface="微软雅黑" panose="020B0503020204020204" pitchFamily="34" charset="-122"/>
                                      </a:rPr>
                                    </m:ctrlPr>
                                  </m:dPr>
                                  <m:e>
                                    <m:r>
                                      <a:rPr lang="en-US" altLang="zh-CN" sz="2800" i="1">
                                        <a:latin typeface="Cambria Math" panose="02040503050406030204" pitchFamily="18" charset="0"/>
                                        <a:ea typeface="微软雅黑" panose="020B0503020204020204" pitchFamily="34" charset="-122"/>
                                      </a:rPr>
                                      <m:t>𝐷</m:t>
                                    </m:r>
                                  </m:e>
                                </m:d>
                              </m:den>
                            </m:f>
                            <m:sSub>
                              <m:sSubPr>
                                <m:ctrlPr>
                                  <a:rPr lang="en-US" altLang="zh-CN" sz="2800" i="1">
                                    <a:latin typeface="Cambria Math" panose="02040503050406030204" pitchFamily="18" charset="0"/>
                                    <a:ea typeface="微软雅黑" panose="020B0503020204020204" pitchFamily="34" charset="-122"/>
                                  </a:rPr>
                                </m:ctrlPr>
                              </m:sSubPr>
                              <m:e>
                                <m:r>
                                  <a:rPr lang="en-US" altLang="zh-CN" sz="2800" i="1">
                                    <a:latin typeface="Cambria Math" panose="02040503050406030204" pitchFamily="18" charset="0"/>
                                    <a:ea typeface="微软雅黑" panose="020B0503020204020204" pitchFamily="34" charset="-122"/>
                                  </a:rPr>
                                  <m:t>𝑙𝑜𝑔</m:t>
                                </m:r>
                              </m:e>
                              <m:sub>
                                <m:r>
                                  <a:rPr lang="en-US" altLang="zh-CN" sz="2800" i="1">
                                    <a:latin typeface="Cambria Math" panose="02040503050406030204" pitchFamily="18" charset="0"/>
                                    <a:ea typeface="微软雅黑" panose="020B0503020204020204" pitchFamily="34" charset="-122"/>
                                  </a:rPr>
                                  <m:t>2</m:t>
                                </m:r>
                              </m:sub>
                            </m:sSub>
                            <m:f>
                              <m:fPr>
                                <m:ctrlPr>
                                  <a:rPr lang="en-US" altLang="zh-CN" sz="2800" i="1">
                                    <a:latin typeface="Cambria Math" panose="02040503050406030204" pitchFamily="18" charset="0"/>
                                    <a:ea typeface="微软雅黑" panose="020B0503020204020204" pitchFamily="34" charset="-122"/>
                                  </a:rPr>
                                </m:ctrlPr>
                              </m:fPr>
                              <m:num>
                                <m:d>
                                  <m:dPr>
                                    <m:begChr m:val="|"/>
                                    <m:endChr m:val="|"/>
                                    <m:ctrlPr>
                                      <a:rPr lang="en-US" altLang="zh-CN" sz="2800" i="1">
                                        <a:latin typeface="Cambria Math" panose="02040503050406030204" pitchFamily="18" charset="0"/>
                                        <a:ea typeface="微软雅黑" panose="020B0503020204020204" pitchFamily="34" charset="-122"/>
                                      </a:rPr>
                                    </m:ctrlPr>
                                  </m:dPr>
                                  <m:e>
                                    <m:sSub>
                                      <m:sSubPr>
                                        <m:ctrlPr>
                                          <a:rPr lang="en-US" altLang="zh-CN" sz="2800" i="1">
                                            <a:latin typeface="Cambria Math" panose="02040503050406030204" pitchFamily="18" charset="0"/>
                                            <a:ea typeface="微软雅黑" panose="020B0503020204020204" pitchFamily="34" charset="-122"/>
                                          </a:rPr>
                                        </m:ctrlPr>
                                      </m:sSubPr>
                                      <m:e>
                                        <m:r>
                                          <a:rPr lang="en-US" altLang="zh-CN" sz="2800" i="1">
                                            <a:latin typeface="Cambria Math" panose="02040503050406030204" pitchFamily="18" charset="0"/>
                                            <a:ea typeface="微软雅黑" panose="020B0503020204020204" pitchFamily="34" charset="-122"/>
                                          </a:rPr>
                                          <m:t>𝐷</m:t>
                                        </m:r>
                                      </m:e>
                                      <m:sub>
                                        <m:r>
                                          <a:rPr lang="en-US" altLang="zh-CN" sz="2800" i="1">
                                            <a:latin typeface="Cambria Math" panose="02040503050406030204" pitchFamily="18" charset="0"/>
                                            <a:ea typeface="微软雅黑" panose="020B0503020204020204" pitchFamily="34" charset="-122"/>
                                          </a:rPr>
                                          <m:t>𝑖</m:t>
                                        </m:r>
                                      </m:sub>
                                    </m:sSub>
                                  </m:e>
                                </m:d>
                              </m:num>
                              <m:den>
                                <m:d>
                                  <m:dPr>
                                    <m:begChr m:val="|"/>
                                    <m:endChr m:val="|"/>
                                    <m:ctrlPr>
                                      <a:rPr lang="en-US" altLang="zh-CN" sz="2800" i="1">
                                        <a:latin typeface="Cambria Math" panose="02040503050406030204" pitchFamily="18" charset="0"/>
                                        <a:ea typeface="微软雅黑" panose="020B0503020204020204" pitchFamily="34" charset="-122"/>
                                      </a:rPr>
                                    </m:ctrlPr>
                                  </m:dPr>
                                  <m:e>
                                    <m:r>
                                      <a:rPr lang="en-US" altLang="zh-CN" sz="2800" i="1">
                                        <a:latin typeface="Cambria Math" panose="02040503050406030204" pitchFamily="18" charset="0"/>
                                        <a:ea typeface="微软雅黑" panose="020B0503020204020204" pitchFamily="34" charset="-122"/>
                                      </a:rPr>
                                      <m:t>𝐷</m:t>
                                    </m:r>
                                  </m:e>
                                </m:d>
                              </m:den>
                            </m:f>
                          </m:e>
                        </m:nary>
                      </m:den>
                    </m:f>
                  </m:oMath>
                </a14:m>
                <a:r>
                  <a:rPr lang="en-US" altLang="zh-CN" dirty="0">
                    <a:ea typeface="微软雅黑" panose="020B0503020204020204" pitchFamily="34" charset="-122"/>
                  </a:rPr>
                  <a:t> </a:t>
                </a:r>
                <a:endParaRPr lang="en-US" altLang="zh-CN" dirty="0">
                  <a:ea typeface="微软雅黑" panose="020B0503020204020204" pitchFamily="34" charset="-122"/>
                </a:endParaRPr>
              </a:p>
              <a:p>
                <a14:m>
                  <m:oMath xmlns:m="http://schemas.openxmlformats.org/officeDocument/2006/math">
                    <m:r>
                      <a:rPr lang="en-US" altLang="zh-CN" sz="2800" i="1">
                        <a:latin typeface="Cambria Math" panose="02040503050406030204" pitchFamily="18" charset="0"/>
                        <a:ea typeface="微软雅黑" panose="020B0503020204020204" pitchFamily="34" charset="-122"/>
                      </a:rPr>
                      <m:t>=</m:t>
                    </m:r>
                    <m:f>
                      <m:fPr>
                        <m:ctrlPr>
                          <a:rPr lang="en-US" altLang="zh-CN" sz="2800" i="1">
                            <a:latin typeface="Cambria Math" panose="02040503050406030204" pitchFamily="18" charset="0"/>
                            <a:ea typeface="微软雅黑" panose="020B0503020204020204" pitchFamily="34" charset="-122"/>
                          </a:rPr>
                        </m:ctrlPr>
                      </m:fPr>
                      <m:num>
                        <m:r>
                          <a:rPr lang="en-US" altLang="zh-CN" sz="2800" i="1">
                            <a:latin typeface="Cambria Math" panose="02040503050406030204" pitchFamily="18" charset="0"/>
                            <a:ea typeface="微软雅黑" panose="020B0503020204020204" pitchFamily="34" charset="-122"/>
                          </a:rPr>
                          <m:t>0</m:t>
                        </m:r>
                        <m:r>
                          <a:rPr lang="en-US" altLang="zh-CN" sz="2800" i="1">
                            <a:latin typeface="Cambria Math" panose="02040503050406030204" pitchFamily="18" charset="0"/>
                            <a:ea typeface="微软雅黑" panose="020B0503020204020204" pitchFamily="34" charset="-122"/>
                          </a:rPr>
                          <m:t>.</m:t>
                        </m:r>
                        <m:r>
                          <a:rPr lang="en-US" altLang="zh-CN" sz="2800" i="1">
                            <a:latin typeface="Cambria Math" panose="02040503050406030204" pitchFamily="18" charset="0"/>
                            <a:ea typeface="微软雅黑" panose="020B0503020204020204" pitchFamily="34" charset="-122"/>
                          </a:rPr>
                          <m:t>2491</m:t>
                        </m:r>
                      </m:num>
                      <m:den>
                        <m:r>
                          <a:rPr lang="en-US" altLang="zh-CN" sz="2800" i="1">
                            <a:latin typeface="Cambria Math" panose="02040503050406030204" pitchFamily="18" charset="0"/>
                            <a:ea typeface="微软雅黑" panose="020B0503020204020204" pitchFamily="34" charset="-122"/>
                          </a:rPr>
                          <m:t>−</m:t>
                        </m:r>
                        <m:f>
                          <m:fPr>
                            <m:ctrlPr>
                              <a:rPr lang="en-US" altLang="zh-CN" sz="2800" i="1">
                                <a:latin typeface="Cambria Math" panose="02040503050406030204" pitchFamily="18" charset="0"/>
                                <a:ea typeface="微软雅黑" panose="020B0503020204020204" pitchFamily="34" charset="-122"/>
                              </a:rPr>
                            </m:ctrlPr>
                          </m:fPr>
                          <m:num>
                            <m:d>
                              <m:dPr>
                                <m:begChr m:val=""/>
                                <m:endChr m:val=""/>
                                <m:ctrlPr>
                                  <a:rPr lang="en-US" altLang="zh-CN" sz="2800" i="1">
                                    <a:latin typeface="Cambria Math" panose="02040503050406030204" pitchFamily="18" charset="0"/>
                                    <a:ea typeface="微软雅黑" panose="020B0503020204020204" pitchFamily="34" charset="-122"/>
                                  </a:rPr>
                                </m:ctrlPr>
                              </m:dPr>
                              <m:e>
                                <m:r>
                                  <a:rPr lang="en-US" altLang="zh-CN" sz="2800" i="1">
                                    <a:latin typeface="Cambria Math" panose="02040503050406030204" pitchFamily="18" charset="0"/>
                                    <a:ea typeface="微软雅黑" panose="020B0503020204020204" pitchFamily="34" charset="-122"/>
                                  </a:rPr>
                                  <m:t>5</m:t>
                                </m:r>
                              </m:e>
                            </m:d>
                          </m:num>
                          <m:den>
                            <m:r>
                              <a:rPr lang="en-US" altLang="zh-CN" sz="2800" i="1">
                                <a:latin typeface="Cambria Math" panose="02040503050406030204" pitchFamily="18" charset="0"/>
                                <a:ea typeface="微软雅黑" panose="020B0503020204020204" pitchFamily="34" charset="-122"/>
                              </a:rPr>
                              <m:t>15</m:t>
                            </m:r>
                          </m:den>
                        </m:f>
                        <m:sSub>
                          <m:sSubPr>
                            <m:ctrlPr>
                              <a:rPr lang="en-US" altLang="zh-CN" sz="2800" i="1">
                                <a:latin typeface="Cambria Math" panose="02040503050406030204" pitchFamily="18" charset="0"/>
                                <a:ea typeface="微软雅黑" panose="020B0503020204020204" pitchFamily="34" charset="-122"/>
                              </a:rPr>
                            </m:ctrlPr>
                          </m:sSubPr>
                          <m:e>
                            <m:r>
                              <a:rPr lang="en-US" altLang="zh-CN" sz="2800" i="1">
                                <a:latin typeface="Cambria Math" panose="02040503050406030204" pitchFamily="18" charset="0"/>
                                <a:ea typeface="微软雅黑" panose="020B0503020204020204" pitchFamily="34" charset="-122"/>
                              </a:rPr>
                              <m:t>𝑙𝑜𝑔</m:t>
                            </m:r>
                          </m:e>
                          <m:sub>
                            <m:r>
                              <a:rPr lang="en-US" altLang="zh-CN" sz="2800" i="1">
                                <a:latin typeface="Cambria Math" panose="02040503050406030204" pitchFamily="18" charset="0"/>
                                <a:ea typeface="微软雅黑" panose="020B0503020204020204" pitchFamily="34" charset="-122"/>
                              </a:rPr>
                              <m:t>2</m:t>
                            </m:r>
                          </m:sub>
                        </m:sSub>
                        <m:f>
                          <m:fPr>
                            <m:ctrlPr>
                              <a:rPr lang="en-US" altLang="zh-CN" sz="2800" i="1">
                                <a:latin typeface="Cambria Math" panose="02040503050406030204" pitchFamily="18" charset="0"/>
                                <a:ea typeface="微软雅黑" panose="020B0503020204020204" pitchFamily="34" charset="-122"/>
                              </a:rPr>
                            </m:ctrlPr>
                          </m:fPr>
                          <m:num>
                            <m:d>
                              <m:dPr>
                                <m:begChr m:val=""/>
                                <m:endChr m:val=""/>
                                <m:ctrlPr>
                                  <a:rPr lang="en-US" altLang="zh-CN" sz="2800" i="1">
                                    <a:latin typeface="Cambria Math" panose="02040503050406030204" pitchFamily="18" charset="0"/>
                                    <a:ea typeface="微软雅黑" panose="020B0503020204020204" pitchFamily="34" charset="-122"/>
                                  </a:rPr>
                                </m:ctrlPr>
                              </m:dPr>
                              <m:e>
                                <m:r>
                                  <a:rPr lang="en-US" altLang="zh-CN" sz="2800" i="1">
                                    <a:latin typeface="Cambria Math" panose="02040503050406030204" pitchFamily="18" charset="0"/>
                                    <a:ea typeface="微软雅黑" panose="020B0503020204020204" pitchFamily="34" charset="-122"/>
                                  </a:rPr>
                                  <m:t>5</m:t>
                                </m:r>
                              </m:e>
                            </m:d>
                          </m:num>
                          <m:den>
                            <m:r>
                              <a:rPr lang="en-US" altLang="zh-CN" sz="2800" i="1">
                                <a:latin typeface="Cambria Math" panose="02040503050406030204" pitchFamily="18" charset="0"/>
                                <a:ea typeface="微软雅黑" panose="020B0503020204020204" pitchFamily="34" charset="-122"/>
                              </a:rPr>
                              <m:t>15</m:t>
                            </m:r>
                          </m:den>
                        </m:f>
                        <m:r>
                          <a:rPr lang="en-US" altLang="zh-CN" sz="2800" i="1">
                            <a:latin typeface="Cambria Math" panose="02040503050406030204" pitchFamily="18" charset="0"/>
                            <a:ea typeface="微软雅黑" panose="020B0503020204020204" pitchFamily="34" charset="-122"/>
                          </a:rPr>
                          <m:t>−</m:t>
                        </m:r>
                        <m:f>
                          <m:fPr>
                            <m:ctrlPr>
                              <a:rPr lang="en-US" altLang="zh-CN" sz="2800" i="1">
                                <a:latin typeface="Cambria Math" panose="02040503050406030204" pitchFamily="18" charset="0"/>
                                <a:ea typeface="微软雅黑" panose="020B0503020204020204" pitchFamily="34" charset="-122"/>
                              </a:rPr>
                            </m:ctrlPr>
                          </m:fPr>
                          <m:num>
                            <m:d>
                              <m:dPr>
                                <m:begChr m:val=""/>
                                <m:endChr m:val=""/>
                                <m:ctrlPr>
                                  <a:rPr lang="en-US" altLang="zh-CN" sz="2800" i="1">
                                    <a:latin typeface="Cambria Math" panose="02040503050406030204" pitchFamily="18" charset="0"/>
                                    <a:ea typeface="微软雅黑" panose="020B0503020204020204" pitchFamily="34" charset="-122"/>
                                  </a:rPr>
                                </m:ctrlPr>
                              </m:dPr>
                              <m:e>
                                <m:r>
                                  <a:rPr lang="en-US" altLang="zh-CN" sz="2800" i="1">
                                    <a:latin typeface="Cambria Math" panose="02040503050406030204" pitchFamily="18" charset="0"/>
                                    <a:ea typeface="微软雅黑" panose="020B0503020204020204" pitchFamily="34" charset="-122"/>
                                  </a:rPr>
                                  <m:t>5</m:t>
                                </m:r>
                              </m:e>
                            </m:d>
                          </m:num>
                          <m:den>
                            <m:r>
                              <a:rPr lang="en-US" altLang="zh-CN" sz="2800" i="1">
                                <a:latin typeface="Cambria Math" panose="02040503050406030204" pitchFamily="18" charset="0"/>
                                <a:ea typeface="微软雅黑" panose="020B0503020204020204" pitchFamily="34" charset="-122"/>
                              </a:rPr>
                              <m:t>15</m:t>
                            </m:r>
                          </m:den>
                        </m:f>
                        <m:sSub>
                          <m:sSubPr>
                            <m:ctrlPr>
                              <a:rPr lang="en-US" altLang="zh-CN" sz="2800" i="1">
                                <a:latin typeface="Cambria Math" panose="02040503050406030204" pitchFamily="18" charset="0"/>
                                <a:ea typeface="微软雅黑" panose="020B0503020204020204" pitchFamily="34" charset="-122"/>
                              </a:rPr>
                            </m:ctrlPr>
                          </m:sSubPr>
                          <m:e>
                            <m:r>
                              <a:rPr lang="en-US" altLang="zh-CN" sz="2800" i="1">
                                <a:latin typeface="Cambria Math" panose="02040503050406030204" pitchFamily="18" charset="0"/>
                                <a:ea typeface="微软雅黑" panose="020B0503020204020204" pitchFamily="34" charset="-122"/>
                              </a:rPr>
                              <m:t>𝑙𝑜𝑔</m:t>
                            </m:r>
                          </m:e>
                          <m:sub>
                            <m:r>
                              <a:rPr lang="en-US" altLang="zh-CN" sz="2800" i="1">
                                <a:latin typeface="Cambria Math" panose="02040503050406030204" pitchFamily="18" charset="0"/>
                                <a:ea typeface="微软雅黑" panose="020B0503020204020204" pitchFamily="34" charset="-122"/>
                              </a:rPr>
                              <m:t>2</m:t>
                            </m:r>
                          </m:sub>
                        </m:sSub>
                        <m:f>
                          <m:fPr>
                            <m:ctrlPr>
                              <a:rPr lang="en-US" altLang="zh-CN" sz="2800" i="1">
                                <a:latin typeface="Cambria Math" panose="02040503050406030204" pitchFamily="18" charset="0"/>
                                <a:ea typeface="微软雅黑" panose="020B0503020204020204" pitchFamily="34" charset="-122"/>
                              </a:rPr>
                            </m:ctrlPr>
                          </m:fPr>
                          <m:num>
                            <m:d>
                              <m:dPr>
                                <m:begChr m:val=""/>
                                <m:endChr m:val=""/>
                                <m:ctrlPr>
                                  <a:rPr lang="en-US" altLang="zh-CN" sz="2800" i="1">
                                    <a:latin typeface="Cambria Math" panose="02040503050406030204" pitchFamily="18" charset="0"/>
                                    <a:ea typeface="微软雅黑" panose="020B0503020204020204" pitchFamily="34" charset="-122"/>
                                  </a:rPr>
                                </m:ctrlPr>
                              </m:dPr>
                              <m:e>
                                <m:r>
                                  <a:rPr lang="en-US" altLang="zh-CN" sz="2800" i="1">
                                    <a:latin typeface="Cambria Math" panose="02040503050406030204" pitchFamily="18" charset="0"/>
                                    <a:ea typeface="微软雅黑" panose="020B0503020204020204" pitchFamily="34" charset="-122"/>
                                  </a:rPr>
                                  <m:t>5</m:t>
                                </m:r>
                              </m:e>
                            </m:d>
                          </m:num>
                          <m:den>
                            <m:r>
                              <a:rPr lang="en-US" altLang="zh-CN" sz="2800" i="1">
                                <a:latin typeface="Cambria Math" panose="02040503050406030204" pitchFamily="18" charset="0"/>
                                <a:ea typeface="微软雅黑" panose="020B0503020204020204" pitchFamily="34" charset="-122"/>
                              </a:rPr>
                              <m:t>15</m:t>
                            </m:r>
                          </m:den>
                        </m:f>
                        <m:r>
                          <a:rPr lang="en-US" altLang="zh-CN" sz="2800" i="1">
                            <a:latin typeface="Cambria Math" panose="02040503050406030204" pitchFamily="18" charset="0"/>
                            <a:ea typeface="微软雅黑" panose="020B0503020204020204" pitchFamily="34" charset="-122"/>
                          </a:rPr>
                          <m:t>−</m:t>
                        </m:r>
                        <m:f>
                          <m:fPr>
                            <m:ctrlPr>
                              <a:rPr lang="en-US" altLang="zh-CN" sz="2800" i="1">
                                <a:latin typeface="Cambria Math" panose="02040503050406030204" pitchFamily="18" charset="0"/>
                                <a:ea typeface="微软雅黑" panose="020B0503020204020204" pitchFamily="34" charset="-122"/>
                              </a:rPr>
                            </m:ctrlPr>
                          </m:fPr>
                          <m:num>
                            <m:d>
                              <m:dPr>
                                <m:begChr m:val=""/>
                                <m:endChr m:val=""/>
                                <m:ctrlPr>
                                  <a:rPr lang="en-US" altLang="zh-CN" sz="2800" i="1">
                                    <a:latin typeface="Cambria Math" panose="02040503050406030204" pitchFamily="18" charset="0"/>
                                    <a:ea typeface="微软雅黑" panose="020B0503020204020204" pitchFamily="34" charset="-122"/>
                                  </a:rPr>
                                </m:ctrlPr>
                              </m:dPr>
                              <m:e>
                                <m:r>
                                  <a:rPr lang="en-US" altLang="zh-CN" sz="2800" i="1">
                                    <a:latin typeface="Cambria Math" panose="02040503050406030204" pitchFamily="18" charset="0"/>
                                    <a:ea typeface="微软雅黑" panose="020B0503020204020204" pitchFamily="34" charset="-122"/>
                                  </a:rPr>
                                  <m:t>5</m:t>
                                </m:r>
                              </m:e>
                            </m:d>
                          </m:num>
                          <m:den>
                            <m:r>
                              <a:rPr lang="en-US" altLang="zh-CN" sz="2800" i="1">
                                <a:latin typeface="Cambria Math" panose="02040503050406030204" pitchFamily="18" charset="0"/>
                                <a:ea typeface="微软雅黑" panose="020B0503020204020204" pitchFamily="34" charset="-122"/>
                              </a:rPr>
                              <m:t>15</m:t>
                            </m:r>
                          </m:den>
                        </m:f>
                        <m:sSub>
                          <m:sSubPr>
                            <m:ctrlPr>
                              <a:rPr lang="en-US" altLang="zh-CN" sz="2800" i="1">
                                <a:latin typeface="Cambria Math" panose="02040503050406030204" pitchFamily="18" charset="0"/>
                                <a:ea typeface="微软雅黑" panose="020B0503020204020204" pitchFamily="34" charset="-122"/>
                              </a:rPr>
                            </m:ctrlPr>
                          </m:sSubPr>
                          <m:e>
                            <m:r>
                              <a:rPr lang="en-US" altLang="zh-CN" sz="2800" i="1">
                                <a:latin typeface="Cambria Math" panose="02040503050406030204" pitchFamily="18" charset="0"/>
                                <a:ea typeface="微软雅黑" panose="020B0503020204020204" pitchFamily="34" charset="-122"/>
                              </a:rPr>
                              <m:t>𝑙𝑜𝑔</m:t>
                            </m:r>
                          </m:e>
                          <m:sub>
                            <m:r>
                              <a:rPr lang="en-US" altLang="zh-CN" sz="2800" i="1">
                                <a:latin typeface="Cambria Math" panose="02040503050406030204" pitchFamily="18" charset="0"/>
                                <a:ea typeface="微软雅黑" panose="020B0503020204020204" pitchFamily="34" charset="-122"/>
                              </a:rPr>
                              <m:t>2</m:t>
                            </m:r>
                          </m:sub>
                        </m:sSub>
                        <m:f>
                          <m:fPr>
                            <m:ctrlPr>
                              <a:rPr lang="en-US" altLang="zh-CN" sz="2800" i="1">
                                <a:latin typeface="Cambria Math" panose="02040503050406030204" pitchFamily="18" charset="0"/>
                                <a:ea typeface="微软雅黑" panose="020B0503020204020204" pitchFamily="34" charset="-122"/>
                              </a:rPr>
                            </m:ctrlPr>
                          </m:fPr>
                          <m:num>
                            <m:d>
                              <m:dPr>
                                <m:begChr m:val=""/>
                                <m:endChr m:val=""/>
                                <m:ctrlPr>
                                  <a:rPr lang="en-US" altLang="zh-CN" sz="2800" i="1">
                                    <a:latin typeface="Cambria Math" panose="02040503050406030204" pitchFamily="18" charset="0"/>
                                    <a:ea typeface="微软雅黑" panose="020B0503020204020204" pitchFamily="34" charset="-122"/>
                                  </a:rPr>
                                </m:ctrlPr>
                              </m:dPr>
                              <m:e>
                                <m:r>
                                  <a:rPr lang="en-US" altLang="zh-CN" sz="2800" i="1">
                                    <a:latin typeface="Cambria Math" panose="02040503050406030204" pitchFamily="18" charset="0"/>
                                    <a:ea typeface="微软雅黑" panose="020B0503020204020204" pitchFamily="34" charset="-122"/>
                                  </a:rPr>
                                  <m:t>5</m:t>
                                </m:r>
                              </m:e>
                            </m:d>
                          </m:num>
                          <m:den>
                            <m:r>
                              <a:rPr lang="en-US" altLang="zh-CN" sz="2800" i="1">
                                <a:latin typeface="Cambria Math" panose="02040503050406030204" pitchFamily="18" charset="0"/>
                                <a:ea typeface="微软雅黑" panose="020B0503020204020204" pitchFamily="34" charset="-122"/>
                              </a:rPr>
                              <m:t>15</m:t>
                            </m:r>
                          </m:den>
                        </m:f>
                      </m:den>
                    </m:f>
                    <m:r>
                      <a:rPr lang="en-US" altLang="zh-CN" sz="2800" i="1">
                        <a:latin typeface="Cambria Math" panose="02040503050406030204" pitchFamily="18" charset="0"/>
                        <a:ea typeface="微软雅黑" panose="020B0503020204020204" pitchFamily="34" charset="-122"/>
                      </a:rPr>
                      <m:t>=</m:t>
                    </m:r>
                  </m:oMath>
                </a14:m>
                <a:r>
                  <a:rPr lang="en-US" altLang="zh-CN" sz="2000" dirty="0"/>
                  <a:t>0.1572</a:t>
                </a:r>
                <a:endParaRPr lang="zh-CN" altLang="en-US" dirty="0"/>
              </a:p>
            </p:txBody>
          </p:sp>
        </mc:Choice>
        <mc:Fallback>
          <p:sp>
            <p:nvSpPr>
              <p:cNvPr id="15" name="文本框 14"/>
              <p:cNvSpPr txBox="1">
                <a:spLocks noRot="1" noChangeAspect="1" noMove="1" noResize="1" noEditPoints="1" noAdjustHandles="1" noChangeArrowheads="1" noChangeShapeType="1" noTextEdit="1"/>
              </p:cNvSpPr>
              <p:nvPr/>
            </p:nvSpPr>
            <p:spPr>
              <a:xfrm>
                <a:off x="621076" y="4246348"/>
                <a:ext cx="8007669" cy="1897380"/>
              </a:xfrm>
              <a:prstGeom prst="rect">
                <a:avLst/>
              </a:prstGeom>
              <a:blipFill rotWithShape="1">
                <a:blip r:embed="rId4"/>
                <a:stretch>
                  <a:fillRect l="-1" t="-5" r="5" b="5"/>
                </a:stretch>
              </a:blipFill>
            </p:spPr>
            <p:txBody>
              <a:bodyPr/>
              <a:lstStyle/>
              <a:p>
                <a:r>
                  <a:rPr lang="zh-CN" altLang="en-US">
                    <a:noFill/>
                  </a:rPr>
                  <a:t> </a:t>
                </a:r>
              </a:p>
            </p:txBody>
          </p:sp>
        </mc:Fallback>
      </mc:AlternateContent>
      <p:graphicFrame>
        <p:nvGraphicFramePr>
          <p:cNvPr id="16" name="表格 15"/>
          <p:cNvGraphicFramePr>
            <a:graphicFrameLocks noGrp="1"/>
          </p:cNvGraphicFramePr>
          <p:nvPr/>
        </p:nvGraphicFramePr>
        <p:xfrm>
          <a:off x="8690853" y="1466874"/>
          <a:ext cx="3299510" cy="4192160"/>
        </p:xfrm>
        <a:graphic>
          <a:graphicData uri="http://schemas.openxmlformats.org/drawingml/2006/table">
            <a:tbl>
              <a:tblPr>
                <a:tableStyleId>{5DA37D80-6434-44D0-A028-1B22A696006F}</a:tableStyleId>
              </a:tblPr>
              <a:tblGrid>
                <a:gridCol w="317912"/>
                <a:gridCol w="478421"/>
                <a:gridCol w="655435"/>
                <a:gridCol w="719744"/>
                <a:gridCol w="667026"/>
                <a:gridCol w="460972"/>
              </a:tblGrid>
              <a:tr h="131005">
                <a:tc>
                  <a:txBody>
                    <a:bodyPr/>
                    <a:lstStyle/>
                    <a:p>
                      <a:pPr algn="l" latinLnBrk="1"/>
                      <a:endParaRPr lang="en-US" altLang="zh-CN"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年龄</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有工作</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有房子</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信用</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类别</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131005">
                <a:tc>
                  <a:txBody>
                    <a:bodyPr/>
                    <a:lstStyle/>
                    <a:p>
                      <a:pPr algn="l" latinLnBrk="1"/>
                      <a:r>
                        <a:rPr lang="en-US" altLang="zh-CN" sz="1400" dirty="0">
                          <a:solidFill>
                            <a:schemeClr val="bg1"/>
                          </a:solidFill>
                          <a:effectLst/>
                          <a:latin typeface="+mj-ea"/>
                          <a:ea typeface="+mj-ea"/>
                        </a:rPr>
                        <a:t>0</a:t>
                      </a:r>
                      <a:endParaRPr lang="en-US" altLang="zh-CN"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青年</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2</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好</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3</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4</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5</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6</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7</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8</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非常好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9</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非常好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10</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非常好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11</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12</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好</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13</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非常好</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14</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一般</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r>
            </a:tbl>
          </a:graphicData>
        </a:graphic>
      </p:graphicFrame>
      <mc:AlternateContent xmlns:mc="http://schemas.openxmlformats.org/markup-compatibility/2006">
        <mc:Choice xmlns:a14="http://schemas.microsoft.com/office/drawing/2010/main" Requires="a14">
          <p:sp>
            <p:nvSpPr>
              <p:cNvPr id="19" name="文本框 18"/>
              <p:cNvSpPr txBox="1"/>
              <p:nvPr/>
            </p:nvSpPr>
            <p:spPr>
              <a:xfrm>
                <a:off x="725302" y="2303628"/>
                <a:ext cx="6636721" cy="840295"/>
              </a:xfrm>
              <a:prstGeom prst="rect">
                <a:avLst/>
              </a:prstGeom>
              <a:noFill/>
            </p:spPr>
            <p:txBody>
              <a:bodyPr wrap="square" lIns="0" tIns="0" rIns="0" bIns="0" rtlCol="0">
                <a:spAutoFit/>
              </a:bodyPr>
              <a:lstStyle/>
              <a:p>
                <a14:m>
                  <m:oMathPara xmlns:m="http://schemas.openxmlformats.org/officeDocument/2006/math">
                    <m:oMathParaPr>
                      <m:jc m:val="left"/>
                    </m:oMathParaPr>
                    <m:oMath xmlns:m="http://schemas.openxmlformats.org/officeDocument/2006/math">
                      <m:r>
                        <a:rPr lang="zh-CN" altLang="en-US" sz="2000" i="1" smtClean="0">
                          <a:latin typeface="Cambria Math" panose="02040503050406030204" pitchFamily="18" charset="0"/>
                          <a:ea typeface="微软雅黑" panose="020B0503020204020204" pitchFamily="34" charset="-122"/>
                        </a:rPr>
                        <m:t>其中</m:t>
                      </m:r>
                      <m:r>
                        <a:rPr lang="zh-CN" altLang="en-US" sz="2000" b="0" i="1" smtClean="0">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𝐻</m:t>
                      </m:r>
                      <m:d>
                        <m:dPr>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𝐷</m:t>
                          </m:r>
                        </m:e>
                        <m:e>
                          <m:r>
                            <a:rPr lang="en-US" altLang="zh-CN" sz="2000" i="1">
                              <a:latin typeface="Cambria Math" panose="02040503050406030204" pitchFamily="18" charset="0"/>
                              <a:ea typeface="微软雅黑" panose="020B0503020204020204" pitchFamily="34" charset="-122"/>
                            </a:rPr>
                            <m:t>𝐴</m:t>
                          </m:r>
                        </m:e>
                      </m:d>
                      <m:r>
                        <a:rPr lang="en-US" altLang="zh-CN" sz="2000" b="0" i="1" smtClean="0">
                          <a:latin typeface="Cambria Math" panose="02040503050406030204" pitchFamily="18" charset="0"/>
                          <a:ea typeface="微软雅黑" panose="020B0503020204020204" pitchFamily="34" charset="-122"/>
                        </a:rPr>
                        <m:t>=−</m:t>
                      </m:r>
                      <m:nary>
                        <m:naryPr>
                          <m:chr m:val="∑"/>
                          <m:ctrlPr>
                            <a:rPr lang="en-US" altLang="zh-CN" sz="2000" b="0" i="1" smtClean="0">
                              <a:latin typeface="Cambria Math" panose="02040503050406030204" pitchFamily="18" charset="0"/>
                              <a:ea typeface="微软雅黑" panose="020B0503020204020204" pitchFamily="34" charset="-122"/>
                            </a:rPr>
                          </m:ctrlPr>
                        </m:naryPr>
                        <m:sub>
                          <m:r>
                            <m:rPr>
                              <m:brk m:alnAt="23"/>
                            </m:rP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sub>
                        <m:sup>
                          <m:r>
                            <a:rPr lang="en-US" altLang="zh-CN" sz="2000" b="0" i="1" smtClean="0">
                              <a:latin typeface="Cambria Math" panose="02040503050406030204" pitchFamily="18" charset="0"/>
                              <a:ea typeface="微软雅黑" panose="020B0503020204020204" pitchFamily="34" charset="-122"/>
                            </a:rPr>
                            <m:t>𝑛</m:t>
                          </m:r>
                        </m:sup>
                        <m:e>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𝐷</m:t>
                                      </m:r>
                                    </m:e>
                                    <m:sub>
                                      <m:r>
                                        <a:rPr lang="en-US" altLang="zh-CN" sz="2000" i="1">
                                          <a:latin typeface="Cambria Math" panose="02040503050406030204" pitchFamily="18" charset="0"/>
                                          <a:ea typeface="微软雅黑" panose="020B0503020204020204" pitchFamily="34" charset="-122"/>
                                        </a:rPr>
                                        <m:t>𝑖</m:t>
                                      </m:r>
                                    </m:sub>
                                  </m:sSub>
                                </m:e>
                              </m:d>
                            </m:num>
                            <m:den>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𝐷</m:t>
                                  </m:r>
                                </m:e>
                              </m:d>
                            </m:den>
                          </m:f>
                          <m:sSub>
                            <m:sSubPr>
                              <m:ctrlPr>
                                <a:rPr lang="en-US" altLang="zh-CN" sz="200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𝑙𝑜𝑔</m:t>
                              </m:r>
                            </m:e>
                            <m:sub>
                              <m:r>
                                <a:rPr lang="en-US" altLang="zh-CN" sz="2000" b="0" i="1" smtClean="0">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𝐷</m:t>
                                      </m:r>
                                    </m:e>
                                    <m:sub>
                                      <m:r>
                                        <a:rPr lang="en-US" altLang="zh-CN" sz="2000" i="1">
                                          <a:latin typeface="Cambria Math" panose="02040503050406030204" pitchFamily="18" charset="0"/>
                                          <a:ea typeface="微软雅黑" panose="020B0503020204020204" pitchFamily="34" charset="-122"/>
                                        </a:rPr>
                                        <m:t>𝑖</m:t>
                                      </m:r>
                                    </m:sub>
                                  </m:sSub>
                                </m:e>
                              </m:d>
                            </m:num>
                            <m:den>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𝐷</m:t>
                                  </m:r>
                                </m:e>
                              </m:d>
                            </m:den>
                          </m:f>
                        </m:e>
                      </m:nary>
                      <m:r>
                        <a:rPr lang="zh-CN" altLang="en-US"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𝑛</m:t>
                      </m:r>
                      <m:r>
                        <a:rPr lang="zh-CN" altLang="en-US" sz="2000" b="0" i="1" smtClean="0">
                          <a:latin typeface="Cambria Math" panose="02040503050406030204" pitchFamily="18" charset="0"/>
                          <a:ea typeface="微软雅黑" panose="020B0503020204020204" pitchFamily="34" charset="-122"/>
                        </a:rPr>
                        <m:t>是</m:t>
                      </m:r>
                      <m:r>
                        <a:rPr lang="zh-CN" altLang="en-US" sz="2000" i="1">
                          <a:latin typeface="Cambria Math" panose="02040503050406030204" pitchFamily="18" charset="0"/>
                          <a:ea typeface="微软雅黑" panose="020B0503020204020204" pitchFamily="34" charset="-122"/>
                        </a:rPr>
                        <m:t>特征</m:t>
                      </m:r>
                      <m:r>
                        <a:rPr lang="en-US" altLang="zh-CN" sz="2000" b="0" i="1" smtClean="0">
                          <a:latin typeface="Cambria Math" panose="02040503050406030204" pitchFamily="18" charset="0"/>
                          <a:ea typeface="微软雅黑" panose="020B0503020204020204" pitchFamily="34" charset="-122"/>
                        </a:rPr>
                        <m:t>𝐴</m:t>
                      </m:r>
                      <m:r>
                        <a:rPr lang="zh-CN" altLang="en-US" sz="2000" b="0" i="1" smtClean="0">
                          <a:latin typeface="Cambria Math" panose="02040503050406030204" pitchFamily="18" charset="0"/>
                          <a:ea typeface="微软雅黑" panose="020B0503020204020204" pitchFamily="34" charset="-122"/>
                        </a:rPr>
                        <m:t>的</m:t>
                      </m:r>
                      <m:r>
                        <a:rPr lang="zh-CN" altLang="en-US" sz="2000" i="1">
                          <a:latin typeface="Cambria Math" panose="02040503050406030204" pitchFamily="18" charset="0"/>
                          <a:ea typeface="微软雅黑" panose="020B0503020204020204" pitchFamily="34" charset="-122"/>
                        </a:rPr>
                        <m:t>取值</m:t>
                      </m:r>
                      <m:r>
                        <a:rPr lang="zh-CN" altLang="en-US" sz="2000" i="1" smtClean="0">
                          <a:latin typeface="Cambria Math" panose="02040503050406030204" pitchFamily="18" charset="0"/>
                          <a:ea typeface="微软雅黑" panose="020B0503020204020204" pitchFamily="34" charset="-122"/>
                        </a:rPr>
                        <m:t>个数</m:t>
                      </m:r>
                    </m:oMath>
                  </m:oMathPara>
                </a14:m>
                <a:endParaRPr lang="zh-CN" altLang="en-US" sz="2000" dirty="0">
                  <a:ea typeface="微软雅黑" panose="020B0503020204020204" pitchFamily="34" charset="-122"/>
                </a:endParaRPr>
              </a:p>
            </p:txBody>
          </p:sp>
        </mc:Choice>
        <mc:Fallback>
          <p:sp>
            <p:nvSpPr>
              <p:cNvPr id="19" name="文本框 18"/>
              <p:cNvSpPr txBox="1">
                <a:spLocks noRot="1" noChangeAspect="1" noMove="1" noResize="1" noEditPoints="1" noAdjustHandles="1" noChangeArrowheads="1" noChangeShapeType="1" noTextEdit="1"/>
              </p:cNvSpPr>
              <p:nvPr/>
            </p:nvSpPr>
            <p:spPr>
              <a:xfrm>
                <a:off x="725302" y="2303628"/>
                <a:ext cx="6636721" cy="840295"/>
              </a:xfrm>
              <a:prstGeom prst="rect">
                <a:avLst/>
              </a:prstGeom>
              <a:blipFill rotWithShape="1">
                <a:blip r:embed="rId5"/>
                <a:stretch>
                  <a:fillRect l="-2" t="-57" r="7" b="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Effect transition="in" filter="fade">
                                      <p:cBhvr>
                                        <p:cTn id="21" dur="500"/>
                                        <p:tgtEl>
                                          <p:spTgt spid="1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ppt_w</p:attrName>
                                        </p:attrNameLst>
                                      </p:cBhvr>
                                      <p:tavLst>
                                        <p:tav tm="0">
                                          <p:val>
                                            <p:fltVal val="0"/>
                                          </p:val>
                                        </p:tav>
                                        <p:tav tm="100000">
                                          <p:val>
                                            <p:strVal val="#ppt_w"/>
                                          </p:val>
                                        </p:tav>
                                      </p:tavLst>
                                    </p:anim>
                                    <p:anim calcmode="lin" valueType="num">
                                      <p:cBhvr>
                                        <p:cTn id="42" dur="500" fill="hold"/>
                                        <p:tgtEl>
                                          <p:spTgt spid="19"/>
                                        </p:tgtEl>
                                        <p:attrNameLst>
                                          <p:attrName>ppt_h</p:attrName>
                                        </p:attrNameLst>
                                      </p:cBhvr>
                                      <p:tavLst>
                                        <p:tav tm="0">
                                          <p:val>
                                            <p:fltVal val="0"/>
                                          </p:val>
                                        </p:tav>
                                        <p:tav tm="100000">
                                          <p:val>
                                            <p:strVal val="#ppt_h"/>
                                          </p:val>
                                        </p:tav>
                                      </p:tavLst>
                                    </p:anim>
                                    <p:animEffect transition="in" filter="fade">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p:bldP spid="18" grpId="0"/>
      <p:bldP spid="14" grpId="0"/>
      <p:bldP spid="15"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决策树：过拟合问题</a:t>
            </a:r>
            <a:endParaRPr lang="zh-CN" altLang="en-US" dirty="0"/>
          </a:p>
        </p:txBody>
      </p:sp>
      <p:graphicFrame>
        <p:nvGraphicFramePr>
          <p:cNvPr id="84995" name="Object 3"/>
          <p:cNvGraphicFramePr>
            <a:graphicFrameLocks noChangeAspect="1"/>
          </p:cNvGraphicFramePr>
          <p:nvPr/>
        </p:nvGraphicFramePr>
        <p:xfrm>
          <a:off x="988695" y="1750060"/>
          <a:ext cx="4744720" cy="3169285"/>
        </p:xfrm>
        <a:graphic>
          <a:graphicData uri="http://schemas.openxmlformats.org/presentationml/2006/ole">
            <mc:AlternateContent xmlns:mc="http://schemas.openxmlformats.org/markup-compatibility/2006">
              <mc:Choice xmlns:v="urn:schemas-microsoft-com:vml" Requires="v">
                <p:oleObj spid="_x0000_s3095" name="" r:id="rId1" imgW="8114030" imgH="5424805" progId="Visio.Drawing.6">
                  <p:embed/>
                </p:oleObj>
              </mc:Choice>
              <mc:Fallback>
                <p:oleObj name="" r:id="rId1" imgW="8114030" imgH="5424805" progId="Visio.Drawing.6">
                  <p:embed/>
                  <p:pic>
                    <p:nvPicPr>
                      <p:cNvPr id="0" name="图片 3094"/>
                      <p:cNvPicPr/>
                      <p:nvPr/>
                    </p:nvPicPr>
                    <p:blipFill>
                      <a:blip r:embed="rId2"/>
                      <a:stretch>
                        <a:fillRect/>
                      </a:stretch>
                    </p:blipFill>
                    <p:spPr>
                      <a:xfrm>
                        <a:off x="988695" y="1750060"/>
                        <a:ext cx="4744720" cy="3169285"/>
                      </a:xfrm>
                      <a:prstGeom prst="rect">
                        <a:avLst/>
                      </a:prstGeom>
                      <a:noFill/>
                      <a:ln w="38100">
                        <a:noFill/>
                        <a:miter/>
                      </a:ln>
                    </p:spPr>
                  </p:pic>
                </p:oleObj>
              </mc:Fallback>
            </mc:AlternateContent>
          </a:graphicData>
        </a:graphic>
      </p:graphicFrame>
      <p:graphicFrame>
        <p:nvGraphicFramePr>
          <p:cNvPr id="84996" name="Object 4"/>
          <p:cNvGraphicFramePr>
            <a:graphicFrameLocks noChangeAspect="1"/>
          </p:cNvGraphicFramePr>
          <p:nvPr/>
        </p:nvGraphicFramePr>
        <p:xfrm>
          <a:off x="5993765" y="1553210"/>
          <a:ext cx="4752340" cy="3650615"/>
        </p:xfrm>
        <a:graphic>
          <a:graphicData uri="http://schemas.openxmlformats.org/presentationml/2006/ole">
            <mc:AlternateContent xmlns:mc="http://schemas.openxmlformats.org/markup-compatibility/2006">
              <mc:Choice xmlns:v="urn:schemas-microsoft-com:vml" Requires="v">
                <p:oleObj spid="_x0000_s3096" name="" r:id="rId3" imgW="9481820" imgH="7292340" progId="Visio.Drawing.6">
                  <p:embed/>
                </p:oleObj>
              </mc:Choice>
              <mc:Fallback>
                <p:oleObj name="" r:id="rId3" imgW="9481820" imgH="7292340" progId="Visio.Drawing.6">
                  <p:embed/>
                  <p:pic>
                    <p:nvPicPr>
                      <p:cNvPr id="0" name="图片 3095"/>
                      <p:cNvPicPr/>
                      <p:nvPr/>
                    </p:nvPicPr>
                    <p:blipFill>
                      <a:blip r:embed="rId4"/>
                      <a:stretch>
                        <a:fillRect/>
                      </a:stretch>
                    </p:blipFill>
                    <p:spPr>
                      <a:xfrm>
                        <a:off x="5993765" y="1553210"/>
                        <a:ext cx="4752340" cy="3650615"/>
                      </a:xfrm>
                      <a:prstGeom prst="rect">
                        <a:avLst/>
                      </a:prstGeom>
                      <a:noFill/>
                      <a:ln w="38100">
                        <a:noFill/>
                        <a:miter/>
                      </a:ln>
                    </p:spPr>
                  </p:pic>
                </p:oleObj>
              </mc:Fallback>
            </mc:AlternateContent>
          </a:graphicData>
        </a:graphic>
      </p:graphicFrame>
      <p:sp>
        <p:nvSpPr>
          <p:cNvPr id="84997" name="Text Box 5"/>
          <p:cNvSpPr txBox="1"/>
          <p:nvPr/>
        </p:nvSpPr>
        <p:spPr>
          <a:xfrm>
            <a:off x="1587818" y="5273993"/>
            <a:ext cx="4343400" cy="396875"/>
          </a:xfrm>
          <a:prstGeom prst="rect">
            <a:avLst/>
          </a:prstGeom>
          <a:noFill/>
          <a:ln w="12700">
            <a:noFill/>
          </a:ln>
        </p:spPr>
        <p:txBody>
          <a:bodyPr>
            <a:spAutoFit/>
          </a:bodyPr>
          <a:p>
            <a:pPr eaLnBrk="1" hangingPunct="1">
              <a:spcBef>
                <a:spcPct val="50000"/>
              </a:spcBef>
              <a:buNone/>
            </a:pPr>
            <a:r>
              <a:rPr lang="en-US" altLang="zh-CN" sz="2000" dirty="0">
                <a:solidFill>
                  <a:srgbClr val="000000"/>
                </a:solidFill>
                <a:latin typeface="Arial" panose="020B0604020202020204" pitchFamily="34" charset="0"/>
                <a:ea typeface="宋体" panose="02010600030101010101" pitchFamily="2" charset="-122"/>
              </a:rPr>
              <a:t>Decision Tree with 11 leaf nodes</a:t>
            </a:r>
            <a:endParaRPr lang="en-US" altLang="zh-CN" sz="2000" dirty="0">
              <a:solidFill>
                <a:srgbClr val="000000"/>
              </a:solidFill>
              <a:latin typeface="Arial" panose="020B0604020202020204" pitchFamily="34" charset="0"/>
              <a:ea typeface="宋体" panose="02010600030101010101" pitchFamily="2" charset="-122"/>
            </a:endParaRPr>
          </a:p>
        </p:txBody>
      </p:sp>
      <p:sp>
        <p:nvSpPr>
          <p:cNvPr id="84998" name="Text Box 6"/>
          <p:cNvSpPr txBox="1"/>
          <p:nvPr/>
        </p:nvSpPr>
        <p:spPr>
          <a:xfrm>
            <a:off x="6147435" y="5271453"/>
            <a:ext cx="4191000" cy="396875"/>
          </a:xfrm>
          <a:prstGeom prst="rect">
            <a:avLst/>
          </a:prstGeom>
          <a:noFill/>
          <a:ln w="12700">
            <a:noFill/>
          </a:ln>
        </p:spPr>
        <p:txBody>
          <a:bodyPr>
            <a:spAutoFit/>
          </a:bodyPr>
          <a:p>
            <a:pPr eaLnBrk="1" hangingPunct="1">
              <a:spcBef>
                <a:spcPct val="50000"/>
              </a:spcBef>
              <a:buNone/>
            </a:pPr>
            <a:r>
              <a:rPr lang="en-US" altLang="zh-CN" sz="2000" dirty="0">
                <a:solidFill>
                  <a:srgbClr val="000000"/>
                </a:solidFill>
                <a:latin typeface="Arial" panose="020B0604020202020204" pitchFamily="34" charset="0"/>
                <a:ea typeface="宋体" panose="02010600030101010101" pitchFamily="2" charset="-122"/>
              </a:rPr>
              <a:t>Decision Tree with 24 leaf nodes</a:t>
            </a:r>
            <a:endParaRPr lang="en-US" altLang="zh-CN" sz="2000" dirty="0">
              <a:solidFill>
                <a:srgbClr val="000000"/>
              </a:solidFill>
              <a:latin typeface="Arial" panose="020B0604020202020204" pitchFamily="34" charset="0"/>
              <a:ea typeface="宋体" panose="02010600030101010101" pitchFamily="2" charset="-122"/>
            </a:endParaRPr>
          </a:p>
        </p:txBody>
      </p:sp>
      <p:sp>
        <p:nvSpPr>
          <p:cNvPr id="84999" name="Text Box 7"/>
          <p:cNvSpPr txBox="1"/>
          <p:nvPr/>
        </p:nvSpPr>
        <p:spPr>
          <a:xfrm>
            <a:off x="4503420" y="6024563"/>
            <a:ext cx="4267200" cy="521970"/>
          </a:xfrm>
          <a:prstGeom prst="rect">
            <a:avLst/>
          </a:prstGeom>
          <a:noFill/>
          <a:ln w="12700">
            <a:noFill/>
          </a:ln>
        </p:spPr>
        <p:txBody>
          <a:bodyPr>
            <a:spAutoFit/>
          </a:bodyPr>
          <a:p>
            <a:pPr eaLnBrk="1" hangingPunct="1">
              <a:spcBef>
                <a:spcPct val="50000"/>
              </a:spcBef>
              <a:buNone/>
            </a:pPr>
            <a:r>
              <a:rPr lang="en-US" altLang="zh-CN" sz="2800" b="1" dirty="0">
                <a:solidFill>
                  <a:srgbClr val="FF0000"/>
                </a:solidFill>
                <a:latin typeface="Arial" panose="020B0604020202020204" pitchFamily="34" charset="0"/>
                <a:ea typeface="宋体" panose="02010600030101010101" pitchFamily="2" charset="-122"/>
              </a:rPr>
              <a:t>Which tree is better?</a:t>
            </a:r>
            <a:endParaRPr lang="en-US" altLang="zh-CN" sz="2800" b="1" dirty="0">
              <a:solidFill>
                <a:srgbClr val="FF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决策树：过拟合问题</a:t>
            </a:r>
            <a:endParaRPr lang="zh-CN" altLang="en-US" dirty="0"/>
          </a:p>
        </p:txBody>
      </p:sp>
      <p:sp>
        <p:nvSpPr>
          <p:cNvPr id="2" name="Text Box 3"/>
          <p:cNvSpPr txBox="1">
            <a:spLocks noChangeArrowheads="1"/>
          </p:cNvSpPr>
          <p:nvPr/>
        </p:nvSpPr>
        <p:spPr bwMode="auto">
          <a:xfrm>
            <a:off x="1195070" y="5147945"/>
            <a:ext cx="9985375" cy="1476375"/>
          </a:xfrm>
          <a:prstGeom prst="rect">
            <a:avLst/>
          </a:prstGeom>
          <a:noFill/>
          <a:ln>
            <a:noFill/>
          </a:ln>
        </p:spPr>
        <p:txBody>
          <a:bodyPr wrap="square">
            <a:spAutoFit/>
          </a:bodyPr>
          <a:lstStyle>
            <a:lvl1pPr>
              <a:spcBef>
                <a:spcPts val="700"/>
              </a:spcBef>
              <a:buClr>
                <a:schemeClr val="accent2"/>
              </a:buClr>
              <a:buSzPct val="60000"/>
              <a:buFont typeface="Wingdings" panose="05000000000000000000" pitchFamily="2" charset="2"/>
              <a:buChar char=""/>
              <a:defRPr sz="2800">
                <a:solidFill>
                  <a:schemeClr val="tx1"/>
                </a:solidFill>
                <a:latin typeface="Calibri" panose="020F0502020204030204" pitchFamily="34" charset="0"/>
                <a:ea typeface="冬青黑体简体中文 W3"/>
                <a:cs typeface="Calibri" panose="020F0502020204030204" pitchFamily="34" charset="0"/>
              </a:defRPr>
            </a:lvl1pPr>
            <a:lvl2pPr marL="742950" indent="-285750">
              <a:spcBef>
                <a:spcPts val="550"/>
              </a:spcBef>
              <a:buClr>
                <a:schemeClr val="accent1"/>
              </a:buClr>
              <a:buSzPct val="70000"/>
              <a:buFont typeface="Wingdings" panose="05000000000000000000" pitchFamily="2" charset="2"/>
              <a:buChar char="o"/>
              <a:defRPr sz="2000">
                <a:solidFill>
                  <a:schemeClr val="tx1"/>
                </a:solidFill>
                <a:latin typeface="Tw Cen MT" panose="020B0602020104020603" pitchFamily="34" charset="0"/>
                <a:ea typeface="微软雅黑" panose="020B0503020204020204" pitchFamily="34" charset="-122"/>
                <a:cs typeface="冬青黑体简体中文 W3"/>
              </a:defRPr>
            </a:lvl2pPr>
            <a:lvl3pPr marL="1143000" indent="-228600">
              <a:spcBef>
                <a:spcPts val="500"/>
              </a:spcBef>
              <a:buClr>
                <a:schemeClr val="accent2"/>
              </a:buClr>
              <a:buSzPct val="75000"/>
              <a:buFont typeface="Wingdings" panose="05000000000000000000" pitchFamily="2" charset="2"/>
              <a:buChar char=""/>
              <a:defRPr>
                <a:solidFill>
                  <a:schemeClr val="tx1"/>
                </a:solidFill>
                <a:latin typeface="Tw Cen MT" panose="020B0602020104020603" pitchFamily="34" charset="0"/>
                <a:ea typeface="微软雅黑" panose="020B0503020204020204" pitchFamily="34" charset="-122"/>
                <a:cs typeface="冬青黑体简体中文 W3"/>
              </a:defRPr>
            </a:lvl3pPr>
            <a:lvl4pPr marL="1600200" indent="-228600">
              <a:spcBef>
                <a:spcPts val="400"/>
              </a:spcBef>
              <a:buClr>
                <a:srgbClr val="A5AB81"/>
              </a:buClr>
              <a:buSzPct val="75000"/>
              <a:buFont typeface="Wingdings" panose="05000000000000000000" pitchFamily="2" charset="2"/>
              <a:buChar char=""/>
              <a:defRPr sz="1600">
                <a:solidFill>
                  <a:schemeClr val="tx1"/>
                </a:solidFill>
                <a:latin typeface="Tw Cen MT" panose="020B0602020104020603" pitchFamily="34" charset="0"/>
                <a:ea typeface="微软雅黑" panose="020B0503020204020204" pitchFamily="34" charset="-122"/>
                <a:cs typeface="冬青黑体简体中文 W3"/>
              </a:defRPr>
            </a:lvl4pPr>
            <a:lvl5pPr marL="2057400" indent="-228600">
              <a:spcBef>
                <a:spcPts val="400"/>
              </a:spcBef>
              <a:buClr>
                <a:srgbClr val="D8B25C"/>
              </a:buClr>
              <a:buSzPct val="65000"/>
              <a:buFont typeface="Wingdings" panose="05000000000000000000" pitchFamily="2" charset="2"/>
              <a:buChar char=""/>
              <a:defRPr sz="1600">
                <a:solidFill>
                  <a:schemeClr val="tx1"/>
                </a:solidFill>
                <a:latin typeface="Tw Cen MT" panose="020B0602020104020603" pitchFamily="34" charset="0"/>
                <a:ea typeface="微软雅黑" panose="020B0503020204020204" pitchFamily="34" charset="-122"/>
                <a:cs typeface="冬青黑体简体中文 W3"/>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1600">
                <a:solidFill>
                  <a:schemeClr val="tx1"/>
                </a:solidFill>
                <a:latin typeface="Tw Cen MT" panose="020B0602020104020603" pitchFamily="34" charset="0"/>
                <a:ea typeface="微软雅黑" panose="020B0503020204020204" pitchFamily="34" charset="-122"/>
                <a:cs typeface="冬青黑体简体中文 W3"/>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1600">
                <a:solidFill>
                  <a:schemeClr val="tx1"/>
                </a:solidFill>
                <a:latin typeface="Tw Cen MT" panose="020B0602020104020603" pitchFamily="34" charset="0"/>
                <a:ea typeface="微软雅黑" panose="020B0503020204020204" pitchFamily="34" charset="-122"/>
                <a:cs typeface="冬青黑体简体中文 W3"/>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1600">
                <a:solidFill>
                  <a:schemeClr val="tx1"/>
                </a:solidFill>
                <a:latin typeface="Tw Cen MT" panose="020B0602020104020603" pitchFamily="34" charset="0"/>
                <a:ea typeface="微软雅黑" panose="020B0503020204020204" pitchFamily="34" charset="-122"/>
                <a:cs typeface="冬青黑体简体中文 W3"/>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1600">
                <a:solidFill>
                  <a:schemeClr val="tx1"/>
                </a:solidFill>
                <a:latin typeface="Tw Cen MT" panose="020B0602020104020603" pitchFamily="34" charset="0"/>
                <a:ea typeface="微软雅黑" panose="020B0503020204020204" pitchFamily="34" charset="-122"/>
                <a:cs typeface="冬青黑体简体中文 W3"/>
              </a:defRPr>
            </a:lvl9pPr>
          </a:lstStyle>
          <a:p>
            <a:pPr marL="0" marR="0" lvl="0" indent="0" algn="l" defTabSz="914400" rtl="0" eaLnBrk="1" fontAlgn="auto" latinLnBrk="0" hangingPunct="1">
              <a:lnSpc>
                <a:spcPct val="100000"/>
              </a:lnSpc>
              <a:spcBef>
                <a:spcPct val="50000"/>
              </a:spcBef>
              <a:spcAft>
                <a:spcPts val="0"/>
              </a:spcAft>
              <a:buClrTx/>
              <a:buSzTx/>
              <a:buFontTx/>
              <a:buNone/>
              <a:defRPr/>
            </a:pPr>
            <a:r>
              <a:rPr kumimoji="0" lang="zh-CN" altLang="en-US" sz="20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模型拟合不足（</a:t>
            </a:r>
            <a:r>
              <a:rPr kumimoji="0" lang="en-US" altLang="zh-CN" sz="2000" b="1" i="0" u="none" strike="noStrike" kern="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Underfitting</a:t>
            </a:r>
            <a:r>
              <a:rPr kumimoji="0" lang="zh-CN" altLang="en-US" sz="20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when model is too simple, both training and test errors are large</a:t>
            </a:r>
            <a:endPar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ct val="50000"/>
              </a:spcBef>
              <a:spcAft>
                <a:spcPts val="0"/>
              </a:spcAft>
              <a:buClrTx/>
              <a:buSzTx/>
              <a:buFontTx/>
              <a:buNone/>
              <a:defRPr/>
            </a:pPr>
            <a:r>
              <a:rPr kumimoji="0" lang="zh-CN" altLang="en-US" sz="20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模型过分拟合（</a:t>
            </a:r>
            <a:r>
              <a:rPr kumimoji="0" lang="en-US" altLang="zh-CN" sz="2000" b="1" i="0" u="none" strike="noStrike" kern="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Overfitting</a:t>
            </a:r>
            <a:r>
              <a:rPr kumimoji="0" lang="zh-CN" altLang="en-US" sz="20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when model is too complex, training error is small but test error is large</a:t>
            </a:r>
            <a:endPar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endParaRPr>
          </a:p>
        </p:txBody>
      </p:sp>
      <p:pic>
        <p:nvPicPr>
          <p:cNvPr id="86020" name="Picture 4"/>
          <p:cNvPicPr>
            <a:picLocks noChangeAspect="1"/>
          </p:cNvPicPr>
          <p:nvPr/>
        </p:nvPicPr>
        <p:blipFill>
          <a:blip r:embed="rId1"/>
          <a:srcRect t="4819"/>
          <a:stretch>
            <a:fillRect/>
          </a:stretch>
        </p:blipFill>
        <p:spPr>
          <a:xfrm>
            <a:off x="2945765" y="1345565"/>
            <a:ext cx="5233670" cy="3734435"/>
          </a:xfrm>
          <a:prstGeom prst="rect">
            <a:avLst/>
          </a:prstGeom>
          <a:noFill/>
          <a:ln w="9525">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3" name="内容占位符 2"/>
          <p:cNvSpPr txBox="1"/>
          <p:nvPr/>
        </p:nvSpPr>
        <p:spPr>
          <a:xfrm>
            <a:off x="439420" y="1290638"/>
            <a:ext cx="8458200" cy="4849812"/>
          </a:xfrm>
          <a:prstGeom prst="rect">
            <a:avLst/>
          </a:prstGeom>
          <a:noFill/>
          <a:ln w="9525">
            <a:noFill/>
          </a:ln>
        </p:spPr>
        <p:txBody>
          <a:bodyPr/>
          <a:p>
            <a:pPr marL="228600" indent="-228600" eaLnBrk="1" hangingPunct="1">
              <a:spcBef>
                <a:spcPts val="1000"/>
              </a:spcBef>
              <a:buSzPct val="60000"/>
              <a:buFont typeface="Wingdings" panose="05000000000000000000" pitchFamily="2" charset="2"/>
              <a:buChar char="p"/>
            </a:pPr>
            <a:r>
              <a:rPr lang="zh-CN" altLang="en-US" b="1" dirty="0">
                <a:solidFill>
                  <a:srgbClr val="000000"/>
                </a:solidFill>
                <a:latin typeface="Times New Roman" panose="02020603050405020304" pitchFamily="18" charset="0"/>
                <a:ea typeface="微软雅黑" panose="020B0503020204020204" pitchFamily="34" charset="-122"/>
              </a:rPr>
              <a:t>产生过拟合的原因</a:t>
            </a:r>
            <a:endParaRPr lang="en-US" altLang="zh-CN" b="1" dirty="0">
              <a:solidFill>
                <a:srgbClr val="000000"/>
              </a:solidFill>
              <a:latin typeface="Times New Roman" panose="02020603050405020304" pitchFamily="18" charset="0"/>
              <a:ea typeface="微软雅黑" panose="020B0503020204020204" pitchFamily="34" charset="-122"/>
            </a:endParaRPr>
          </a:p>
          <a:p>
            <a:pPr marL="228600" indent="-228600" eaLnBrk="1" hangingPunct="1">
              <a:spcBef>
                <a:spcPts val="1000"/>
              </a:spcBef>
              <a:buAutoNum type="arabicPeriod"/>
            </a:pPr>
            <a:r>
              <a:rPr lang="zh-CN" altLang="en-US" b="1" dirty="0">
                <a:solidFill>
                  <a:srgbClr val="000000"/>
                </a:solidFill>
                <a:latin typeface="Times New Roman" panose="02020603050405020304" pitchFamily="18" charset="0"/>
                <a:ea typeface="微软雅黑" panose="020B0503020204020204" pitchFamily="34" charset="-122"/>
              </a:rPr>
              <a:t>噪声</a:t>
            </a:r>
            <a:endParaRPr lang="en-US" altLang="zh-CN" b="1" dirty="0">
              <a:solidFill>
                <a:srgbClr val="000000"/>
              </a:solidFill>
              <a:latin typeface="Times New Roman" panose="02020603050405020304" pitchFamily="18" charset="0"/>
              <a:ea typeface="微软雅黑" panose="020B0503020204020204" pitchFamily="34" charset="-122"/>
            </a:endParaRPr>
          </a:p>
          <a:p>
            <a:pPr marL="228600" indent="-228600" eaLnBrk="1" hangingPunct="1">
              <a:lnSpc>
                <a:spcPct val="114000"/>
              </a:lnSpc>
              <a:spcBef>
                <a:spcPts val="1000"/>
              </a:spcBef>
              <a:buClr>
                <a:srgbClr val="C55A11"/>
              </a:buClr>
              <a:buSzPct val="60000"/>
              <a:buFont typeface="Wingdings" panose="05000000000000000000" pitchFamily="2" charset="2"/>
              <a:buChar char="p"/>
            </a:pPr>
            <a:endParaRPr lang="zh-CN" altLang="en-US" sz="2800" dirty="0">
              <a:solidFill>
                <a:srgbClr val="262626"/>
              </a:solidFill>
              <a:latin typeface="Times New Roman" panose="02020603050405020304" pitchFamily="18" charset="0"/>
              <a:ea typeface="微软雅黑" panose="020B0503020204020204" pitchFamily="34" charset="-122"/>
            </a:endParaRPr>
          </a:p>
          <a:p>
            <a:pPr marL="228600" indent="-228600" eaLnBrk="1" hangingPunct="1">
              <a:lnSpc>
                <a:spcPct val="114000"/>
              </a:lnSpc>
              <a:spcBef>
                <a:spcPts val="1000"/>
              </a:spcBef>
              <a:buClr>
                <a:srgbClr val="C55A11"/>
              </a:buClr>
              <a:buSzPct val="60000"/>
              <a:buFont typeface="Wingdings" panose="05000000000000000000" pitchFamily="2" charset="2"/>
              <a:buNone/>
            </a:pPr>
            <a:endParaRPr lang="zh-CN" altLang="en-US" sz="2800" dirty="0">
              <a:solidFill>
                <a:srgbClr val="262626"/>
              </a:solidFill>
              <a:latin typeface="Times New Roman" panose="02020603050405020304" pitchFamily="18" charset="0"/>
              <a:ea typeface="微软雅黑" panose="020B0503020204020204" pitchFamily="34" charset="-122"/>
            </a:endParaRPr>
          </a:p>
        </p:txBody>
      </p:sp>
      <p:graphicFrame>
        <p:nvGraphicFramePr>
          <p:cNvPr id="4" name="Object 12"/>
          <p:cNvGraphicFramePr>
            <a:graphicFrameLocks noChangeAspect="1"/>
          </p:cNvGraphicFramePr>
          <p:nvPr/>
        </p:nvGraphicFramePr>
        <p:xfrm>
          <a:off x="5806440" y="1397635"/>
          <a:ext cx="2792095" cy="2903220"/>
        </p:xfrm>
        <a:graphic>
          <a:graphicData uri="http://schemas.openxmlformats.org/presentationml/2006/ole">
            <mc:AlternateContent xmlns:mc="http://schemas.openxmlformats.org/markup-compatibility/2006">
              <mc:Choice xmlns:v="urn:schemas-microsoft-com:vml" Requires="v">
                <p:oleObj spid="_x0000_s3098" name="" r:id="rId1" imgW="4533265" imgH="5678805" progId="Visio.Drawing.6">
                  <p:embed/>
                </p:oleObj>
              </mc:Choice>
              <mc:Fallback>
                <p:oleObj name="" r:id="rId1" imgW="4533265" imgH="5678805" progId="Visio.Drawing.6">
                  <p:embed/>
                  <p:pic>
                    <p:nvPicPr>
                      <p:cNvPr id="0" name="图片 3097"/>
                      <p:cNvPicPr/>
                      <p:nvPr/>
                    </p:nvPicPr>
                    <p:blipFill>
                      <a:blip r:embed="rId2"/>
                      <a:stretch>
                        <a:fillRect/>
                      </a:stretch>
                    </p:blipFill>
                    <p:spPr>
                      <a:xfrm>
                        <a:off x="5806440" y="1397635"/>
                        <a:ext cx="2792095" cy="2903220"/>
                      </a:xfrm>
                      <a:prstGeom prst="rect">
                        <a:avLst/>
                      </a:prstGeom>
                      <a:noFill/>
                      <a:ln w="38100">
                        <a:noFill/>
                        <a:miter/>
                      </a:ln>
                    </p:spPr>
                  </p:pic>
                </p:oleObj>
              </mc:Fallback>
            </mc:AlternateContent>
          </a:graphicData>
        </a:graphic>
      </p:graphicFrame>
      <p:pic>
        <p:nvPicPr>
          <p:cNvPr id="87045" name="Picture 3"/>
          <p:cNvPicPr>
            <a:picLocks noChangeAspect="1"/>
          </p:cNvPicPr>
          <p:nvPr/>
        </p:nvPicPr>
        <p:blipFill>
          <a:blip r:embed="rId3"/>
          <a:stretch>
            <a:fillRect/>
          </a:stretch>
        </p:blipFill>
        <p:spPr>
          <a:xfrm>
            <a:off x="749300" y="2283460"/>
            <a:ext cx="4905375" cy="1955800"/>
          </a:xfrm>
          <a:prstGeom prst="rect">
            <a:avLst/>
          </a:prstGeom>
          <a:noFill/>
          <a:ln w="9525">
            <a:noFill/>
          </a:ln>
        </p:spPr>
      </p:pic>
      <p:pic>
        <p:nvPicPr>
          <p:cNvPr id="87046" name="Picture 4"/>
          <p:cNvPicPr>
            <a:picLocks noChangeAspect="1"/>
          </p:cNvPicPr>
          <p:nvPr/>
        </p:nvPicPr>
        <p:blipFill>
          <a:blip r:embed="rId4"/>
          <a:stretch>
            <a:fillRect/>
          </a:stretch>
        </p:blipFill>
        <p:spPr>
          <a:xfrm>
            <a:off x="749300" y="4607560"/>
            <a:ext cx="4905375" cy="2171065"/>
          </a:xfrm>
          <a:prstGeom prst="rect">
            <a:avLst/>
          </a:prstGeom>
          <a:noFill/>
          <a:ln w="9525">
            <a:noFill/>
          </a:ln>
        </p:spPr>
      </p:pic>
      <p:graphicFrame>
        <p:nvGraphicFramePr>
          <p:cNvPr id="7" name="Object 9"/>
          <p:cNvGraphicFramePr>
            <a:graphicFrameLocks noChangeAspect="1"/>
          </p:cNvGraphicFramePr>
          <p:nvPr/>
        </p:nvGraphicFramePr>
        <p:xfrm>
          <a:off x="7022465" y="3752850"/>
          <a:ext cx="2767330" cy="2936875"/>
        </p:xfrm>
        <a:graphic>
          <a:graphicData uri="http://schemas.openxmlformats.org/presentationml/2006/ole">
            <mc:AlternateContent xmlns:mc="http://schemas.openxmlformats.org/markup-compatibility/2006">
              <mc:Choice xmlns:v="urn:schemas-microsoft-com:vml" Requires="v">
                <p:oleObj spid="_x0000_s3099" name="" r:id="rId5" imgW="3903345" imgH="4149090" progId="Visio.Drawing.6">
                  <p:embed/>
                </p:oleObj>
              </mc:Choice>
              <mc:Fallback>
                <p:oleObj name="" r:id="rId5" imgW="3903345" imgH="4149090" progId="Visio.Drawing.6">
                  <p:embed/>
                  <p:pic>
                    <p:nvPicPr>
                      <p:cNvPr id="0" name="图片 3098"/>
                      <p:cNvPicPr/>
                      <p:nvPr/>
                    </p:nvPicPr>
                    <p:blipFill>
                      <a:blip r:embed="rId6"/>
                      <a:stretch>
                        <a:fillRect/>
                      </a:stretch>
                    </p:blipFill>
                    <p:spPr>
                      <a:xfrm>
                        <a:off x="7022465" y="3752850"/>
                        <a:ext cx="2767330" cy="2936875"/>
                      </a:xfrm>
                      <a:prstGeom prst="rect">
                        <a:avLst/>
                      </a:prstGeom>
                      <a:noFill/>
                      <a:ln w="38100">
                        <a:noFill/>
                        <a:miter/>
                      </a:ln>
                    </p:spPr>
                  </p:pic>
                </p:oleObj>
              </mc:Fallback>
            </mc:AlternateContent>
          </a:graphicData>
        </a:graphic>
      </p:graphicFrame>
      <p:sp>
        <p:nvSpPr>
          <p:cNvPr id="87048" name="Text Box 5"/>
          <p:cNvSpPr txBox="1"/>
          <p:nvPr/>
        </p:nvSpPr>
        <p:spPr>
          <a:xfrm>
            <a:off x="1978025" y="1856423"/>
            <a:ext cx="2286000" cy="368300"/>
          </a:xfrm>
          <a:prstGeom prst="rect">
            <a:avLst/>
          </a:prstGeom>
          <a:noFill/>
          <a:ln w="12700">
            <a:noFill/>
          </a:ln>
        </p:spPr>
        <p:txBody>
          <a:bodyPr>
            <a:spAutoFit/>
          </a:bodyPr>
          <a:p>
            <a:pPr eaLnBrk="1" hangingPunct="1">
              <a:spcBef>
                <a:spcPct val="50000"/>
              </a:spcBef>
              <a:buNone/>
            </a:pPr>
            <a:r>
              <a:rPr lang="en-US" altLang="zh-CN" sz="1800" dirty="0">
                <a:solidFill>
                  <a:srgbClr val="000000"/>
                </a:solidFill>
                <a:latin typeface="Times New Roman" panose="02020603050405020304" pitchFamily="18" charset="0"/>
                <a:ea typeface="宋体" panose="02010600030101010101" pitchFamily="2" charset="-122"/>
              </a:rPr>
              <a:t>Training Set:</a:t>
            </a:r>
            <a:endParaRPr lang="en-US" altLang="zh-CN" sz="1800" dirty="0">
              <a:solidFill>
                <a:srgbClr val="000000"/>
              </a:solidFill>
              <a:latin typeface="Times New Roman" panose="02020603050405020304" pitchFamily="18" charset="0"/>
              <a:ea typeface="宋体" panose="02010600030101010101" pitchFamily="2" charset="-122"/>
            </a:endParaRPr>
          </a:p>
        </p:txBody>
      </p:sp>
      <p:sp>
        <p:nvSpPr>
          <p:cNvPr id="87049" name="Text Box 6"/>
          <p:cNvSpPr txBox="1"/>
          <p:nvPr/>
        </p:nvSpPr>
        <p:spPr>
          <a:xfrm>
            <a:off x="748983" y="4239260"/>
            <a:ext cx="2286000" cy="368300"/>
          </a:xfrm>
          <a:prstGeom prst="rect">
            <a:avLst/>
          </a:prstGeom>
          <a:noFill/>
          <a:ln w="12700">
            <a:noFill/>
          </a:ln>
        </p:spPr>
        <p:txBody>
          <a:bodyPr>
            <a:spAutoFit/>
          </a:bodyPr>
          <a:p>
            <a:pPr eaLnBrk="1" hangingPunct="1">
              <a:spcBef>
                <a:spcPct val="50000"/>
              </a:spcBef>
              <a:buNone/>
            </a:pPr>
            <a:r>
              <a:rPr lang="en-US" altLang="zh-CN" sz="1800" dirty="0">
                <a:solidFill>
                  <a:srgbClr val="000000"/>
                </a:solidFill>
                <a:latin typeface="Times New Roman" panose="02020603050405020304" pitchFamily="18" charset="0"/>
                <a:ea typeface="宋体" panose="02010600030101010101" pitchFamily="2" charset="-122"/>
              </a:rPr>
              <a:t>Test Set:</a:t>
            </a:r>
            <a:endParaRPr lang="en-US" altLang="zh-CN" sz="1800" dirty="0">
              <a:solidFill>
                <a:srgbClr val="000000"/>
              </a:solidFill>
              <a:latin typeface="Times New Roman" panose="02020603050405020304" pitchFamily="18" charset="0"/>
              <a:ea typeface="宋体" panose="02010600030101010101" pitchFamily="2" charset="-122"/>
            </a:endParaRPr>
          </a:p>
        </p:txBody>
      </p:sp>
      <p:sp>
        <p:nvSpPr>
          <p:cNvPr id="87050" name="Rectangle 8"/>
          <p:cNvSpPr/>
          <p:nvPr/>
        </p:nvSpPr>
        <p:spPr>
          <a:xfrm>
            <a:off x="749300" y="2943225"/>
            <a:ext cx="4800600" cy="304800"/>
          </a:xfrm>
          <a:prstGeom prst="rect">
            <a:avLst/>
          </a:prstGeom>
          <a:noFill/>
          <a:ln w="19050" cap="flat" cmpd="sng">
            <a:solidFill>
              <a:srgbClr val="FF0000"/>
            </a:solidFill>
            <a:prstDash val="solid"/>
            <a:miter/>
            <a:headEnd type="none" w="med" len="med"/>
            <a:tailEnd type="none" w="med" len="med"/>
          </a:ln>
        </p:spPr>
        <p:txBody>
          <a:bodyPr wrap="none" anchor="ctr" anchorCtr="0"/>
          <a:p>
            <a:pPr eaLnBrk="1" hangingPunct="1">
              <a:buNone/>
            </a:pPr>
            <a:endParaRPr lang="en-US" altLang="en-US" sz="1400" dirty="0">
              <a:solidFill>
                <a:srgbClr val="000000"/>
              </a:solidFill>
              <a:latin typeface="Arial" panose="020B0604020202020204" pitchFamily="34" charset="0"/>
              <a:ea typeface="宋体" panose="02010600030101010101" pitchFamily="2" charset="-122"/>
            </a:endParaRPr>
          </a:p>
        </p:txBody>
      </p:sp>
      <p:sp>
        <p:nvSpPr>
          <p:cNvPr id="11" name="Text Box 10"/>
          <p:cNvSpPr txBox="1"/>
          <p:nvPr/>
        </p:nvSpPr>
        <p:spPr>
          <a:xfrm>
            <a:off x="9220200" y="1943735"/>
            <a:ext cx="1947545" cy="1304290"/>
          </a:xfrm>
          <a:prstGeom prst="rect">
            <a:avLst/>
          </a:prstGeom>
          <a:noFill/>
          <a:ln w="12700">
            <a:noFill/>
          </a:ln>
        </p:spPr>
        <p:txBody>
          <a:bodyPr>
            <a:noAutofit/>
          </a:bodyPr>
          <a:p>
            <a:pPr eaLnBrk="1" hangingPunct="1">
              <a:spcBef>
                <a:spcPct val="50000"/>
              </a:spcBef>
              <a:buNone/>
            </a:pPr>
            <a:r>
              <a:rPr lang="en-US" altLang="zh-CN" sz="2000" dirty="0">
                <a:solidFill>
                  <a:srgbClr val="000000"/>
                </a:solidFill>
                <a:latin typeface="Times New Roman" panose="02020603050405020304" pitchFamily="18" charset="0"/>
                <a:ea typeface="宋体" panose="02010600030101010101" pitchFamily="2" charset="-122"/>
              </a:rPr>
              <a:t>Model M1:</a:t>
            </a:r>
            <a:endParaRPr lang="en-US" altLang="zh-CN" sz="2000" dirty="0">
              <a:solidFill>
                <a:srgbClr val="000000"/>
              </a:solidFill>
              <a:latin typeface="Times New Roman" panose="02020603050405020304" pitchFamily="18" charset="0"/>
              <a:ea typeface="宋体" panose="02010600030101010101" pitchFamily="2" charset="-122"/>
            </a:endParaRPr>
          </a:p>
          <a:p>
            <a:pPr eaLnBrk="1" hangingPunct="1">
              <a:spcBef>
                <a:spcPct val="50000"/>
              </a:spcBef>
              <a:buNone/>
            </a:pPr>
            <a:r>
              <a:rPr lang="en-US" altLang="zh-CN" sz="2000" dirty="0">
                <a:solidFill>
                  <a:srgbClr val="000000"/>
                </a:solidFill>
                <a:latin typeface="Times New Roman" panose="02020603050405020304" pitchFamily="18" charset="0"/>
                <a:ea typeface="宋体" panose="02010600030101010101" pitchFamily="2" charset="-122"/>
              </a:rPr>
              <a:t>train err = 0%, </a:t>
            </a:r>
            <a:endParaRPr lang="en-US" altLang="zh-CN" sz="2000" dirty="0">
              <a:solidFill>
                <a:srgbClr val="000000"/>
              </a:solidFill>
              <a:latin typeface="Times New Roman" panose="02020603050405020304" pitchFamily="18" charset="0"/>
              <a:ea typeface="宋体" panose="02010600030101010101" pitchFamily="2" charset="-122"/>
            </a:endParaRPr>
          </a:p>
          <a:p>
            <a:pPr eaLnBrk="1" hangingPunct="1">
              <a:spcBef>
                <a:spcPct val="50000"/>
              </a:spcBef>
              <a:buNone/>
            </a:pPr>
            <a:r>
              <a:rPr lang="en-US" altLang="zh-CN" sz="2000" dirty="0">
                <a:solidFill>
                  <a:srgbClr val="000000"/>
                </a:solidFill>
                <a:latin typeface="Times New Roman" panose="02020603050405020304" pitchFamily="18" charset="0"/>
                <a:ea typeface="宋体" panose="02010600030101010101" pitchFamily="2" charset="-122"/>
              </a:rPr>
              <a:t>test err = 30%</a:t>
            </a:r>
            <a:endParaRPr lang="en-US" altLang="zh-CN" sz="2000" dirty="0">
              <a:solidFill>
                <a:srgbClr val="000000"/>
              </a:solidFill>
              <a:latin typeface="Times New Roman" panose="02020603050405020304" pitchFamily="18" charset="0"/>
              <a:ea typeface="宋体" panose="02010600030101010101" pitchFamily="2" charset="-122"/>
            </a:endParaRPr>
          </a:p>
        </p:txBody>
      </p:sp>
      <p:sp>
        <p:nvSpPr>
          <p:cNvPr id="12" name="Text Box 11"/>
          <p:cNvSpPr txBox="1"/>
          <p:nvPr/>
        </p:nvSpPr>
        <p:spPr>
          <a:xfrm>
            <a:off x="9859010" y="5000625"/>
            <a:ext cx="1917700" cy="1271905"/>
          </a:xfrm>
          <a:prstGeom prst="rect">
            <a:avLst/>
          </a:prstGeom>
          <a:noFill/>
          <a:ln w="12700">
            <a:noFill/>
          </a:ln>
        </p:spPr>
        <p:txBody>
          <a:bodyPr>
            <a:noAutofit/>
          </a:bodyPr>
          <a:p>
            <a:pPr eaLnBrk="1" hangingPunct="1">
              <a:spcBef>
                <a:spcPct val="50000"/>
              </a:spcBef>
              <a:buNone/>
            </a:pPr>
            <a:r>
              <a:rPr lang="en-US" altLang="zh-CN" sz="2000" dirty="0">
                <a:solidFill>
                  <a:srgbClr val="000000"/>
                </a:solidFill>
                <a:latin typeface="Times New Roman" panose="02020603050405020304" pitchFamily="18" charset="0"/>
                <a:ea typeface="宋体" panose="02010600030101010101" pitchFamily="2" charset="-122"/>
              </a:rPr>
              <a:t>Model M2:</a:t>
            </a:r>
            <a:endParaRPr lang="en-US" altLang="zh-CN" sz="2000" dirty="0">
              <a:solidFill>
                <a:srgbClr val="000000"/>
              </a:solidFill>
              <a:latin typeface="Times New Roman" panose="02020603050405020304" pitchFamily="18" charset="0"/>
              <a:ea typeface="宋体" panose="02010600030101010101" pitchFamily="2" charset="-122"/>
            </a:endParaRPr>
          </a:p>
          <a:p>
            <a:pPr eaLnBrk="1" hangingPunct="1">
              <a:spcBef>
                <a:spcPct val="50000"/>
              </a:spcBef>
              <a:buNone/>
            </a:pPr>
            <a:r>
              <a:rPr lang="en-US" altLang="zh-CN" sz="2000" dirty="0">
                <a:solidFill>
                  <a:srgbClr val="000000"/>
                </a:solidFill>
                <a:latin typeface="Times New Roman" panose="02020603050405020304" pitchFamily="18" charset="0"/>
                <a:ea typeface="宋体" panose="02010600030101010101" pitchFamily="2" charset="-122"/>
              </a:rPr>
              <a:t>train err = 20%, </a:t>
            </a:r>
            <a:endParaRPr lang="en-US" altLang="zh-CN" sz="2000" dirty="0">
              <a:solidFill>
                <a:srgbClr val="000000"/>
              </a:solidFill>
              <a:latin typeface="Times New Roman" panose="02020603050405020304" pitchFamily="18" charset="0"/>
              <a:ea typeface="宋体" panose="02010600030101010101" pitchFamily="2" charset="-122"/>
            </a:endParaRPr>
          </a:p>
          <a:p>
            <a:pPr eaLnBrk="1" hangingPunct="1">
              <a:spcBef>
                <a:spcPct val="50000"/>
              </a:spcBef>
              <a:buNone/>
            </a:pPr>
            <a:r>
              <a:rPr lang="en-US" altLang="zh-CN" sz="2000" dirty="0">
                <a:solidFill>
                  <a:srgbClr val="000000"/>
                </a:solidFill>
                <a:latin typeface="Times New Roman" panose="02020603050405020304" pitchFamily="18" charset="0"/>
                <a:ea typeface="宋体" panose="02010600030101010101" pitchFamily="2" charset="-122"/>
              </a:rPr>
              <a:t>test err = 10%</a:t>
            </a:r>
            <a:endParaRPr lang="en-US" altLang="zh-CN" sz="2000" dirty="0">
              <a:solidFill>
                <a:srgbClr val="000000"/>
              </a:solidFill>
              <a:latin typeface="Times New Roman" panose="02020603050405020304" pitchFamily="18" charset="0"/>
              <a:ea typeface="宋体" panose="02010600030101010101" pitchFamily="2" charset="-122"/>
            </a:endParaRPr>
          </a:p>
        </p:txBody>
      </p:sp>
      <p:cxnSp>
        <p:nvCxnSpPr>
          <p:cNvPr id="13" name="直接连接符 12"/>
          <p:cNvCxnSpPr/>
          <p:nvPr/>
        </p:nvCxnSpPr>
        <p:spPr>
          <a:xfrm flipV="1">
            <a:off x="885190" y="5175885"/>
            <a:ext cx="4665345" cy="1270"/>
          </a:xfrm>
          <a:prstGeom prst="line">
            <a:avLst/>
          </a:prstGeom>
          <a:ln w="12700" cap="flat" cmpd="sng">
            <a:solidFill>
              <a:srgbClr val="FF0000"/>
            </a:solidFill>
            <a:prstDash val="solid"/>
            <a:headEnd type="none" w="med" len="med"/>
            <a:tailEnd type="none" w="med" len="med"/>
          </a:ln>
        </p:spPr>
      </p:cxnSp>
      <p:cxnSp>
        <p:nvCxnSpPr>
          <p:cNvPr id="15" name="直接连接符 14"/>
          <p:cNvCxnSpPr/>
          <p:nvPr/>
        </p:nvCxnSpPr>
        <p:spPr>
          <a:xfrm flipV="1">
            <a:off x="893128" y="6366510"/>
            <a:ext cx="4656455" cy="17780"/>
          </a:xfrm>
          <a:prstGeom prst="line">
            <a:avLst/>
          </a:prstGeom>
          <a:ln w="12700" cap="flat" cmpd="sng">
            <a:solidFill>
              <a:srgbClr val="FF0000"/>
            </a:solidFill>
            <a:prstDash val="solid"/>
            <a:headEnd type="none" w="med" len="med"/>
            <a:tailEnd type="none" w="med" len="med"/>
          </a:ln>
        </p:spPr>
      </p:cxnSp>
      <p:cxnSp>
        <p:nvCxnSpPr>
          <p:cNvPr id="16" name="直接连接符 15"/>
          <p:cNvCxnSpPr/>
          <p:nvPr/>
        </p:nvCxnSpPr>
        <p:spPr>
          <a:xfrm flipV="1">
            <a:off x="885190" y="6534785"/>
            <a:ext cx="4672965" cy="17780"/>
          </a:xfrm>
          <a:prstGeom prst="line">
            <a:avLst/>
          </a:prstGeom>
          <a:ln w="12700" cap="flat" cmpd="sng">
            <a:solidFill>
              <a:srgbClr val="FF0000"/>
            </a:solidFill>
            <a:prstDash val="solid"/>
            <a:headEnd type="none" w="med" len="med"/>
            <a:tailEnd type="none" w="med" len="med"/>
          </a:ln>
        </p:spPr>
      </p:cxnSp>
      <p:sp>
        <p:nvSpPr>
          <p:cNvPr id="2"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决策树：过拟合问题</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7" name="内容占位符 2"/>
          <p:cNvSpPr txBox="1"/>
          <p:nvPr/>
        </p:nvSpPr>
        <p:spPr>
          <a:xfrm>
            <a:off x="480695" y="1237933"/>
            <a:ext cx="8458200" cy="4849812"/>
          </a:xfrm>
          <a:prstGeom prst="rect">
            <a:avLst/>
          </a:prstGeom>
          <a:noFill/>
          <a:ln w="9525">
            <a:noFill/>
          </a:ln>
        </p:spPr>
        <p:txBody>
          <a:bodyPr/>
          <a:p>
            <a:pPr marL="228600" indent="-228600" eaLnBrk="1" hangingPunct="1">
              <a:spcBef>
                <a:spcPts val="1000"/>
              </a:spcBef>
              <a:buSzPct val="60000"/>
              <a:buFont typeface="Wingdings" panose="05000000000000000000" pitchFamily="2" charset="2"/>
              <a:buChar char="p"/>
            </a:pPr>
            <a:r>
              <a:rPr lang="zh-CN" altLang="en-US" b="1" dirty="0">
                <a:solidFill>
                  <a:srgbClr val="000000"/>
                </a:solidFill>
                <a:latin typeface="Times New Roman" panose="02020603050405020304" pitchFamily="18" charset="0"/>
                <a:ea typeface="微软雅黑" panose="020B0503020204020204" pitchFamily="34" charset="-122"/>
              </a:rPr>
              <a:t>产生过拟合的原因</a:t>
            </a:r>
            <a:endParaRPr lang="en-US" altLang="zh-CN" b="1" dirty="0">
              <a:solidFill>
                <a:srgbClr val="000000"/>
              </a:solidFill>
              <a:latin typeface="Times New Roman" panose="02020603050405020304" pitchFamily="18" charset="0"/>
              <a:ea typeface="微软雅黑" panose="020B0503020204020204" pitchFamily="34" charset="-122"/>
            </a:endParaRPr>
          </a:p>
          <a:p>
            <a:pPr marL="228600" indent="-228600" eaLnBrk="1" hangingPunct="1">
              <a:lnSpc>
                <a:spcPct val="114000"/>
              </a:lnSpc>
              <a:spcBef>
                <a:spcPts val="1000"/>
              </a:spcBef>
              <a:buAutoNum type="arabicPeriod" startAt="2"/>
            </a:pPr>
            <a:r>
              <a:rPr lang="zh-CN" altLang="en-US" b="1" dirty="0">
                <a:solidFill>
                  <a:srgbClr val="262626"/>
                </a:solidFill>
                <a:latin typeface="Times New Roman" panose="02020603050405020304" pitchFamily="18" charset="0"/>
                <a:ea typeface="微软雅黑" panose="020B0503020204020204" pitchFamily="34" charset="-122"/>
              </a:rPr>
              <a:t>缺乏代表性样本</a:t>
            </a:r>
            <a:endParaRPr lang="zh-CN" altLang="en-US" b="1" dirty="0">
              <a:solidFill>
                <a:srgbClr val="262626"/>
              </a:solidFill>
              <a:latin typeface="Times New Roman" panose="02020603050405020304" pitchFamily="18" charset="0"/>
              <a:ea typeface="微软雅黑" panose="020B0503020204020204" pitchFamily="34" charset="-122"/>
            </a:endParaRPr>
          </a:p>
          <a:p>
            <a:pPr marL="228600" indent="-228600" eaLnBrk="1" hangingPunct="1">
              <a:lnSpc>
                <a:spcPct val="114000"/>
              </a:lnSpc>
              <a:spcBef>
                <a:spcPts val="1000"/>
              </a:spcBef>
              <a:buClr>
                <a:srgbClr val="C55A11"/>
              </a:buClr>
              <a:buSzPct val="60000"/>
              <a:buFont typeface="Wingdings" panose="05000000000000000000" pitchFamily="2" charset="2"/>
              <a:buNone/>
            </a:pPr>
            <a:endParaRPr lang="zh-CN" altLang="en-US" sz="2800" dirty="0">
              <a:solidFill>
                <a:srgbClr val="262626"/>
              </a:solidFill>
              <a:latin typeface="Times New Roman" panose="02020603050405020304" pitchFamily="18" charset="0"/>
              <a:ea typeface="微软雅黑" panose="020B0503020204020204" pitchFamily="34" charset="-122"/>
            </a:endParaRPr>
          </a:p>
        </p:txBody>
      </p:sp>
      <p:sp>
        <p:nvSpPr>
          <p:cNvPr id="88068" name="Text Box 5"/>
          <p:cNvSpPr txBox="1"/>
          <p:nvPr/>
        </p:nvSpPr>
        <p:spPr>
          <a:xfrm>
            <a:off x="1925638" y="2145030"/>
            <a:ext cx="2286000" cy="368300"/>
          </a:xfrm>
          <a:prstGeom prst="rect">
            <a:avLst/>
          </a:prstGeom>
          <a:noFill/>
          <a:ln w="12700">
            <a:noFill/>
          </a:ln>
        </p:spPr>
        <p:txBody>
          <a:bodyPr>
            <a:spAutoFit/>
          </a:bodyPr>
          <a:p>
            <a:pPr eaLnBrk="1" hangingPunct="1">
              <a:spcBef>
                <a:spcPct val="50000"/>
              </a:spcBef>
              <a:buNone/>
            </a:pPr>
            <a:r>
              <a:rPr lang="en-US" altLang="zh-CN" sz="1800" dirty="0">
                <a:solidFill>
                  <a:srgbClr val="000000"/>
                </a:solidFill>
                <a:latin typeface="Times New Roman" panose="02020603050405020304" pitchFamily="18" charset="0"/>
                <a:ea typeface="宋体" panose="02010600030101010101" pitchFamily="2" charset="-122"/>
              </a:rPr>
              <a:t>Training Set:</a:t>
            </a:r>
            <a:endParaRPr lang="en-US" altLang="zh-CN" sz="1800" dirty="0">
              <a:solidFill>
                <a:srgbClr val="000000"/>
              </a:solidFill>
              <a:latin typeface="Times New Roman" panose="02020603050405020304" pitchFamily="18" charset="0"/>
              <a:ea typeface="宋体" panose="02010600030101010101" pitchFamily="2" charset="-122"/>
            </a:endParaRPr>
          </a:p>
        </p:txBody>
      </p:sp>
      <p:sp>
        <p:nvSpPr>
          <p:cNvPr id="88069" name="Text Box 6"/>
          <p:cNvSpPr txBox="1"/>
          <p:nvPr/>
        </p:nvSpPr>
        <p:spPr>
          <a:xfrm>
            <a:off x="1816418" y="3969068"/>
            <a:ext cx="2286000" cy="368300"/>
          </a:xfrm>
          <a:prstGeom prst="rect">
            <a:avLst/>
          </a:prstGeom>
          <a:noFill/>
          <a:ln w="12700">
            <a:noFill/>
          </a:ln>
        </p:spPr>
        <p:txBody>
          <a:bodyPr>
            <a:spAutoFit/>
          </a:bodyPr>
          <a:p>
            <a:pPr eaLnBrk="1" hangingPunct="1">
              <a:spcBef>
                <a:spcPct val="50000"/>
              </a:spcBef>
              <a:buNone/>
            </a:pPr>
            <a:r>
              <a:rPr lang="en-US" altLang="zh-CN" sz="1800" dirty="0">
                <a:solidFill>
                  <a:srgbClr val="000000"/>
                </a:solidFill>
                <a:latin typeface="Times New Roman" panose="02020603050405020304" pitchFamily="18" charset="0"/>
                <a:ea typeface="宋体" panose="02010600030101010101" pitchFamily="2" charset="-122"/>
              </a:rPr>
              <a:t>Test Set:</a:t>
            </a:r>
            <a:endParaRPr lang="en-US" altLang="zh-CN" sz="1800" dirty="0">
              <a:solidFill>
                <a:srgbClr val="000000"/>
              </a:solidFill>
              <a:latin typeface="Times New Roman" panose="02020603050405020304" pitchFamily="18" charset="0"/>
              <a:ea typeface="宋体" panose="02010600030101010101" pitchFamily="2" charset="-122"/>
            </a:endParaRPr>
          </a:p>
        </p:txBody>
      </p:sp>
      <p:grpSp>
        <p:nvGrpSpPr>
          <p:cNvPr id="88070" name="Group 8"/>
          <p:cNvGrpSpPr/>
          <p:nvPr/>
        </p:nvGrpSpPr>
        <p:grpSpPr>
          <a:xfrm>
            <a:off x="568325" y="2488565"/>
            <a:ext cx="4715510" cy="1481455"/>
            <a:chOff x="240" y="1056"/>
            <a:chExt cx="2592" cy="801"/>
          </a:xfrm>
        </p:grpSpPr>
        <p:pic>
          <p:nvPicPr>
            <p:cNvPr id="88078" name="Picture 9"/>
            <p:cNvPicPr>
              <a:picLocks noChangeAspect="1"/>
            </p:cNvPicPr>
            <p:nvPr/>
          </p:nvPicPr>
          <p:blipFill>
            <a:blip r:embed="rId1"/>
            <a:srcRect r="55948"/>
            <a:stretch>
              <a:fillRect/>
            </a:stretch>
          </p:blipFill>
          <p:spPr>
            <a:xfrm>
              <a:off x="240" y="1056"/>
              <a:ext cx="1296" cy="801"/>
            </a:xfrm>
            <a:prstGeom prst="rect">
              <a:avLst/>
            </a:prstGeom>
            <a:noFill/>
            <a:ln w="9525">
              <a:noFill/>
            </a:ln>
          </p:spPr>
        </p:pic>
        <p:pic>
          <p:nvPicPr>
            <p:cNvPr id="88079" name="Picture 10"/>
            <p:cNvPicPr>
              <a:picLocks noChangeAspect="1"/>
            </p:cNvPicPr>
            <p:nvPr/>
          </p:nvPicPr>
          <p:blipFill>
            <a:blip r:embed="rId2"/>
            <a:srcRect l="55472"/>
            <a:stretch>
              <a:fillRect/>
            </a:stretch>
          </p:blipFill>
          <p:spPr>
            <a:xfrm>
              <a:off x="1522" y="1056"/>
              <a:ext cx="1310" cy="801"/>
            </a:xfrm>
            <a:prstGeom prst="rect">
              <a:avLst/>
            </a:prstGeom>
            <a:noFill/>
            <a:ln w="9525">
              <a:noFill/>
            </a:ln>
          </p:spPr>
        </p:pic>
      </p:grpSp>
      <p:grpSp>
        <p:nvGrpSpPr>
          <p:cNvPr id="88071" name="Group 11"/>
          <p:cNvGrpSpPr/>
          <p:nvPr/>
        </p:nvGrpSpPr>
        <p:grpSpPr>
          <a:xfrm>
            <a:off x="568325" y="4337685"/>
            <a:ext cx="4715510" cy="2417445"/>
            <a:chOff x="240" y="2496"/>
            <a:chExt cx="2474" cy="1244"/>
          </a:xfrm>
        </p:grpSpPr>
        <p:pic>
          <p:nvPicPr>
            <p:cNvPr id="88076" name="Picture 12"/>
            <p:cNvPicPr>
              <a:picLocks noChangeAspect="1"/>
            </p:cNvPicPr>
            <p:nvPr/>
          </p:nvPicPr>
          <p:blipFill>
            <a:blip r:embed="rId3"/>
            <a:srcRect r="53879"/>
            <a:stretch>
              <a:fillRect/>
            </a:stretch>
          </p:blipFill>
          <p:spPr>
            <a:xfrm>
              <a:off x="240" y="2496"/>
              <a:ext cx="1296" cy="1244"/>
            </a:xfrm>
            <a:prstGeom prst="rect">
              <a:avLst/>
            </a:prstGeom>
            <a:noFill/>
            <a:ln w="9525">
              <a:noFill/>
            </a:ln>
          </p:spPr>
        </p:pic>
        <p:pic>
          <p:nvPicPr>
            <p:cNvPr id="88077" name="Picture 13"/>
            <p:cNvPicPr>
              <a:picLocks noChangeAspect="1"/>
            </p:cNvPicPr>
            <p:nvPr/>
          </p:nvPicPr>
          <p:blipFill>
            <a:blip r:embed="rId3"/>
            <a:srcRect l="58078"/>
            <a:stretch>
              <a:fillRect/>
            </a:stretch>
          </p:blipFill>
          <p:spPr>
            <a:xfrm>
              <a:off x="1536" y="2496"/>
              <a:ext cx="1178" cy="1244"/>
            </a:xfrm>
            <a:prstGeom prst="rect">
              <a:avLst/>
            </a:prstGeom>
            <a:noFill/>
            <a:ln w="12700">
              <a:noFill/>
            </a:ln>
          </p:spPr>
        </p:pic>
      </p:grpSp>
      <p:graphicFrame>
        <p:nvGraphicFramePr>
          <p:cNvPr id="13" name="Object 3"/>
          <p:cNvGraphicFramePr>
            <a:graphicFrameLocks noChangeAspect="1"/>
          </p:cNvGraphicFramePr>
          <p:nvPr/>
        </p:nvGraphicFramePr>
        <p:xfrm>
          <a:off x="5744845" y="1404620"/>
          <a:ext cx="4340860" cy="4008755"/>
        </p:xfrm>
        <a:graphic>
          <a:graphicData uri="http://schemas.openxmlformats.org/presentationml/2006/ole">
            <mc:AlternateContent xmlns:mc="http://schemas.openxmlformats.org/markup-compatibility/2006">
              <mc:Choice xmlns:v="urn:schemas-microsoft-com:vml" Requires="v">
                <p:oleObj spid="_x0000_s3100" name="" r:id="rId4" imgW="7883525" imgH="7276465" progId="Visio.Drawing.6">
                  <p:embed/>
                </p:oleObj>
              </mc:Choice>
              <mc:Fallback>
                <p:oleObj name="" r:id="rId4" imgW="7883525" imgH="7276465" progId="Visio.Drawing.6">
                  <p:embed/>
                  <p:pic>
                    <p:nvPicPr>
                      <p:cNvPr id="0" name="图片 3099"/>
                      <p:cNvPicPr/>
                      <p:nvPr/>
                    </p:nvPicPr>
                    <p:blipFill>
                      <a:blip r:embed="rId5"/>
                      <a:stretch>
                        <a:fillRect/>
                      </a:stretch>
                    </p:blipFill>
                    <p:spPr>
                      <a:xfrm>
                        <a:off x="5744845" y="1404620"/>
                        <a:ext cx="4340860" cy="4008755"/>
                      </a:xfrm>
                      <a:prstGeom prst="rect">
                        <a:avLst/>
                      </a:prstGeom>
                      <a:noFill/>
                      <a:ln w="38100">
                        <a:noFill/>
                        <a:miter/>
                      </a:ln>
                    </p:spPr>
                  </p:pic>
                </p:oleObj>
              </mc:Fallback>
            </mc:AlternateContent>
          </a:graphicData>
        </a:graphic>
      </p:graphicFrame>
      <p:sp>
        <p:nvSpPr>
          <p:cNvPr id="14" name="Text Box 7"/>
          <p:cNvSpPr txBox="1"/>
          <p:nvPr/>
        </p:nvSpPr>
        <p:spPr>
          <a:xfrm>
            <a:off x="9457055" y="3646805"/>
            <a:ext cx="2310765" cy="1569720"/>
          </a:xfrm>
          <a:prstGeom prst="rect">
            <a:avLst/>
          </a:prstGeom>
          <a:noFill/>
          <a:ln w="12700">
            <a:noFill/>
          </a:ln>
        </p:spPr>
        <p:txBody>
          <a:bodyPr>
            <a:noAutofit/>
          </a:bodyPr>
          <a:p>
            <a:pPr eaLnBrk="1" hangingPunct="1">
              <a:spcBef>
                <a:spcPct val="50000"/>
              </a:spcBef>
              <a:buNone/>
            </a:pPr>
            <a:r>
              <a:rPr lang="en-US" altLang="zh-CN" sz="1800" dirty="0">
                <a:solidFill>
                  <a:srgbClr val="000000"/>
                </a:solidFill>
                <a:latin typeface="Times New Roman" panose="02020603050405020304" pitchFamily="18" charset="0"/>
                <a:ea typeface="宋体" panose="02010600030101010101" pitchFamily="2" charset="-122"/>
              </a:rPr>
              <a:t>Model M3:</a:t>
            </a:r>
            <a:endParaRPr lang="en-US" altLang="zh-CN" sz="1800" dirty="0">
              <a:solidFill>
                <a:srgbClr val="000000"/>
              </a:solidFill>
              <a:latin typeface="Times New Roman" panose="02020603050405020304" pitchFamily="18" charset="0"/>
              <a:ea typeface="宋体" panose="02010600030101010101" pitchFamily="2" charset="-122"/>
            </a:endParaRPr>
          </a:p>
          <a:p>
            <a:pPr eaLnBrk="1" hangingPunct="1">
              <a:spcBef>
                <a:spcPct val="50000"/>
              </a:spcBef>
              <a:buNone/>
            </a:pPr>
            <a:r>
              <a:rPr lang="en-US" altLang="zh-CN" sz="1800" dirty="0">
                <a:solidFill>
                  <a:srgbClr val="000000"/>
                </a:solidFill>
                <a:latin typeface="Times New Roman" panose="02020603050405020304" pitchFamily="18" charset="0"/>
                <a:ea typeface="宋体" panose="02010600030101010101" pitchFamily="2" charset="-122"/>
              </a:rPr>
              <a:t>train err = 0%, </a:t>
            </a:r>
            <a:endParaRPr lang="en-US" altLang="zh-CN" sz="1800" dirty="0">
              <a:solidFill>
                <a:srgbClr val="000000"/>
              </a:solidFill>
              <a:latin typeface="Times New Roman" panose="02020603050405020304" pitchFamily="18" charset="0"/>
              <a:ea typeface="宋体" panose="02010600030101010101" pitchFamily="2" charset="-122"/>
            </a:endParaRPr>
          </a:p>
          <a:p>
            <a:pPr eaLnBrk="1" hangingPunct="1">
              <a:spcBef>
                <a:spcPct val="50000"/>
              </a:spcBef>
              <a:buNone/>
            </a:pPr>
            <a:r>
              <a:rPr lang="en-US" altLang="zh-CN" sz="1800" dirty="0">
                <a:solidFill>
                  <a:srgbClr val="000000"/>
                </a:solidFill>
                <a:latin typeface="Times New Roman" panose="02020603050405020304" pitchFamily="18" charset="0"/>
                <a:ea typeface="宋体" panose="02010600030101010101" pitchFamily="2" charset="-122"/>
              </a:rPr>
              <a:t>test err = 30%</a:t>
            </a:r>
            <a:endParaRPr lang="en-US" altLang="zh-CN" sz="1800" dirty="0">
              <a:solidFill>
                <a:srgbClr val="000000"/>
              </a:solidFill>
              <a:latin typeface="Times New Roman" panose="02020603050405020304" pitchFamily="18" charset="0"/>
              <a:ea typeface="宋体" panose="02010600030101010101" pitchFamily="2" charset="-122"/>
            </a:endParaRPr>
          </a:p>
        </p:txBody>
      </p:sp>
      <p:sp>
        <p:nvSpPr>
          <p:cNvPr id="15" name="Text Box 4"/>
          <p:cNvSpPr txBox="1"/>
          <p:nvPr/>
        </p:nvSpPr>
        <p:spPr>
          <a:xfrm>
            <a:off x="6856095" y="5588635"/>
            <a:ext cx="4211955" cy="1062355"/>
          </a:xfrm>
          <a:prstGeom prst="rect">
            <a:avLst/>
          </a:prstGeom>
          <a:noFill/>
          <a:ln w="12700">
            <a:noFill/>
          </a:ln>
        </p:spPr>
        <p:txBody>
          <a:bodyPr>
            <a:noAutofit/>
          </a:bodyPr>
          <a:p>
            <a:pPr eaLnBrk="1" hangingPunct="1">
              <a:spcBef>
                <a:spcPct val="50000"/>
              </a:spcBef>
              <a:buNone/>
            </a:pPr>
            <a:r>
              <a:rPr lang="en-US" altLang="zh-CN" sz="2000" dirty="0">
                <a:solidFill>
                  <a:srgbClr val="000000"/>
                </a:solidFill>
                <a:latin typeface="Times New Roman" panose="02020603050405020304" pitchFamily="18" charset="0"/>
                <a:ea typeface="宋体" panose="02010600030101010101" pitchFamily="2" charset="-122"/>
              </a:rPr>
              <a:t>Lack of training records at the leaf nodes for making reliable classification</a:t>
            </a:r>
            <a:endParaRPr lang="en-US" altLang="zh-CN" sz="2000" dirty="0">
              <a:solidFill>
                <a:srgbClr val="000000"/>
              </a:solidFill>
              <a:latin typeface="Times New Roman" panose="02020603050405020304" pitchFamily="18" charset="0"/>
              <a:ea typeface="宋体" panose="02010600030101010101" pitchFamily="2" charset="-122"/>
              <a:sym typeface="Symbol" panose="05050102010706020507" pitchFamily="18" charset="2"/>
            </a:endParaRPr>
          </a:p>
        </p:txBody>
      </p:sp>
      <p:cxnSp>
        <p:nvCxnSpPr>
          <p:cNvPr id="16" name="直接连接符 15"/>
          <p:cNvCxnSpPr/>
          <p:nvPr/>
        </p:nvCxnSpPr>
        <p:spPr>
          <a:xfrm flipV="1">
            <a:off x="653098" y="3517900"/>
            <a:ext cx="4507230" cy="16510"/>
          </a:xfrm>
          <a:prstGeom prst="line">
            <a:avLst/>
          </a:prstGeom>
          <a:ln w="12700" cap="flat" cmpd="sng">
            <a:solidFill>
              <a:srgbClr val="FF0000"/>
            </a:solidFill>
            <a:prstDash val="solid"/>
            <a:headEnd type="none" w="med" len="med"/>
            <a:tailEnd type="none" w="med" len="med"/>
          </a:ln>
        </p:spPr>
      </p:cxnSp>
      <p:sp>
        <p:nvSpPr>
          <p:cNvPr id="2"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决策树：过拟合问题</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1" name="内容占位符 2"/>
          <p:cNvSpPr txBox="1"/>
          <p:nvPr/>
        </p:nvSpPr>
        <p:spPr>
          <a:xfrm>
            <a:off x="480060" y="1356360"/>
            <a:ext cx="11256645" cy="4850130"/>
          </a:xfrm>
          <a:prstGeom prst="rect">
            <a:avLst/>
          </a:prstGeom>
          <a:noFill/>
          <a:ln w="9525">
            <a:noFill/>
          </a:ln>
        </p:spPr>
        <p:txBody>
          <a:bodyPr/>
          <a:p>
            <a:pPr marL="228600" indent="-228600" eaLnBrk="1" hangingPunct="1">
              <a:spcBef>
                <a:spcPts val="1000"/>
              </a:spcBef>
              <a:buSzPct val="60000"/>
              <a:buFont typeface="Wingdings" panose="05000000000000000000" pitchFamily="2" charset="2"/>
              <a:buChar char="p"/>
            </a:pPr>
            <a:r>
              <a:rPr lang="zh-CN" altLang="en-US" b="1" dirty="0">
                <a:solidFill>
                  <a:srgbClr val="000000"/>
                </a:solidFill>
                <a:latin typeface="Times New Roman" panose="02020603050405020304" pitchFamily="18" charset="0"/>
                <a:ea typeface="微软雅黑" panose="020B0503020204020204" pitchFamily="34" charset="-122"/>
              </a:rPr>
              <a:t>产生过拟合的原因</a:t>
            </a:r>
            <a:endParaRPr lang="en-US" altLang="zh-CN" b="1" dirty="0">
              <a:solidFill>
                <a:srgbClr val="000000"/>
              </a:solidFill>
              <a:latin typeface="Times New Roman" panose="02020603050405020304" pitchFamily="18" charset="0"/>
              <a:ea typeface="微软雅黑" panose="020B0503020204020204" pitchFamily="34" charset="-122"/>
            </a:endParaRPr>
          </a:p>
          <a:p>
            <a:pPr marL="228600" indent="-228600" eaLnBrk="1" hangingPunct="1">
              <a:lnSpc>
                <a:spcPct val="114000"/>
              </a:lnSpc>
              <a:spcBef>
                <a:spcPts val="1000"/>
              </a:spcBef>
              <a:buAutoNum type="arabicPeriod" startAt="3"/>
            </a:pPr>
            <a:r>
              <a:rPr lang="zh-CN" altLang="en-US" b="1" dirty="0">
                <a:solidFill>
                  <a:srgbClr val="262626"/>
                </a:solidFill>
                <a:latin typeface="Times New Roman" panose="02020603050405020304" pitchFamily="18" charset="0"/>
                <a:ea typeface="微软雅黑" panose="020B0503020204020204" pitchFamily="34" charset="-122"/>
              </a:rPr>
              <a:t>多重比较过程</a:t>
            </a:r>
            <a:endParaRPr lang="en-US" altLang="zh-CN" b="1" dirty="0">
              <a:solidFill>
                <a:srgbClr val="262626"/>
              </a:solidFill>
              <a:latin typeface="Times New Roman" panose="02020603050405020304" pitchFamily="18" charset="0"/>
              <a:ea typeface="微软雅黑" panose="020B0503020204020204" pitchFamily="34" charset="-122"/>
            </a:endParaRPr>
          </a:p>
          <a:p>
            <a:pPr marL="228600" indent="-228600" eaLnBrk="1" hangingPunct="1">
              <a:lnSpc>
                <a:spcPct val="114000"/>
              </a:lnSpc>
              <a:spcBef>
                <a:spcPts val="1000"/>
              </a:spcBef>
              <a:buFont typeface="Wingdings" panose="05000000000000000000" pitchFamily="2" charset="2"/>
              <a:buNone/>
            </a:pPr>
            <a:r>
              <a:rPr lang="zh-CN" altLang="en-US" dirty="0">
                <a:solidFill>
                  <a:srgbClr val="262626"/>
                </a:solidFill>
                <a:latin typeface="Times New Roman" panose="02020603050405020304" pitchFamily="18" charset="0"/>
                <a:ea typeface="微软雅黑" panose="020B0503020204020204" pitchFamily="34" charset="-122"/>
              </a:rPr>
              <a:t>假设随机猜测未来</a:t>
            </a:r>
            <a:r>
              <a:rPr lang="en-US" altLang="zh-CN" dirty="0">
                <a:solidFill>
                  <a:srgbClr val="262626"/>
                </a:solidFill>
                <a:latin typeface="Times New Roman" panose="02020603050405020304" pitchFamily="18" charset="0"/>
                <a:ea typeface="微软雅黑" panose="020B0503020204020204" pitchFamily="34" charset="-122"/>
              </a:rPr>
              <a:t>10</a:t>
            </a:r>
            <a:r>
              <a:rPr lang="zh-CN" altLang="en-US" dirty="0">
                <a:solidFill>
                  <a:srgbClr val="262626"/>
                </a:solidFill>
                <a:latin typeface="Times New Roman" panose="02020603050405020304" pitchFamily="18" charset="0"/>
                <a:ea typeface="微软雅黑" panose="020B0503020204020204" pitchFamily="34" charset="-122"/>
              </a:rPr>
              <a:t>个交易日股市是升还是降这一任务，</a:t>
            </a:r>
            <a:r>
              <a:rPr lang="en-US" altLang="zh-CN" dirty="0">
                <a:solidFill>
                  <a:srgbClr val="262626"/>
                </a:solidFill>
                <a:latin typeface="Times New Roman" panose="02020603050405020304" pitchFamily="18" charset="0"/>
                <a:ea typeface="微软雅黑" panose="020B0503020204020204" pitchFamily="34" charset="-122"/>
              </a:rPr>
              <a:t>10</a:t>
            </a:r>
            <a:r>
              <a:rPr lang="zh-CN" altLang="en-US" dirty="0">
                <a:solidFill>
                  <a:srgbClr val="262626"/>
                </a:solidFill>
                <a:latin typeface="Times New Roman" panose="02020603050405020304" pitchFamily="18" charset="0"/>
                <a:ea typeface="微软雅黑" panose="020B0503020204020204" pitchFamily="34" charset="-122"/>
              </a:rPr>
              <a:t>次至少准确预测</a:t>
            </a:r>
            <a:r>
              <a:rPr lang="en-US" altLang="zh-CN" dirty="0">
                <a:solidFill>
                  <a:srgbClr val="262626"/>
                </a:solidFill>
                <a:latin typeface="Times New Roman" panose="02020603050405020304" pitchFamily="18" charset="0"/>
                <a:ea typeface="微软雅黑" panose="020B0503020204020204" pitchFamily="34" charset="-122"/>
              </a:rPr>
              <a:t>8</a:t>
            </a:r>
            <a:r>
              <a:rPr lang="zh-CN" altLang="en-US" dirty="0">
                <a:solidFill>
                  <a:srgbClr val="262626"/>
                </a:solidFill>
                <a:latin typeface="Times New Roman" panose="02020603050405020304" pitchFamily="18" charset="0"/>
                <a:ea typeface="微软雅黑" panose="020B0503020204020204" pitchFamily="34" charset="-122"/>
              </a:rPr>
              <a:t>次的概率是</a:t>
            </a:r>
            <a:endParaRPr lang="en-US" altLang="zh-CN" dirty="0">
              <a:solidFill>
                <a:srgbClr val="262626"/>
              </a:solidFill>
              <a:latin typeface="Times New Roman" panose="02020603050405020304" pitchFamily="18" charset="0"/>
              <a:ea typeface="微软雅黑" panose="020B0503020204020204" pitchFamily="34" charset="-122"/>
            </a:endParaRPr>
          </a:p>
          <a:p>
            <a:pPr marL="228600" indent="-228600" eaLnBrk="1" hangingPunct="1">
              <a:lnSpc>
                <a:spcPct val="114000"/>
              </a:lnSpc>
              <a:spcBef>
                <a:spcPts val="1000"/>
              </a:spcBef>
              <a:buFont typeface="Wingdings" panose="05000000000000000000" pitchFamily="2" charset="2"/>
              <a:buNone/>
            </a:pPr>
            <a:endParaRPr lang="en-US" altLang="zh-CN" b="1" dirty="0">
              <a:solidFill>
                <a:srgbClr val="262626"/>
              </a:solidFill>
              <a:latin typeface="Times New Roman" panose="02020603050405020304" pitchFamily="18" charset="0"/>
              <a:ea typeface="微软雅黑" panose="020B0503020204020204" pitchFamily="34" charset="-122"/>
            </a:endParaRPr>
          </a:p>
          <a:p>
            <a:pPr marL="228600" indent="-228600" eaLnBrk="1" hangingPunct="1">
              <a:lnSpc>
                <a:spcPct val="114000"/>
              </a:lnSpc>
              <a:spcBef>
                <a:spcPts val="1000"/>
              </a:spcBef>
              <a:buFont typeface="Wingdings" panose="05000000000000000000" pitchFamily="2" charset="2"/>
              <a:buNone/>
            </a:pPr>
            <a:r>
              <a:rPr lang="zh-CN" altLang="en-US" dirty="0">
                <a:solidFill>
                  <a:srgbClr val="262626"/>
                </a:solidFill>
                <a:latin typeface="Times New Roman" panose="02020603050405020304" pitchFamily="18" charset="0"/>
                <a:ea typeface="微软雅黑" panose="020B0503020204020204" pitchFamily="34" charset="-122"/>
              </a:rPr>
              <a:t>假设从</a:t>
            </a:r>
            <a:r>
              <a:rPr lang="en-US" altLang="zh-CN" dirty="0">
                <a:solidFill>
                  <a:srgbClr val="262626"/>
                </a:solidFill>
                <a:latin typeface="Times New Roman" panose="02020603050405020304" pitchFamily="18" charset="0"/>
                <a:ea typeface="微软雅黑" panose="020B0503020204020204" pitchFamily="34" charset="-122"/>
              </a:rPr>
              <a:t>50</a:t>
            </a:r>
            <a:r>
              <a:rPr lang="zh-CN" altLang="en-US" dirty="0">
                <a:solidFill>
                  <a:srgbClr val="262626"/>
                </a:solidFill>
                <a:latin typeface="Times New Roman" panose="02020603050405020304" pitchFamily="18" charset="0"/>
                <a:ea typeface="微软雅黑" panose="020B0503020204020204" pitchFamily="34" charset="-122"/>
              </a:rPr>
              <a:t>个股票分析师中选择一个预测最准的投资顾问，那这个分析师至少做出</a:t>
            </a:r>
            <a:r>
              <a:rPr lang="en-US" altLang="zh-CN" dirty="0">
                <a:solidFill>
                  <a:srgbClr val="262626"/>
                </a:solidFill>
                <a:latin typeface="Times New Roman" panose="02020603050405020304" pitchFamily="18" charset="0"/>
                <a:ea typeface="微软雅黑" panose="020B0503020204020204" pitchFamily="34" charset="-122"/>
              </a:rPr>
              <a:t>8</a:t>
            </a:r>
            <a:r>
              <a:rPr lang="zh-CN" altLang="en-US" dirty="0">
                <a:solidFill>
                  <a:srgbClr val="262626"/>
                </a:solidFill>
                <a:latin typeface="Times New Roman" panose="02020603050405020304" pitchFamily="18" charset="0"/>
                <a:ea typeface="微软雅黑" panose="020B0503020204020204" pitchFamily="34" charset="-122"/>
              </a:rPr>
              <a:t>次准确预测的概率是</a:t>
            </a:r>
            <a:endParaRPr lang="en-US" altLang="zh-CN" dirty="0">
              <a:solidFill>
                <a:srgbClr val="262626"/>
              </a:solidFill>
              <a:latin typeface="Times New Roman" panose="02020603050405020304" pitchFamily="18" charset="0"/>
              <a:ea typeface="微软雅黑" panose="020B0503020204020204" pitchFamily="34" charset="-122"/>
            </a:endParaRPr>
          </a:p>
          <a:p>
            <a:pPr marL="228600" indent="-228600" eaLnBrk="1" hangingPunct="1">
              <a:lnSpc>
                <a:spcPct val="114000"/>
              </a:lnSpc>
              <a:spcBef>
                <a:spcPts val="1000"/>
              </a:spcBef>
              <a:buFont typeface="Wingdings" panose="05000000000000000000" pitchFamily="2" charset="2"/>
              <a:buNone/>
            </a:pPr>
            <a:endParaRPr lang="en-US" altLang="zh-CN" b="1" dirty="0">
              <a:solidFill>
                <a:srgbClr val="262626"/>
              </a:solidFill>
              <a:latin typeface="Times New Roman" panose="02020603050405020304" pitchFamily="18" charset="0"/>
              <a:ea typeface="微软雅黑" panose="020B0503020204020204" pitchFamily="34" charset="-122"/>
            </a:endParaRPr>
          </a:p>
          <a:p>
            <a:pPr marL="228600" indent="-228600" eaLnBrk="1" hangingPunct="1">
              <a:lnSpc>
                <a:spcPct val="114000"/>
              </a:lnSpc>
              <a:spcBef>
                <a:spcPts val="1000"/>
              </a:spcBef>
              <a:buFont typeface="Wingdings" panose="05000000000000000000" pitchFamily="2" charset="2"/>
              <a:buNone/>
            </a:pPr>
            <a:endParaRPr lang="en-US" altLang="zh-CN" b="1" dirty="0">
              <a:solidFill>
                <a:srgbClr val="262626"/>
              </a:solidFill>
              <a:latin typeface="Times New Roman" panose="02020603050405020304" pitchFamily="18" charset="0"/>
              <a:ea typeface="微软雅黑" panose="020B0503020204020204" pitchFamily="34" charset="-122"/>
            </a:endParaRPr>
          </a:p>
          <a:p>
            <a:pPr marL="228600" indent="-228600" eaLnBrk="1" hangingPunct="1">
              <a:lnSpc>
                <a:spcPct val="114000"/>
              </a:lnSpc>
              <a:spcBef>
                <a:spcPts val="1000"/>
              </a:spcBef>
              <a:buFont typeface="Wingdings" panose="05000000000000000000" pitchFamily="2" charset="2"/>
              <a:buNone/>
            </a:pPr>
            <a:endParaRPr lang="zh-CN" altLang="en-US" b="1" dirty="0">
              <a:solidFill>
                <a:srgbClr val="262626"/>
              </a:solidFill>
              <a:latin typeface="Times New Roman" panose="02020603050405020304" pitchFamily="18" charset="0"/>
              <a:ea typeface="微软雅黑" panose="020B0503020204020204" pitchFamily="34" charset="-122"/>
            </a:endParaRPr>
          </a:p>
        </p:txBody>
      </p:sp>
      <p:sp>
        <p:nvSpPr>
          <p:cNvPr id="89092" name="文本框 4"/>
          <p:cNvSpPr txBox="1"/>
          <p:nvPr/>
        </p:nvSpPr>
        <p:spPr>
          <a:xfrm>
            <a:off x="1743075" y="5602605"/>
            <a:ext cx="9212580" cy="876935"/>
          </a:xfrm>
          <a:prstGeom prst="rect">
            <a:avLst/>
          </a:prstGeom>
          <a:noFill/>
          <a:ln w="9525">
            <a:noFill/>
          </a:ln>
        </p:spPr>
        <p:txBody>
          <a:bodyPr>
            <a:noAutofit/>
          </a:bodyPr>
          <a:p>
            <a:pPr algn="ctr">
              <a:buNone/>
            </a:pPr>
            <a:r>
              <a:rPr lang="en-US" altLang="zh-CN" sz="2300" b="1" dirty="0">
                <a:solidFill>
                  <a:srgbClr val="000000"/>
                </a:solidFill>
                <a:latin typeface="Times New Roman" panose="02020603050405020304" pitchFamily="18" charset="0"/>
                <a:ea typeface="宋体" panose="02010600030101010101" pitchFamily="2" charset="-122"/>
              </a:rPr>
              <a:t>If many alternatives are available, one may inadvertently add irrelevant components to the model, resulting in model overfitting</a:t>
            </a:r>
            <a:endParaRPr lang="en-US" altLang="zh-CN" sz="2300" b="1" dirty="0">
              <a:solidFill>
                <a:srgbClr val="000000"/>
              </a:solidFill>
              <a:latin typeface="Times New Roman" panose="02020603050405020304" pitchFamily="18" charset="0"/>
              <a:ea typeface="宋体" panose="02010600030101010101" pitchFamily="2" charset="-122"/>
            </a:endParaRPr>
          </a:p>
        </p:txBody>
      </p:sp>
      <p:pic>
        <p:nvPicPr>
          <p:cNvPr id="89093" name="图片 5"/>
          <p:cNvPicPr>
            <a:picLocks noChangeAspect="1"/>
          </p:cNvPicPr>
          <p:nvPr/>
        </p:nvPicPr>
        <p:blipFill>
          <a:blip r:embed="rId1"/>
          <a:stretch>
            <a:fillRect/>
          </a:stretch>
        </p:blipFill>
        <p:spPr>
          <a:xfrm>
            <a:off x="4530090" y="2947035"/>
            <a:ext cx="2825750" cy="833438"/>
          </a:xfrm>
          <a:prstGeom prst="rect">
            <a:avLst/>
          </a:prstGeom>
          <a:noFill/>
          <a:ln w="9525">
            <a:noFill/>
          </a:ln>
        </p:spPr>
      </p:pic>
      <p:pic>
        <p:nvPicPr>
          <p:cNvPr id="89094" name="图片 7"/>
          <p:cNvPicPr>
            <a:picLocks noChangeAspect="1"/>
          </p:cNvPicPr>
          <p:nvPr/>
        </p:nvPicPr>
        <p:blipFill>
          <a:blip r:embed="rId2"/>
          <a:stretch>
            <a:fillRect/>
          </a:stretch>
        </p:blipFill>
        <p:spPr>
          <a:xfrm>
            <a:off x="4768850" y="4889500"/>
            <a:ext cx="3940175" cy="512763"/>
          </a:xfrm>
          <a:prstGeom prst="rect">
            <a:avLst/>
          </a:prstGeom>
          <a:noFill/>
          <a:ln w="9525">
            <a:noFill/>
          </a:ln>
        </p:spPr>
      </p:pic>
      <p:sp>
        <p:nvSpPr>
          <p:cNvPr id="2"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决策树：过拟合问题</a:t>
            </a: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Rectangle 3"/>
          <p:cNvSpPr txBox="1">
            <a:spLocks noChangeArrowheads="1"/>
          </p:cNvSpPr>
          <p:nvPr/>
        </p:nvSpPr>
        <p:spPr>
          <a:xfrm>
            <a:off x="744220" y="1331595"/>
            <a:ext cx="11194415" cy="4827270"/>
          </a:xfrm>
          <a:prstGeom prst="rect">
            <a:avLst/>
          </a:prstGeom>
          <a:ln>
            <a:noFill/>
          </a:ln>
        </p:spPr>
        <p:txBody>
          <a:bodyPr>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marR="0" lvl="0" indent="-457200" algn="l" defTabSz="914400" rtl="0" fontAlgn="auto">
              <a:lnSpc>
                <a:spcPct val="130000"/>
              </a:lnSpc>
              <a:spcBef>
                <a:spcPts val="0"/>
              </a:spcBef>
              <a:spcAft>
                <a:spcPts val="0"/>
              </a:spcAft>
              <a:buClrTx/>
              <a:buSzTx/>
              <a:buFont typeface="Wingdings" panose="05000000000000000000" pitchFamily="2" charset="2"/>
              <a:buChar char="l"/>
              <a:defRPr/>
            </a:pPr>
            <a:r>
              <a:rPr kumimoji="0" lang="zh-CN" altLang="en-US" sz="2800" b="1" i="0" u="none" strike="noStrike" kern="1200" cap="none" spc="0" normalizeH="0" baseline="0" noProof="0" dirty="0">
                <a:ln>
                  <a:noFill/>
                </a:ln>
                <a:solidFill>
                  <a:schemeClr val="tx1"/>
                </a:solidFill>
                <a:effectLst/>
                <a:uLnTx/>
                <a:uFillTx/>
                <a:latin typeface="+mj-ea"/>
                <a:ea typeface="+mj-ea"/>
                <a:cs typeface="+mj-ea"/>
              </a:rPr>
              <a:t>当利用训练集生成决策树后，树的很多分枝属于噪音或者会对分类准确率造成负面影响，这种情况我们称作模型“过度适应于（</a:t>
            </a:r>
            <a:r>
              <a:rPr kumimoji="0" lang="en-US" altLang="zh-CN" sz="2800" b="1" i="0" u="none" strike="noStrike" kern="1200" cap="none" spc="0" normalizeH="0" baseline="0" noProof="0" dirty="0">
                <a:ln>
                  <a:noFill/>
                </a:ln>
                <a:solidFill>
                  <a:schemeClr val="tx1"/>
                </a:solidFill>
                <a:effectLst/>
                <a:uLnTx/>
                <a:uFillTx/>
                <a:latin typeface="+mj-ea"/>
                <a:ea typeface="+mj-ea"/>
                <a:cs typeface="+mj-ea"/>
              </a:rPr>
              <a:t>overfitting</a:t>
            </a:r>
            <a:r>
              <a:rPr kumimoji="0" lang="zh-CN" altLang="en-US" sz="2800" b="1" i="0" u="none" strike="noStrike" kern="1200" cap="none" spc="0" normalizeH="0" baseline="0" noProof="0" dirty="0">
                <a:ln>
                  <a:noFill/>
                </a:ln>
                <a:solidFill>
                  <a:schemeClr val="tx1"/>
                </a:solidFill>
                <a:effectLst/>
                <a:uLnTx/>
                <a:uFillTx/>
                <a:latin typeface="+mj-ea"/>
                <a:ea typeface="+mj-ea"/>
                <a:cs typeface="+mj-ea"/>
              </a:rPr>
              <a:t>）”数据，因此需要对决策树进行剪枝来提高决策树的分类能力。</a:t>
            </a:r>
            <a:endParaRPr kumimoji="0" lang="en-US" altLang="zh-CN" sz="2800" b="1" i="0" u="none" strike="noStrike" kern="1200" cap="none" spc="0" normalizeH="0" baseline="0" noProof="0" dirty="0">
              <a:ln>
                <a:noFill/>
              </a:ln>
              <a:solidFill>
                <a:schemeClr val="tx1"/>
              </a:solidFill>
              <a:effectLst/>
              <a:uLnTx/>
              <a:uFillTx/>
              <a:latin typeface="+mj-ea"/>
              <a:ea typeface="+mj-ea"/>
              <a:cs typeface="+mj-ea"/>
            </a:endParaRPr>
          </a:p>
          <a:p>
            <a:pPr marL="457200" marR="0" lvl="0" indent="-457200" algn="l" defTabSz="914400" rtl="0" fontAlgn="auto">
              <a:lnSpc>
                <a:spcPct val="130000"/>
              </a:lnSpc>
              <a:spcBef>
                <a:spcPts val="0"/>
              </a:spcBef>
              <a:spcAft>
                <a:spcPts val="0"/>
              </a:spcAft>
              <a:buClrTx/>
              <a:buSzTx/>
              <a:buFont typeface="Wingdings" panose="05000000000000000000" pitchFamily="2" charset="2"/>
              <a:buChar char="l"/>
              <a:defRPr/>
            </a:pPr>
            <a:r>
              <a:rPr kumimoji="0" lang="zh-CN" altLang="en-US" sz="2800" b="1" i="0" u="none" strike="noStrike" kern="1200" cap="none" spc="0" normalizeH="0" baseline="0" noProof="0" dirty="0">
                <a:ln>
                  <a:noFill/>
                </a:ln>
                <a:solidFill>
                  <a:schemeClr val="tx1"/>
                </a:solidFill>
                <a:effectLst/>
                <a:uLnTx/>
                <a:uFillTx/>
                <a:latin typeface="+mj-ea"/>
                <a:ea typeface="+mj-ea"/>
                <a:cs typeface="+mj-ea"/>
              </a:rPr>
              <a:t>先剪枝</a:t>
            </a:r>
            <a:endParaRPr kumimoji="0" lang="en-US" altLang="zh-CN" sz="2800" b="1" i="0" u="none" strike="noStrike" kern="1200" cap="none" spc="0" normalizeH="0" baseline="0" noProof="0" dirty="0">
              <a:ln>
                <a:noFill/>
              </a:ln>
              <a:solidFill>
                <a:schemeClr val="tx1"/>
              </a:solidFill>
              <a:effectLst/>
              <a:uLnTx/>
              <a:uFillTx/>
              <a:latin typeface="+mj-ea"/>
              <a:ea typeface="+mj-ea"/>
              <a:cs typeface="+mj-ea"/>
            </a:endParaRPr>
          </a:p>
          <a:p>
            <a:pPr marL="914400" marR="0" lvl="1" indent="-457200" algn="l" defTabSz="914400" rtl="0" fontAlgn="base">
              <a:lnSpc>
                <a:spcPct val="130000"/>
              </a:lnSpc>
              <a:spcBef>
                <a:spcPts val="0"/>
              </a:spcBef>
              <a:spcAft>
                <a:spcPts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schemeClr val="tx1"/>
                </a:solidFill>
                <a:effectLst/>
                <a:uLnTx/>
                <a:uFillTx/>
                <a:latin typeface="+mj-ea"/>
                <a:ea typeface="+mj-ea"/>
                <a:cs typeface="+mj-ea"/>
              </a:rPr>
              <a:t>通过提前停止生成分枝对决策树进行剪枝，可以利用信息增益等测度来对分枝生成情况（优劣）进行评估</a:t>
            </a:r>
            <a:endParaRPr kumimoji="0" lang="en-US" altLang="zh-CN" sz="2400" b="0" i="0" u="none" strike="noStrike" kern="1200" cap="none" spc="0" normalizeH="0" baseline="0" noProof="0" dirty="0">
              <a:ln>
                <a:noFill/>
              </a:ln>
              <a:solidFill>
                <a:schemeClr val="tx1"/>
              </a:solidFill>
              <a:effectLst/>
              <a:uLnTx/>
              <a:uFillTx/>
              <a:latin typeface="+mj-ea"/>
              <a:ea typeface="+mj-ea"/>
              <a:cs typeface="+mj-ea"/>
            </a:endParaRPr>
          </a:p>
          <a:p>
            <a:pPr marR="0" lvl="0" algn="l" defTabSz="914400" rtl="0" eaLnBrk="1" fontAlgn="auto" latinLnBrk="0" hangingPunct="1">
              <a:lnSpc>
                <a:spcPct val="120000"/>
              </a:lnSpc>
              <a:spcBef>
                <a:spcPct val="20000"/>
              </a:spcBef>
              <a:spcAft>
                <a:spcPts val="600"/>
              </a:spcAft>
              <a:buClrTx/>
              <a:buSzTx/>
              <a:buFont typeface="Wingdings" panose="05000000000000000000" pitchFamily="2" charset="2"/>
              <a:defRPr/>
            </a:pPr>
            <a:endParaRPr kumimoji="0" lang="en-US" altLang="zh-CN" sz="2400" b="1" i="1"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en-US" altLang="zh-CN" sz="2400" b="1" i="1"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en-US" altLang="zh-CN" sz="2400" b="1" i="1"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en-US" altLang="zh-CN" sz="2000" b="0" i="1"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20000"/>
              </a:lnSpc>
              <a:spcBef>
                <a:spcPct val="20000"/>
              </a:spcBef>
              <a:spcAft>
                <a:spcPts val="600"/>
              </a:spcAft>
              <a:buClrTx/>
              <a:buSzTx/>
              <a:buFont typeface="Arial" panose="020B0604020202020204" pitchFamily="34" charset="0"/>
              <a:buNone/>
              <a:defRPr/>
            </a:pPr>
            <a:endParaRPr kumimoji="0" lang="en-US" altLang="zh-CN" sz="2400" b="1" i="0"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p:txBody>
      </p:sp>
      <p:sp>
        <p:nvSpPr>
          <p:cNvPr id="3"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决策树：过拟合问题</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7" name="组合 3"/>
          <p:cNvGrpSpPr/>
          <p:nvPr/>
        </p:nvGrpSpPr>
        <p:grpSpPr>
          <a:xfrm>
            <a:off x="1839595" y="1674495"/>
            <a:ext cx="8424863" cy="4570413"/>
            <a:chOff x="330201" y="1406665"/>
            <a:chExt cx="8424862" cy="4569933"/>
          </a:xfrm>
        </p:grpSpPr>
        <p:grpSp>
          <p:nvGrpSpPr>
            <p:cNvPr id="52228" name="Group 2"/>
            <p:cNvGrpSpPr/>
            <p:nvPr/>
          </p:nvGrpSpPr>
          <p:grpSpPr>
            <a:xfrm>
              <a:off x="1382713" y="2778121"/>
              <a:ext cx="989013" cy="1446061"/>
              <a:chOff x="912" y="2160"/>
              <a:chExt cx="623" cy="911"/>
            </a:xfrm>
          </p:grpSpPr>
          <p:sp>
            <p:nvSpPr>
              <p:cNvPr id="95" name="Oval 3"/>
              <p:cNvSpPr>
                <a:spLocks noChangeArrowheads="1"/>
              </p:cNvSpPr>
              <p:nvPr/>
            </p:nvSpPr>
            <p:spPr bwMode="auto">
              <a:xfrm>
                <a:off x="1104" y="2160"/>
                <a:ext cx="240" cy="240"/>
              </a:xfrm>
              <a:prstGeom prst="ellipse">
                <a:avLst/>
              </a:prstGeom>
              <a:solidFill>
                <a:srgbClr val="666699"/>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6" name="AutoShape 4"/>
              <p:cNvSpPr>
                <a:spLocks noChangeArrowheads="1"/>
              </p:cNvSpPr>
              <p:nvPr/>
            </p:nvSpPr>
            <p:spPr bwMode="auto">
              <a:xfrm>
                <a:off x="1104" y="2400"/>
                <a:ext cx="240" cy="336"/>
              </a:xfrm>
              <a:prstGeom prst="roundRect">
                <a:avLst>
                  <a:gd name="adj" fmla="val 417"/>
                </a:avLst>
              </a:prstGeom>
              <a:solidFill>
                <a:srgbClr val="FF0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7" name="Line 5"/>
              <p:cNvSpPr>
                <a:spLocks noChangeShapeType="1"/>
              </p:cNvSpPr>
              <p:nvPr/>
            </p:nvSpPr>
            <p:spPr bwMode="auto">
              <a:xfrm flipV="1">
                <a:off x="912" y="2447"/>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8" name="Line 6"/>
              <p:cNvSpPr>
                <a:spLocks noChangeShapeType="1"/>
              </p:cNvSpPr>
              <p:nvPr/>
            </p:nvSpPr>
            <p:spPr bwMode="auto">
              <a:xfrm flipH="1" flipV="1">
                <a:off x="1343" y="2447"/>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9" name="Line 7"/>
              <p:cNvSpPr>
                <a:spLocks noChangeShapeType="1"/>
              </p:cNvSpPr>
              <p:nvPr/>
            </p:nvSpPr>
            <p:spPr bwMode="auto">
              <a:xfrm flipV="1">
                <a:off x="1104" y="2735"/>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00" name="Line 8"/>
              <p:cNvSpPr>
                <a:spLocks noChangeShapeType="1"/>
              </p:cNvSpPr>
              <p:nvPr/>
            </p:nvSpPr>
            <p:spPr bwMode="auto">
              <a:xfrm flipH="1" flipV="1">
                <a:off x="1295" y="2735"/>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6" name="AutoShape 16"/>
            <p:cNvSpPr>
              <a:spLocks noChangeArrowheads="1"/>
            </p:cNvSpPr>
            <p:nvPr/>
          </p:nvSpPr>
          <p:spPr bwMode="auto">
            <a:xfrm>
              <a:off x="1611314" y="2397161"/>
              <a:ext cx="593725"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7" name="AutoShape 17"/>
            <p:cNvSpPr>
              <a:spLocks noChangeArrowheads="1"/>
            </p:cNvSpPr>
            <p:nvPr/>
          </p:nvSpPr>
          <p:spPr bwMode="auto">
            <a:xfrm>
              <a:off x="620714" y="2397161"/>
              <a:ext cx="501650"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No</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8" name="AutoShape 18"/>
            <p:cNvSpPr>
              <a:spLocks noChangeArrowheads="1"/>
            </p:cNvSpPr>
            <p:nvPr/>
          </p:nvSpPr>
          <p:spPr bwMode="auto">
            <a:xfrm>
              <a:off x="7250113" y="2473353"/>
              <a:ext cx="593725"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9" name="AutoShape 19"/>
            <p:cNvSpPr>
              <a:spLocks noChangeArrowheads="1"/>
            </p:cNvSpPr>
            <p:nvPr/>
          </p:nvSpPr>
          <p:spPr bwMode="auto">
            <a:xfrm>
              <a:off x="1763714" y="4225769"/>
              <a:ext cx="593725"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grpSp>
          <p:nvGrpSpPr>
            <p:cNvPr id="52233" name="Group 20"/>
            <p:cNvGrpSpPr/>
            <p:nvPr/>
          </p:nvGrpSpPr>
          <p:grpSpPr>
            <a:xfrm>
              <a:off x="1535113" y="4530537"/>
              <a:ext cx="989013" cy="1446061"/>
              <a:chOff x="1008" y="3264"/>
              <a:chExt cx="623" cy="911"/>
            </a:xfrm>
          </p:grpSpPr>
          <p:sp>
            <p:nvSpPr>
              <p:cNvPr id="89" name="Oval 21"/>
              <p:cNvSpPr>
                <a:spLocks noChangeArrowheads="1"/>
              </p:cNvSpPr>
              <p:nvPr/>
            </p:nvSpPr>
            <p:spPr bwMode="auto">
              <a:xfrm>
                <a:off x="1200" y="3264"/>
                <a:ext cx="240" cy="240"/>
              </a:xfrm>
              <a:prstGeom prst="ellipse">
                <a:avLst/>
              </a:prstGeom>
              <a:solidFill>
                <a:srgbClr val="666699"/>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0" name="AutoShape 22"/>
              <p:cNvSpPr>
                <a:spLocks noChangeArrowheads="1"/>
              </p:cNvSpPr>
              <p:nvPr/>
            </p:nvSpPr>
            <p:spPr bwMode="auto">
              <a:xfrm>
                <a:off x="1200" y="3504"/>
                <a:ext cx="240" cy="336"/>
              </a:xfrm>
              <a:prstGeom prst="roundRect">
                <a:avLst>
                  <a:gd name="adj" fmla="val 417"/>
                </a:avLst>
              </a:prstGeom>
              <a:solidFill>
                <a:srgbClr val="FF0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1" name="Line 23"/>
              <p:cNvSpPr>
                <a:spLocks noChangeShapeType="1"/>
              </p:cNvSpPr>
              <p:nvPr/>
            </p:nvSpPr>
            <p:spPr bwMode="auto">
              <a:xfrm flipV="1">
                <a:off x="1008" y="3551"/>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2" name="Line 24"/>
              <p:cNvSpPr>
                <a:spLocks noChangeShapeType="1"/>
              </p:cNvSpPr>
              <p:nvPr/>
            </p:nvSpPr>
            <p:spPr bwMode="auto">
              <a:xfrm flipH="1" flipV="1">
                <a:off x="1439" y="3551"/>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3" name="Line 25"/>
              <p:cNvSpPr>
                <a:spLocks noChangeShapeType="1"/>
              </p:cNvSpPr>
              <p:nvPr/>
            </p:nvSpPr>
            <p:spPr bwMode="auto">
              <a:xfrm flipV="1">
                <a:off x="1200" y="3839"/>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4" name="Line 26"/>
              <p:cNvSpPr>
                <a:spLocks noChangeShapeType="1"/>
              </p:cNvSpPr>
              <p:nvPr/>
            </p:nvSpPr>
            <p:spPr bwMode="auto">
              <a:xfrm flipH="1" flipV="1">
                <a:off x="1391" y="3839"/>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2234" name="Group 27"/>
            <p:cNvGrpSpPr/>
            <p:nvPr/>
          </p:nvGrpSpPr>
          <p:grpSpPr>
            <a:xfrm>
              <a:off x="2525713" y="1863817"/>
              <a:ext cx="989013" cy="1446061"/>
              <a:chOff x="1632" y="1584"/>
              <a:chExt cx="623" cy="911"/>
            </a:xfrm>
          </p:grpSpPr>
          <p:sp>
            <p:nvSpPr>
              <p:cNvPr id="83" name="Oval 28"/>
              <p:cNvSpPr>
                <a:spLocks noChangeArrowheads="1"/>
              </p:cNvSpPr>
              <p:nvPr/>
            </p:nvSpPr>
            <p:spPr bwMode="auto">
              <a:xfrm>
                <a:off x="1824" y="1584"/>
                <a:ext cx="240" cy="240"/>
              </a:xfrm>
              <a:prstGeom prst="ellipse">
                <a:avLst/>
              </a:prstGeom>
              <a:solidFill>
                <a:srgbClr val="666699"/>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84" name="AutoShape 29"/>
              <p:cNvSpPr>
                <a:spLocks noChangeArrowheads="1"/>
              </p:cNvSpPr>
              <p:nvPr/>
            </p:nvSpPr>
            <p:spPr bwMode="auto">
              <a:xfrm>
                <a:off x="1824" y="1824"/>
                <a:ext cx="240" cy="336"/>
              </a:xfrm>
              <a:prstGeom prst="roundRect">
                <a:avLst>
                  <a:gd name="adj" fmla="val 417"/>
                </a:avLst>
              </a:prstGeom>
              <a:solidFill>
                <a:srgbClr val="FF0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85" name="Line 30"/>
              <p:cNvSpPr>
                <a:spLocks noChangeShapeType="1"/>
              </p:cNvSpPr>
              <p:nvPr/>
            </p:nvSpPr>
            <p:spPr bwMode="auto">
              <a:xfrm flipV="1">
                <a:off x="1632" y="1871"/>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86" name="Line 31"/>
              <p:cNvSpPr>
                <a:spLocks noChangeShapeType="1"/>
              </p:cNvSpPr>
              <p:nvPr/>
            </p:nvSpPr>
            <p:spPr bwMode="auto">
              <a:xfrm flipH="1" flipV="1">
                <a:off x="2063" y="1871"/>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87" name="Line 32"/>
              <p:cNvSpPr>
                <a:spLocks noChangeShapeType="1"/>
              </p:cNvSpPr>
              <p:nvPr/>
            </p:nvSpPr>
            <p:spPr bwMode="auto">
              <a:xfrm flipV="1">
                <a:off x="1824" y="2159"/>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88" name="Line 33"/>
              <p:cNvSpPr>
                <a:spLocks noChangeShapeType="1"/>
              </p:cNvSpPr>
              <p:nvPr/>
            </p:nvSpPr>
            <p:spPr bwMode="auto">
              <a:xfrm flipH="1" flipV="1">
                <a:off x="2015" y="2159"/>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12" name="AutoShape 34"/>
            <p:cNvSpPr>
              <a:spLocks noChangeArrowheads="1"/>
            </p:cNvSpPr>
            <p:nvPr/>
          </p:nvSpPr>
          <p:spPr bwMode="auto">
            <a:xfrm>
              <a:off x="2727326" y="1525715"/>
              <a:ext cx="593725"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13" name="AutoShape 35"/>
            <p:cNvSpPr>
              <a:spLocks noChangeArrowheads="1"/>
            </p:cNvSpPr>
            <p:nvPr/>
          </p:nvSpPr>
          <p:spPr bwMode="auto">
            <a:xfrm>
              <a:off x="3440114" y="4149577"/>
              <a:ext cx="501650"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No</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14" name="AutoShape 43"/>
            <p:cNvSpPr>
              <a:spLocks noChangeArrowheads="1"/>
            </p:cNvSpPr>
            <p:nvPr/>
          </p:nvSpPr>
          <p:spPr bwMode="auto">
            <a:xfrm>
              <a:off x="6030913" y="3159081"/>
              <a:ext cx="501650"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No</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grpSp>
          <p:nvGrpSpPr>
            <p:cNvPr id="52238" name="Group 44"/>
            <p:cNvGrpSpPr/>
            <p:nvPr/>
          </p:nvGrpSpPr>
          <p:grpSpPr>
            <a:xfrm>
              <a:off x="4506913" y="4301961"/>
              <a:ext cx="989013" cy="1446061"/>
              <a:chOff x="2880" y="3120"/>
              <a:chExt cx="623" cy="911"/>
            </a:xfrm>
          </p:grpSpPr>
          <p:sp>
            <p:nvSpPr>
              <p:cNvPr id="77" name="Oval 45"/>
              <p:cNvSpPr>
                <a:spLocks noChangeArrowheads="1"/>
              </p:cNvSpPr>
              <p:nvPr/>
            </p:nvSpPr>
            <p:spPr bwMode="auto">
              <a:xfrm>
                <a:off x="3072" y="3120"/>
                <a:ext cx="240" cy="240"/>
              </a:xfrm>
              <a:prstGeom prst="ellipse">
                <a:avLst/>
              </a:prstGeom>
              <a:solidFill>
                <a:srgbClr val="008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78" name="AutoShape 46"/>
              <p:cNvSpPr>
                <a:spLocks noChangeArrowheads="1"/>
              </p:cNvSpPr>
              <p:nvPr/>
            </p:nvSpPr>
            <p:spPr bwMode="auto">
              <a:xfrm>
                <a:off x="3072" y="3360"/>
                <a:ext cx="240" cy="336"/>
              </a:xfrm>
              <a:prstGeom prst="roundRect">
                <a:avLst>
                  <a:gd name="adj" fmla="val 417"/>
                </a:avLst>
              </a:prstGeom>
              <a:solidFill>
                <a:srgbClr val="0000FF"/>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79" name="Line 47"/>
              <p:cNvSpPr>
                <a:spLocks noChangeShapeType="1"/>
              </p:cNvSpPr>
              <p:nvPr/>
            </p:nvSpPr>
            <p:spPr bwMode="auto">
              <a:xfrm flipV="1">
                <a:off x="2880" y="3407"/>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80" name="Line 48"/>
              <p:cNvSpPr>
                <a:spLocks noChangeShapeType="1"/>
              </p:cNvSpPr>
              <p:nvPr/>
            </p:nvSpPr>
            <p:spPr bwMode="auto">
              <a:xfrm flipH="1" flipV="1">
                <a:off x="3311" y="3407"/>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81" name="Line 49"/>
              <p:cNvSpPr>
                <a:spLocks noChangeShapeType="1"/>
              </p:cNvSpPr>
              <p:nvPr/>
            </p:nvSpPr>
            <p:spPr bwMode="auto">
              <a:xfrm flipV="1">
                <a:off x="3072" y="3695"/>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82" name="Line 50"/>
              <p:cNvSpPr>
                <a:spLocks noChangeShapeType="1"/>
              </p:cNvSpPr>
              <p:nvPr/>
            </p:nvSpPr>
            <p:spPr bwMode="auto">
              <a:xfrm flipH="1" flipV="1">
                <a:off x="3263" y="3695"/>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16" name="AutoShape 51"/>
            <p:cNvSpPr>
              <a:spLocks noChangeArrowheads="1"/>
            </p:cNvSpPr>
            <p:nvPr/>
          </p:nvSpPr>
          <p:spPr bwMode="auto">
            <a:xfrm>
              <a:off x="4735513" y="3921001"/>
              <a:ext cx="593725"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17" name="AutoShape 59"/>
            <p:cNvSpPr>
              <a:spLocks noChangeArrowheads="1"/>
            </p:cNvSpPr>
            <p:nvPr/>
          </p:nvSpPr>
          <p:spPr bwMode="auto">
            <a:xfrm>
              <a:off x="6183313" y="1406665"/>
              <a:ext cx="501650"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No</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grpSp>
          <p:nvGrpSpPr>
            <p:cNvPr id="52241" name="Group 60"/>
            <p:cNvGrpSpPr/>
            <p:nvPr/>
          </p:nvGrpSpPr>
          <p:grpSpPr>
            <a:xfrm>
              <a:off x="4811713" y="2397161"/>
              <a:ext cx="989013" cy="1446061"/>
              <a:chOff x="3072" y="1920"/>
              <a:chExt cx="623" cy="911"/>
            </a:xfrm>
          </p:grpSpPr>
          <p:sp>
            <p:nvSpPr>
              <p:cNvPr id="71" name="Oval 61"/>
              <p:cNvSpPr>
                <a:spLocks noChangeArrowheads="1"/>
              </p:cNvSpPr>
              <p:nvPr/>
            </p:nvSpPr>
            <p:spPr bwMode="auto">
              <a:xfrm>
                <a:off x="3264" y="1920"/>
                <a:ext cx="240" cy="240"/>
              </a:xfrm>
              <a:prstGeom prst="ellipse">
                <a:avLst/>
              </a:prstGeom>
              <a:solidFill>
                <a:srgbClr val="008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72" name="AutoShape 62"/>
              <p:cNvSpPr>
                <a:spLocks noChangeArrowheads="1"/>
              </p:cNvSpPr>
              <p:nvPr/>
            </p:nvSpPr>
            <p:spPr bwMode="auto">
              <a:xfrm>
                <a:off x="3264" y="2160"/>
                <a:ext cx="240" cy="336"/>
              </a:xfrm>
              <a:prstGeom prst="roundRect">
                <a:avLst>
                  <a:gd name="adj" fmla="val 417"/>
                </a:avLst>
              </a:prstGeom>
              <a:solidFill>
                <a:srgbClr val="0000FF"/>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73" name="Line 63"/>
              <p:cNvSpPr>
                <a:spLocks noChangeShapeType="1"/>
              </p:cNvSpPr>
              <p:nvPr/>
            </p:nvSpPr>
            <p:spPr bwMode="auto">
              <a:xfrm flipV="1">
                <a:off x="3072" y="2207"/>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74" name="Line 64"/>
              <p:cNvSpPr>
                <a:spLocks noChangeShapeType="1"/>
              </p:cNvSpPr>
              <p:nvPr/>
            </p:nvSpPr>
            <p:spPr bwMode="auto">
              <a:xfrm flipH="1" flipV="1">
                <a:off x="3503" y="2207"/>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75" name="Line 65"/>
              <p:cNvSpPr>
                <a:spLocks noChangeShapeType="1"/>
              </p:cNvSpPr>
              <p:nvPr/>
            </p:nvSpPr>
            <p:spPr bwMode="auto">
              <a:xfrm flipV="1">
                <a:off x="3264" y="2495"/>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76" name="Line 66"/>
              <p:cNvSpPr>
                <a:spLocks noChangeShapeType="1"/>
              </p:cNvSpPr>
              <p:nvPr/>
            </p:nvSpPr>
            <p:spPr bwMode="auto">
              <a:xfrm flipH="1" flipV="1">
                <a:off x="3455" y="2495"/>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19" name="AutoShape 67"/>
            <p:cNvSpPr>
              <a:spLocks noChangeArrowheads="1"/>
            </p:cNvSpPr>
            <p:nvPr/>
          </p:nvSpPr>
          <p:spPr bwMode="auto">
            <a:xfrm>
              <a:off x="5116513" y="2016201"/>
              <a:ext cx="593725"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20" name="AutoShape 75"/>
            <p:cNvSpPr>
              <a:spLocks noChangeArrowheads="1"/>
            </p:cNvSpPr>
            <p:nvPr/>
          </p:nvSpPr>
          <p:spPr bwMode="auto">
            <a:xfrm>
              <a:off x="8012113" y="3997193"/>
              <a:ext cx="501650"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No</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21" name="AutoShape 76"/>
            <p:cNvSpPr>
              <a:spLocks noChangeArrowheads="1"/>
            </p:cNvSpPr>
            <p:nvPr/>
          </p:nvSpPr>
          <p:spPr bwMode="auto">
            <a:xfrm>
              <a:off x="3973514" y="2473353"/>
              <a:ext cx="593725"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grpSp>
          <p:nvGrpSpPr>
            <p:cNvPr id="52245" name="Group 83"/>
            <p:cNvGrpSpPr/>
            <p:nvPr/>
          </p:nvGrpSpPr>
          <p:grpSpPr>
            <a:xfrm>
              <a:off x="3211513" y="4454345"/>
              <a:ext cx="989013" cy="1446061"/>
              <a:chOff x="2064" y="3216"/>
              <a:chExt cx="623" cy="911"/>
            </a:xfrm>
          </p:grpSpPr>
          <p:sp>
            <p:nvSpPr>
              <p:cNvPr id="65" name="Oval 84"/>
              <p:cNvSpPr>
                <a:spLocks noChangeArrowheads="1"/>
              </p:cNvSpPr>
              <p:nvPr/>
            </p:nvSpPr>
            <p:spPr bwMode="auto">
              <a:xfrm>
                <a:off x="2256" y="3216"/>
                <a:ext cx="240" cy="240"/>
              </a:xfrm>
              <a:prstGeom prst="ellipse">
                <a:avLst/>
              </a:prstGeom>
              <a:solidFill>
                <a:srgbClr val="666699"/>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66" name="AutoShape 85"/>
              <p:cNvSpPr>
                <a:spLocks noChangeArrowheads="1"/>
              </p:cNvSpPr>
              <p:nvPr/>
            </p:nvSpPr>
            <p:spPr bwMode="auto">
              <a:xfrm>
                <a:off x="2256" y="3456"/>
                <a:ext cx="240" cy="337"/>
              </a:xfrm>
              <a:prstGeom prst="roundRect">
                <a:avLst>
                  <a:gd name="adj" fmla="val 417"/>
                </a:avLst>
              </a:prstGeom>
              <a:solidFill>
                <a:srgbClr val="FF0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67" name="Line 86"/>
              <p:cNvSpPr>
                <a:spLocks noChangeShapeType="1"/>
              </p:cNvSpPr>
              <p:nvPr/>
            </p:nvSpPr>
            <p:spPr bwMode="auto">
              <a:xfrm flipV="1">
                <a:off x="2064" y="3503"/>
                <a:ext cx="192" cy="194"/>
              </a:xfrm>
              <a:prstGeom prst="line">
                <a:avLst/>
              </a:prstGeom>
              <a:noFill/>
              <a:ln w="57240">
                <a:solidFill>
                  <a:srgbClr val="FF99CC"/>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68" name="Line 87"/>
              <p:cNvSpPr>
                <a:spLocks noChangeShapeType="1"/>
              </p:cNvSpPr>
              <p:nvPr/>
            </p:nvSpPr>
            <p:spPr bwMode="auto">
              <a:xfrm flipH="1" flipV="1">
                <a:off x="2495" y="3503"/>
                <a:ext cx="194" cy="194"/>
              </a:xfrm>
              <a:prstGeom prst="line">
                <a:avLst/>
              </a:prstGeom>
              <a:noFill/>
              <a:ln w="57240">
                <a:solidFill>
                  <a:srgbClr val="FF99CC"/>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69" name="Line 88"/>
              <p:cNvSpPr>
                <a:spLocks noChangeShapeType="1"/>
              </p:cNvSpPr>
              <p:nvPr/>
            </p:nvSpPr>
            <p:spPr bwMode="auto">
              <a:xfrm flipV="1">
                <a:off x="2256" y="3791"/>
                <a:ext cx="96" cy="338"/>
              </a:xfrm>
              <a:prstGeom prst="line">
                <a:avLst/>
              </a:prstGeom>
              <a:noFill/>
              <a:ln w="57240">
                <a:solidFill>
                  <a:srgbClr val="FF99CC"/>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70" name="Line 89"/>
              <p:cNvSpPr>
                <a:spLocks noChangeShapeType="1"/>
              </p:cNvSpPr>
              <p:nvPr/>
            </p:nvSpPr>
            <p:spPr bwMode="auto">
              <a:xfrm flipH="1" flipV="1">
                <a:off x="2447" y="3791"/>
                <a:ext cx="50" cy="338"/>
              </a:xfrm>
              <a:prstGeom prst="line">
                <a:avLst/>
              </a:prstGeom>
              <a:noFill/>
              <a:ln w="57240">
                <a:solidFill>
                  <a:srgbClr val="FF99CC"/>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2246" name="Group 90"/>
            <p:cNvGrpSpPr/>
            <p:nvPr/>
          </p:nvGrpSpPr>
          <p:grpSpPr>
            <a:xfrm>
              <a:off x="7021513" y="2778121"/>
              <a:ext cx="989013" cy="1446061"/>
              <a:chOff x="4464" y="2160"/>
              <a:chExt cx="623" cy="911"/>
            </a:xfrm>
          </p:grpSpPr>
          <p:sp>
            <p:nvSpPr>
              <p:cNvPr id="59" name="Oval 91"/>
              <p:cNvSpPr>
                <a:spLocks noChangeArrowheads="1"/>
              </p:cNvSpPr>
              <p:nvPr/>
            </p:nvSpPr>
            <p:spPr bwMode="auto">
              <a:xfrm>
                <a:off x="4656" y="2160"/>
                <a:ext cx="240" cy="240"/>
              </a:xfrm>
              <a:prstGeom prst="ellipse">
                <a:avLst/>
              </a:prstGeom>
              <a:solidFill>
                <a:srgbClr val="666699"/>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60" name="AutoShape 92"/>
              <p:cNvSpPr>
                <a:spLocks noChangeArrowheads="1"/>
              </p:cNvSpPr>
              <p:nvPr/>
            </p:nvSpPr>
            <p:spPr bwMode="auto">
              <a:xfrm>
                <a:off x="4656" y="2400"/>
                <a:ext cx="240" cy="336"/>
              </a:xfrm>
              <a:prstGeom prst="roundRect">
                <a:avLst>
                  <a:gd name="adj" fmla="val 417"/>
                </a:avLst>
              </a:prstGeom>
              <a:solidFill>
                <a:srgbClr val="FF0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61" name="Line 93"/>
              <p:cNvSpPr>
                <a:spLocks noChangeShapeType="1"/>
              </p:cNvSpPr>
              <p:nvPr/>
            </p:nvSpPr>
            <p:spPr bwMode="auto">
              <a:xfrm flipV="1">
                <a:off x="4464" y="2447"/>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62" name="Line 94"/>
              <p:cNvSpPr>
                <a:spLocks noChangeShapeType="1"/>
              </p:cNvSpPr>
              <p:nvPr/>
            </p:nvSpPr>
            <p:spPr bwMode="auto">
              <a:xfrm flipH="1" flipV="1">
                <a:off x="4895" y="2447"/>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63" name="Line 95"/>
              <p:cNvSpPr>
                <a:spLocks noChangeShapeType="1"/>
              </p:cNvSpPr>
              <p:nvPr/>
            </p:nvSpPr>
            <p:spPr bwMode="auto">
              <a:xfrm flipV="1">
                <a:off x="4656" y="2735"/>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64" name="Line 96"/>
              <p:cNvSpPr>
                <a:spLocks noChangeShapeType="1"/>
              </p:cNvSpPr>
              <p:nvPr/>
            </p:nvSpPr>
            <p:spPr bwMode="auto">
              <a:xfrm flipH="1" flipV="1">
                <a:off x="4847" y="2735"/>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2247" name="Group 97"/>
            <p:cNvGrpSpPr/>
            <p:nvPr/>
          </p:nvGrpSpPr>
          <p:grpSpPr>
            <a:xfrm>
              <a:off x="3744913" y="2854313"/>
              <a:ext cx="989013" cy="1446061"/>
              <a:chOff x="2400" y="2208"/>
              <a:chExt cx="623" cy="911"/>
            </a:xfrm>
          </p:grpSpPr>
          <p:sp>
            <p:nvSpPr>
              <p:cNvPr id="53" name="Oval 98"/>
              <p:cNvSpPr>
                <a:spLocks noChangeArrowheads="1"/>
              </p:cNvSpPr>
              <p:nvPr/>
            </p:nvSpPr>
            <p:spPr bwMode="auto">
              <a:xfrm>
                <a:off x="2592" y="2208"/>
                <a:ext cx="240" cy="240"/>
              </a:xfrm>
              <a:prstGeom prst="ellipse">
                <a:avLst/>
              </a:prstGeom>
              <a:solidFill>
                <a:srgbClr val="666699"/>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4" name="AutoShape 99"/>
              <p:cNvSpPr>
                <a:spLocks noChangeArrowheads="1"/>
              </p:cNvSpPr>
              <p:nvPr/>
            </p:nvSpPr>
            <p:spPr bwMode="auto">
              <a:xfrm>
                <a:off x="2592" y="2448"/>
                <a:ext cx="240" cy="336"/>
              </a:xfrm>
              <a:prstGeom prst="roundRect">
                <a:avLst>
                  <a:gd name="adj" fmla="val 417"/>
                </a:avLst>
              </a:prstGeom>
              <a:solidFill>
                <a:srgbClr val="FF0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5" name="Line 100"/>
              <p:cNvSpPr>
                <a:spLocks noChangeShapeType="1"/>
              </p:cNvSpPr>
              <p:nvPr/>
            </p:nvSpPr>
            <p:spPr bwMode="auto">
              <a:xfrm flipV="1">
                <a:off x="2400" y="2495"/>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6" name="Line 101"/>
              <p:cNvSpPr>
                <a:spLocks noChangeShapeType="1"/>
              </p:cNvSpPr>
              <p:nvPr/>
            </p:nvSpPr>
            <p:spPr bwMode="auto">
              <a:xfrm flipH="1" flipV="1">
                <a:off x="2831" y="2495"/>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7" name="Line 102"/>
              <p:cNvSpPr>
                <a:spLocks noChangeShapeType="1"/>
              </p:cNvSpPr>
              <p:nvPr/>
            </p:nvSpPr>
            <p:spPr bwMode="auto">
              <a:xfrm flipV="1">
                <a:off x="2592" y="2783"/>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8" name="Line 103"/>
              <p:cNvSpPr>
                <a:spLocks noChangeShapeType="1"/>
              </p:cNvSpPr>
              <p:nvPr/>
            </p:nvSpPr>
            <p:spPr bwMode="auto">
              <a:xfrm flipH="1" flipV="1">
                <a:off x="2783" y="2783"/>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2248" name="Group 104"/>
            <p:cNvGrpSpPr/>
            <p:nvPr/>
          </p:nvGrpSpPr>
          <p:grpSpPr>
            <a:xfrm>
              <a:off x="5946775" y="1770165"/>
              <a:ext cx="989012" cy="1446060"/>
              <a:chOff x="3792" y="1584"/>
              <a:chExt cx="623" cy="911"/>
            </a:xfrm>
          </p:grpSpPr>
          <p:sp>
            <p:nvSpPr>
              <p:cNvPr id="47" name="Oval 105"/>
              <p:cNvSpPr>
                <a:spLocks noChangeArrowheads="1"/>
              </p:cNvSpPr>
              <p:nvPr/>
            </p:nvSpPr>
            <p:spPr bwMode="auto">
              <a:xfrm>
                <a:off x="3984" y="1584"/>
                <a:ext cx="240" cy="240"/>
              </a:xfrm>
              <a:prstGeom prst="ellipse">
                <a:avLst/>
              </a:prstGeom>
              <a:solidFill>
                <a:srgbClr val="FFFF00"/>
              </a:solidFill>
              <a:ln w="9398">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8" name="AutoShape 106"/>
              <p:cNvSpPr>
                <a:spLocks noChangeArrowheads="1"/>
              </p:cNvSpPr>
              <p:nvPr/>
            </p:nvSpPr>
            <p:spPr bwMode="auto">
              <a:xfrm>
                <a:off x="3984" y="1824"/>
                <a:ext cx="240" cy="336"/>
              </a:xfrm>
              <a:prstGeom prst="roundRect">
                <a:avLst>
                  <a:gd name="adj" fmla="val 417"/>
                </a:avLst>
              </a:prstGeom>
              <a:solidFill>
                <a:srgbClr val="0000FF"/>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9" name="Line 107"/>
              <p:cNvSpPr>
                <a:spLocks noChangeShapeType="1"/>
              </p:cNvSpPr>
              <p:nvPr/>
            </p:nvSpPr>
            <p:spPr bwMode="auto">
              <a:xfrm flipV="1">
                <a:off x="3792" y="1871"/>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0" name="Line 108"/>
              <p:cNvSpPr>
                <a:spLocks noChangeShapeType="1"/>
              </p:cNvSpPr>
              <p:nvPr/>
            </p:nvSpPr>
            <p:spPr bwMode="auto">
              <a:xfrm flipH="1" flipV="1">
                <a:off x="4223" y="1871"/>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1" name="Line 109"/>
              <p:cNvSpPr>
                <a:spLocks noChangeShapeType="1"/>
              </p:cNvSpPr>
              <p:nvPr/>
            </p:nvSpPr>
            <p:spPr bwMode="auto">
              <a:xfrm flipV="1">
                <a:off x="3984" y="2159"/>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2" name="Line 110"/>
              <p:cNvSpPr>
                <a:spLocks noChangeShapeType="1"/>
              </p:cNvSpPr>
              <p:nvPr/>
            </p:nvSpPr>
            <p:spPr bwMode="auto">
              <a:xfrm flipH="1" flipV="1">
                <a:off x="4175" y="2159"/>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2249" name="Group 111"/>
            <p:cNvGrpSpPr/>
            <p:nvPr/>
          </p:nvGrpSpPr>
          <p:grpSpPr>
            <a:xfrm>
              <a:off x="5802313" y="3570200"/>
              <a:ext cx="989013" cy="1446060"/>
              <a:chOff x="3792" y="1584"/>
              <a:chExt cx="623" cy="911"/>
            </a:xfrm>
          </p:grpSpPr>
          <p:sp>
            <p:nvSpPr>
              <p:cNvPr id="41" name="Oval 112"/>
              <p:cNvSpPr>
                <a:spLocks noChangeArrowheads="1"/>
              </p:cNvSpPr>
              <p:nvPr/>
            </p:nvSpPr>
            <p:spPr bwMode="auto">
              <a:xfrm>
                <a:off x="3984" y="1584"/>
                <a:ext cx="240" cy="240"/>
              </a:xfrm>
              <a:prstGeom prst="ellipse">
                <a:avLst/>
              </a:prstGeom>
              <a:solidFill>
                <a:srgbClr val="FFFF00"/>
              </a:solidFill>
              <a:ln w="9398">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2" name="AutoShape 113"/>
              <p:cNvSpPr>
                <a:spLocks noChangeArrowheads="1"/>
              </p:cNvSpPr>
              <p:nvPr/>
            </p:nvSpPr>
            <p:spPr bwMode="auto">
              <a:xfrm>
                <a:off x="3984" y="1824"/>
                <a:ext cx="240" cy="336"/>
              </a:xfrm>
              <a:prstGeom prst="roundRect">
                <a:avLst>
                  <a:gd name="adj" fmla="val 417"/>
                </a:avLst>
              </a:prstGeom>
              <a:solidFill>
                <a:srgbClr val="0000FF"/>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3" name="Line 114"/>
              <p:cNvSpPr>
                <a:spLocks noChangeShapeType="1"/>
              </p:cNvSpPr>
              <p:nvPr/>
            </p:nvSpPr>
            <p:spPr bwMode="auto">
              <a:xfrm flipV="1">
                <a:off x="3792" y="1871"/>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4" name="Line 115"/>
              <p:cNvSpPr>
                <a:spLocks noChangeShapeType="1"/>
              </p:cNvSpPr>
              <p:nvPr/>
            </p:nvSpPr>
            <p:spPr bwMode="auto">
              <a:xfrm flipH="1" flipV="1">
                <a:off x="4223" y="1871"/>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5" name="Line 116"/>
              <p:cNvSpPr>
                <a:spLocks noChangeShapeType="1"/>
              </p:cNvSpPr>
              <p:nvPr/>
            </p:nvSpPr>
            <p:spPr bwMode="auto">
              <a:xfrm flipV="1">
                <a:off x="3984" y="2159"/>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6" name="Line 117"/>
              <p:cNvSpPr>
                <a:spLocks noChangeShapeType="1"/>
              </p:cNvSpPr>
              <p:nvPr/>
            </p:nvSpPr>
            <p:spPr bwMode="auto">
              <a:xfrm flipH="1" flipV="1">
                <a:off x="4175" y="2159"/>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2250" name="Group 118"/>
            <p:cNvGrpSpPr/>
            <p:nvPr/>
          </p:nvGrpSpPr>
          <p:grpSpPr>
            <a:xfrm>
              <a:off x="7766051" y="4362280"/>
              <a:ext cx="989012" cy="1446061"/>
              <a:chOff x="3792" y="1584"/>
              <a:chExt cx="623" cy="911"/>
            </a:xfrm>
          </p:grpSpPr>
          <p:sp>
            <p:nvSpPr>
              <p:cNvPr id="35" name="Oval 119"/>
              <p:cNvSpPr>
                <a:spLocks noChangeArrowheads="1"/>
              </p:cNvSpPr>
              <p:nvPr/>
            </p:nvSpPr>
            <p:spPr bwMode="auto">
              <a:xfrm>
                <a:off x="3984" y="1584"/>
                <a:ext cx="240" cy="240"/>
              </a:xfrm>
              <a:prstGeom prst="ellipse">
                <a:avLst/>
              </a:prstGeom>
              <a:solidFill>
                <a:srgbClr val="FFFF00"/>
              </a:solidFill>
              <a:ln w="9398">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6" name="AutoShape 120"/>
              <p:cNvSpPr>
                <a:spLocks noChangeArrowheads="1"/>
              </p:cNvSpPr>
              <p:nvPr/>
            </p:nvSpPr>
            <p:spPr bwMode="auto">
              <a:xfrm>
                <a:off x="3984" y="1824"/>
                <a:ext cx="240" cy="336"/>
              </a:xfrm>
              <a:prstGeom prst="roundRect">
                <a:avLst>
                  <a:gd name="adj" fmla="val 417"/>
                </a:avLst>
              </a:prstGeom>
              <a:solidFill>
                <a:srgbClr val="0000FF"/>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7" name="Line 121"/>
              <p:cNvSpPr>
                <a:spLocks noChangeShapeType="1"/>
              </p:cNvSpPr>
              <p:nvPr/>
            </p:nvSpPr>
            <p:spPr bwMode="auto">
              <a:xfrm flipV="1">
                <a:off x="3792" y="1871"/>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8" name="Line 122"/>
              <p:cNvSpPr>
                <a:spLocks noChangeShapeType="1"/>
              </p:cNvSpPr>
              <p:nvPr/>
            </p:nvSpPr>
            <p:spPr bwMode="auto">
              <a:xfrm flipH="1" flipV="1">
                <a:off x="4223" y="1871"/>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9" name="Line 123"/>
              <p:cNvSpPr>
                <a:spLocks noChangeShapeType="1"/>
              </p:cNvSpPr>
              <p:nvPr/>
            </p:nvSpPr>
            <p:spPr bwMode="auto">
              <a:xfrm flipV="1">
                <a:off x="3984" y="2159"/>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0" name="Line 124"/>
              <p:cNvSpPr>
                <a:spLocks noChangeShapeType="1"/>
              </p:cNvSpPr>
              <p:nvPr/>
            </p:nvSpPr>
            <p:spPr bwMode="auto">
              <a:xfrm flipH="1" flipV="1">
                <a:off x="4175" y="2159"/>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2251" name="Group 125"/>
            <p:cNvGrpSpPr/>
            <p:nvPr/>
          </p:nvGrpSpPr>
          <p:grpSpPr>
            <a:xfrm>
              <a:off x="330201" y="2771771"/>
              <a:ext cx="989012" cy="1446061"/>
              <a:chOff x="3792" y="1584"/>
              <a:chExt cx="623" cy="911"/>
            </a:xfrm>
          </p:grpSpPr>
          <p:sp>
            <p:nvSpPr>
              <p:cNvPr id="29" name="Oval 126"/>
              <p:cNvSpPr>
                <a:spLocks noChangeArrowheads="1"/>
              </p:cNvSpPr>
              <p:nvPr/>
            </p:nvSpPr>
            <p:spPr bwMode="auto">
              <a:xfrm>
                <a:off x="3984" y="1584"/>
                <a:ext cx="240" cy="240"/>
              </a:xfrm>
              <a:prstGeom prst="ellipse">
                <a:avLst/>
              </a:prstGeom>
              <a:solidFill>
                <a:srgbClr val="FFFF00"/>
              </a:solidFill>
              <a:ln w="9398">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0" name="AutoShape 127"/>
              <p:cNvSpPr>
                <a:spLocks noChangeArrowheads="1"/>
              </p:cNvSpPr>
              <p:nvPr/>
            </p:nvSpPr>
            <p:spPr bwMode="auto">
              <a:xfrm>
                <a:off x="3984" y="1824"/>
                <a:ext cx="240" cy="336"/>
              </a:xfrm>
              <a:prstGeom prst="roundRect">
                <a:avLst>
                  <a:gd name="adj" fmla="val 417"/>
                </a:avLst>
              </a:prstGeom>
              <a:solidFill>
                <a:srgbClr val="0000FF"/>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1" name="Line 128"/>
              <p:cNvSpPr>
                <a:spLocks noChangeShapeType="1"/>
              </p:cNvSpPr>
              <p:nvPr/>
            </p:nvSpPr>
            <p:spPr bwMode="auto">
              <a:xfrm flipV="1">
                <a:off x="3792" y="1871"/>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2" name="Line 129"/>
              <p:cNvSpPr>
                <a:spLocks noChangeShapeType="1"/>
              </p:cNvSpPr>
              <p:nvPr/>
            </p:nvSpPr>
            <p:spPr bwMode="auto">
              <a:xfrm flipH="1" flipV="1">
                <a:off x="4223" y="1871"/>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3" name="Line 130"/>
              <p:cNvSpPr>
                <a:spLocks noChangeShapeType="1"/>
              </p:cNvSpPr>
              <p:nvPr/>
            </p:nvSpPr>
            <p:spPr bwMode="auto">
              <a:xfrm flipV="1">
                <a:off x="3984" y="2159"/>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4" name="Line 131"/>
              <p:cNvSpPr>
                <a:spLocks noChangeShapeType="1"/>
              </p:cNvSpPr>
              <p:nvPr/>
            </p:nvSpPr>
            <p:spPr bwMode="auto">
              <a:xfrm flipH="1" flipV="1">
                <a:off x="4175" y="2159"/>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sp>
        <p:nvSpPr>
          <p:cNvPr id="4"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决策树原理</a:t>
            </a:r>
            <a:endParaRPr lang="zh-CN" altLang="en-US" dirty="0">
              <a:solidFill>
                <a:schemeClr val="tx1"/>
              </a:solidFill>
            </a:endParaRPr>
          </a:p>
        </p:txBody>
      </p:sp>
    </p:spTree>
  </p:cSld>
  <p:clrMapOvr>
    <a:masterClrMapping/>
  </p:clrMapOvr>
  <p:transition advTm="8005"/>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Rectangle 3"/>
          <p:cNvSpPr txBox="1">
            <a:spLocks noChangeArrowheads="1"/>
          </p:cNvSpPr>
          <p:nvPr/>
        </p:nvSpPr>
        <p:spPr>
          <a:xfrm>
            <a:off x="744220" y="1331595"/>
            <a:ext cx="11194415" cy="5045710"/>
          </a:xfrm>
          <a:prstGeom prst="rect">
            <a:avLst/>
          </a:prstGeom>
          <a:ln>
            <a:noFill/>
          </a:ln>
        </p:spPr>
        <p:txBody>
          <a:bodyPr>
            <a:normAutofit fontScale="9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marR="0" lvl="0" indent="-457200" algn="l" defTabSz="914400" rtl="0" fontAlgn="auto">
              <a:lnSpc>
                <a:spcPct val="130000"/>
              </a:lnSpc>
              <a:spcBef>
                <a:spcPts val="0"/>
              </a:spcBef>
              <a:spcAft>
                <a:spcPts val="0"/>
              </a:spcAft>
              <a:buClrTx/>
              <a:buSzTx/>
              <a:buFont typeface="Wingdings" panose="05000000000000000000" pitchFamily="2" charset="2"/>
              <a:buChar char="l"/>
              <a:defRPr/>
            </a:pPr>
            <a:r>
              <a:rPr kumimoji="0" lang="zh-CN" altLang="en-US" b="1" i="0" u="none" strike="noStrike" kern="1200" cap="none" spc="0" normalizeH="0" baseline="0" noProof="0" dirty="0">
                <a:ln>
                  <a:noFill/>
                </a:ln>
                <a:solidFill>
                  <a:schemeClr val="tx1"/>
                </a:solidFill>
                <a:effectLst/>
                <a:uLnTx/>
                <a:uFillTx/>
                <a:latin typeface="+mj-ea"/>
                <a:ea typeface="+mj-ea"/>
                <a:cs typeface="+mj-ea"/>
              </a:rPr>
              <a:t>后剪枝</a:t>
            </a:r>
            <a:endParaRPr kumimoji="0" lang="en-US" altLang="zh-CN" b="1" i="0" u="none" strike="noStrike" kern="1200" cap="none" spc="0" normalizeH="0" baseline="0" noProof="0" dirty="0">
              <a:ln>
                <a:noFill/>
              </a:ln>
              <a:solidFill>
                <a:schemeClr val="tx1"/>
              </a:solidFill>
              <a:effectLst/>
              <a:uLnTx/>
              <a:uFillTx/>
              <a:latin typeface="+mj-ea"/>
              <a:ea typeface="+mj-ea"/>
              <a:cs typeface="+mj-ea"/>
            </a:endParaRPr>
          </a:p>
          <a:p>
            <a:pPr marL="914400" marR="0" lvl="1" indent="-457200" algn="l" defTabSz="914400" rtl="0" fontAlgn="base">
              <a:lnSpc>
                <a:spcPct val="130000"/>
              </a:lnSpc>
              <a:spcBef>
                <a:spcPts val="0"/>
              </a:spcBef>
              <a:spcAft>
                <a:spcPts val="0"/>
              </a:spcAft>
              <a:buClrTx/>
              <a:buSzTx/>
              <a:buFont typeface="Wingdings" panose="05000000000000000000" pitchFamily="2" charset="2"/>
              <a:buChar char="l"/>
              <a:defRPr/>
            </a:pPr>
            <a:r>
              <a:rPr kumimoji="0" lang="zh-CN" altLang="en-US" b="0" i="0" u="none" strike="noStrike" kern="1200" cap="none" spc="0" normalizeH="0" baseline="0" noProof="0" dirty="0">
                <a:ln>
                  <a:noFill/>
                </a:ln>
                <a:solidFill>
                  <a:schemeClr val="tx1"/>
                </a:solidFill>
                <a:effectLst/>
                <a:uLnTx/>
                <a:uFillTx/>
                <a:latin typeface="+mj-ea"/>
                <a:ea typeface="+mj-ea"/>
                <a:cs typeface="+mj-ea"/>
              </a:rPr>
              <a:t>首先完全地构建一个决策树，然后删除不必要的结点和对应的分枝</a:t>
            </a:r>
            <a:endParaRPr kumimoji="0" lang="en-US" altLang="zh-CN" b="0" i="0" u="none" strike="noStrike" kern="1200" cap="none" spc="0" normalizeH="0" baseline="0" noProof="0" dirty="0">
              <a:ln>
                <a:noFill/>
              </a:ln>
              <a:solidFill>
                <a:schemeClr val="tx1"/>
              </a:solidFill>
              <a:effectLst/>
              <a:uLnTx/>
              <a:uFillTx/>
              <a:latin typeface="+mj-ea"/>
              <a:ea typeface="+mj-ea"/>
              <a:cs typeface="+mj-ea"/>
            </a:endParaRPr>
          </a:p>
          <a:p>
            <a:pPr marL="914400" marR="0" lvl="1" indent="-457200" algn="l" defTabSz="914400" rtl="0" fontAlgn="base">
              <a:lnSpc>
                <a:spcPct val="130000"/>
              </a:lnSpc>
              <a:spcBef>
                <a:spcPts val="0"/>
              </a:spcBef>
              <a:spcAft>
                <a:spcPts val="0"/>
              </a:spcAft>
              <a:buClrTx/>
              <a:buSzTx/>
              <a:buFont typeface="Wingdings" panose="05000000000000000000" pitchFamily="2" charset="2"/>
              <a:buChar char="l"/>
              <a:defRPr/>
            </a:pPr>
            <a:r>
              <a:rPr kumimoji="0" lang="zh-CN" altLang="en-US" b="0" i="0" u="none" strike="noStrike" kern="1200" cap="none" spc="0" normalizeH="0" baseline="0" noProof="0" dirty="0">
                <a:ln>
                  <a:noFill/>
                </a:ln>
                <a:solidFill>
                  <a:schemeClr val="tx1"/>
                </a:solidFill>
                <a:effectLst/>
                <a:uLnTx/>
                <a:uFillTx/>
                <a:latin typeface="+mj-ea"/>
                <a:ea typeface="+mj-ea"/>
                <a:cs typeface="+mj-ea"/>
              </a:rPr>
              <a:t>基于代价复杂性方法（分类错误率）</a:t>
            </a:r>
            <a:endParaRPr kumimoji="0" lang="en-US" altLang="zh-CN" b="0" i="0" u="none" strike="noStrike" kern="1200" cap="none" spc="0" normalizeH="0" baseline="0" noProof="0" dirty="0">
              <a:ln>
                <a:noFill/>
              </a:ln>
              <a:solidFill>
                <a:schemeClr val="tx1"/>
              </a:solidFill>
              <a:effectLst/>
              <a:uLnTx/>
              <a:uFillTx/>
              <a:latin typeface="+mj-ea"/>
              <a:ea typeface="+mj-ea"/>
              <a:cs typeface="+mj-ea"/>
            </a:endParaRPr>
          </a:p>
          <a:p>
            <a:pPr marL="457200" marR="0" lvl="0" indent="-457200" algn="l" defTabSz="914400" rtl="0" fontAlgn="auto">
              <a:lnSpc>
                <a:spcPct val="130000"/>
              </a:lnSpc>
              <a:spcBef>
                <a:spcPts val="0"/>
              </a:spcBef>
              <a:spcAft>
                <a:spcPts val="0"/>
              </a:spcAft>
              <a:buClrTx/>
              <a:buSzTx/>
              <a:buFont typeface="Wingdings" panose="05000000000000000000" pitchFamily="2" charset="2"/>
              <a:buChar char="l"/>
              <a:defRPr/>
            </a:pPr>
            <a:r>
              <a:rPr kumimoji="0" lang="zh-CN" altLang="en-US" b="1" i="0" u="none" strike="noStrike" kern="1200" cap="none" spc="0" normalizeH="0" baseline="0" noProof="0" dirty="0">
                <a:ln>
                  <a:noFill/>
                </a:ln>
                <a:solidFill>
                  <a:schemeClr val="tx1"/>
                </a:solidFill>
                <a:effectLst/>
                <a:uLnTx/>
                <a:uFillTx/>
                <a:latin typeface="+mj-ea"/>
                <a:ea typeface="+mj-ea"/>
                <a:cs typeface="+mj-ea"/>
              </a:rPr>
              <a:t>两种剪枝策略的比较</a:t>
            </a:r>
            <a:endParaRPr kumimoji="0" lang="en-US" altLang="zh-CN" b="1" i="0" u="none" strike="noStrike" kern="1200" cap="none" spc="0" normalizeH="0" baseline="0" noProof="0" dirty="0">
              <a:ln>
                <a:noFill/>
              </a:ln>
              <a:solidFill>
                <a:schemeClr val="tx1"/>
              </a:solidFill>
              <a:effectLst/>
              <a:uLnTx/>
              <a:uFillTx/>
              <a:latin typeface="+mj-ea"/>
              <a:ea typeface="+mj-ea"/>
              <a:cs typeface="+mj-ea"/>
            </a:endParaRPr>
          </a:p>
          <a:p>
            <a:pPr marL="914400" marR="0" lvl="1" indent="-457200" algn="l" defTabSz="914400" rtl="0" fontAlgn="base">
              <a:lnSpc>
                <a:spcPct val="130000"/>
              </a:lnSpc>
              <a:spcBef>
                <a:spcPts val="0"/>
              </a:spcBef>
              <a:spcAft>
                <a:spcPts val="0"/>
              </a:spcAft>
              <a:buClrTx/>
              <a:buSzTx/>
              <a:buFont typeface="Wingdings" panose="05000000000000000000" pitchFamily="2" charset="2"/>
              <a:buChar char="l"/>
              <a:defRPr/>
            </a:pPr>
            <a:r>
              <a:rPr kumimoji="0" lang="zh-CN" altLang="en-US" b="0" i="0" u="none" strike="noStrike" kern="1200" cap="none" spc="0" normalizeH="0" baseline="0" noProof="0" dirty="0">
                <a:ln>
                  <a:noFill/>
                </a:ln>
                <a:solidFill>
                  <a:schemeClr val="tx1"/>
                </a:solidFill>
                <a:effectLst/>
                <a:uLnTx/>
                <a:uFillTx/>
                <a:latin typeface="+mj-ea"/>
                <a:ea typeface="+mj-ea"/>
                <a:cs typeface="+mj-ea"/>
              </a:rPr>
              <a:t>从过程上看，后剪枝方法经过了“构建”到“剪枝”这样的过程，显然它要比事前剪枝需要更多的计算时间</a:t>
            </a:r>
            <a:endParaRPr kumimoji="0" lang="en-US" altLang="zh-CN" b="0" i="0" u="none" strike="noStrike" kern="1200" cap="none" spc="0" normalizeH="0" baseline="0" noProof="0" dirty="0">
              <a:ln>
                <a:noFill/>
              </a:ln>
              <a:solidFill>
                <a:schemeClr val="tx1"/>
              </a:solidFill>
              <a:effectLst/>
              <a:uLnTx/>
              <a:uFillTx/>
              <a:latin typeface="+mj-ea"/>
              <a:ea typeface="+mj-ea"/>
              <a:cs typeface="+mj-ea"/>
            </a:endParaRPr>
          </a:p>
          <a:p>
            <a:pPr marL="914400" marR="0" lvl="1" indent="-457200" algn="l" defTabSz="914400" rtl="0" fontAlgn="base">
              <a:lnSpc>
                <a:spcPct val="130000"/>
              </a:lnSpc>
              <a:spcBef>
                <a:spcPts val="0"/>
              </a:spcBef>
              <a:spcAft>
                <a:spcPts val="0"/>
              </a:spcAft>
              <a:buClrTx/>
              <a:buSzTx/>
              <a:buFont typeface="Wingdings" panose="05000000000000000000" pitchFamily="2" charset="2"/>
              <a:buChar char="l"/>
              <a:defRPr/>
            </a:pPr>
            <a:r>
              <a:rPr kumimoji="0" lang="zh-CN" altLang="en-US" b="0" i="0" u="none" strike="noStrike" kern="1200" cap="none" spc="0" normalizeH="0" baseline="0" noProof="0" dirty="0">
                <a:ln>
                  <a:noFill/>
                </a:ln>
                <a:solidFill>
                  <a:schemeClr val="tx1"/>
                </a:solidFill>
                <a:effectLst/>
                <a:uLnTx/>
                <a:uFillTx/>
                <a:latin typeface="+mj-ea"/>
                <a:ea typeface="+mj-ea"/>
                <a:cs typeface="+mj-ea"/>
              </a:rPr>
              <a:t>对应的，后剪枝可以获得更可靠的决策树</a:t>
            </a:r>
            <a:endParaRPr kumimoji="0" lang="zh-CN" altLang="en-US" b="0" i="0" u="none" strike="noStrike" kern="1200" cap="none" spc="0" normalizeH="0" baseline="0" noProof="0" dirty="0">
              <a:ln>
                <a:noFill/>
              </a:ln>
              <a:solidFill>
                <a:schemeClr val="tx1"/>
              </a:solidFill>
              <a:effectLst/>
              <a:uLnTx/>
              <a:uFillTx/>
              <a:latin typeface="+mj-ea"/>
              <a:ea typeface="+mj-ea"/>
              <a:cs typeface="+mj-ea"/>
            </a:endParaRPr>
          </a:p>
          <a:p>
            <a:pPr marL="914400" marR="0" lvl="1" indent="-457200" algn="l" defTabSz="914400" rtl="0" fontAlgn="base">
              <a:lnSpc>
                <a:spcPct val="130000"/>
              </a:lnSpc>
              <a:spcBef>
                <a:spcPts val="0"/>
              </a:spcBef>
              <a:spcAft>
                <a:spcPts val="0"/>
              </a:spcAft>
              <a:buClrTx/>
              <a:buSzTx/>
              <a:buFont typeface="Wingdings" panose="05000000000000000000" pitchFamily="2" charset="2"/>
              <a:buChar char="l"/>
              <a:defRPr/>
            </a:pPr>
            <a:r>
              <a:rPr kumimoji="0" lang="zh-CN" altLang="en-US" b="0" i="0" u="none" strike="noStrike" kern="1200" cap="none" spc="0" normalizeH="0" baseline="0" noProof="0" dirty="0">
                <a:ln>
                  <a:noFill/>
                </a:ln>
                <a:solidFill>
                  <a:schemeClr val="tx1"/>
                </a:solidFill>
                <a:effectLst/>
                <a:uLnTx/>
                <a:uFillTx/>
                <a:latin typeface="+mj-ea"/>
                <a:ea typeface="+mj-ea"/>
                <a:cs typeface="+mj-ea"/>
              </a:rPr>
              <a:t>先剪枝可以与后剪枝方法相结合，从而构成一个混合的剪枝方法</a:t>
            </a:r>
            <a:endParaRPr kumimoji="0" lang="en-US" altLang="zh-CN" b="0" i="0" u="none" strike="noStrike" kern="1200" cap="none" spc="0" normalizeH="0" baseline="0" noProof="0" dirty="0">
              <a:ln>
                <a:noFill/>
              </a:ln>
              <a:solidFill>
                <a:schemeClr val="tx1"/>
              </a:solidFill>
              <a:effectLst/>
              <a:uLnTx/>
              <a:uFillTx/>
              <a:latin typeface="+mj-ea"/>
              <a:ea typeface="+mj-ea"/>
              <a:cs typeface="+mj-ea"/>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en-US" altLang="zh-CN" sz="2400" b="1" i="1"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en-US" altLang="zh-CN" sz="2400" b="1" i="1"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R="0" lvl="0" algn="l" defTabSz="914400" rtl="0" eaLnBrk="1" fontAlgn="auto" latinLnBrk="0" hangingPunct="1">
              <a:lnSpc>
                <a:spcPct val="120000"/>
              </a:lnSpc>
              <a:spcBef>
                <a:spcPct val="20000"/>
              </a:spcBef>
              <a:spcAft>
                <a:spcPts val="600"/>
              </a:spcAft>
              <a:buClrTx/>
              <a:buSzTx/>
              <a:buFont typeface="Wingdings" panose="05000000000000000000" pitchFamily="2" charset="2"/>
              <a:defRPr/>
            </a:pPr>
            <a:endParaRPr kumimoji="0" lang="en-US" altLang="zh-CN" sz="2400" b="1" i="1"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en-US" altLang="zh-CN" sz="2400" b="1" i="1"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en-US" altLang="zh-CN" sz="2400" b="1" i="1"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en-US" altLang="zh-CN" sz="2400" b="1" i="1"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457200" marR="0" lvl="0" indent="-457200" algn="l" defTabSz="914400" rtl="0" eaLnBrk="1" fontAlgn="auto" latinLnBrk="0" hangingPunct="1">
              <a:lnSpc>
                <a:spcPct val="120000"/>
              </a:lnSpc>
              <a:spcBef>
                <a:spcPct val="20000"/>
              </a:spcBef>
              <a:spcAft>
                <a:spcPts val="600"/>
              </a:spcAft>
              <a:buClrTx/>
              <a:buSzTx/>
              <a:buFont typeface="Wingdings" panose="05000000000000000000" pitchFamily="2" charset="2"/>
              <a:buChar char="l"/>
              <a:defRPr/>
            </a:pPr>
            <a:endParaRPr kumimoji="0" lang="en-US" altLang="zh-CN" sz="2000" b="0" i="1"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20000"/>
              </a:lnSpc>
              <a:spcBef>
                <a:spcPct val="20000"/>
              </a:spcBef>
              <a:spcAft>
                <a:spcPts val="600"/>
              </a:spcAft>
              <a:buClrTx/>
              <a:buSzTx/>
              <a:buFont typeface="Arial" panose="020B0604020202020204" pitchFamily="34" charset="0"/>
              <a:buNone/>
              <a:defRPr/>
            </a:pPr>
            <a:endParaRPr kumimoji="0" lang="en-US" altLang="zh-CN" sz="2400" b="1" i="0" u="none" strike="noStrike" kern="1200" cap="none" spc="0" normalizeH="0" baseline="0" noProof="0" dirty="0">
              <a:ln>
                <a:noFill/>
              </a:ln>
              <a:solidFill>
                <a:schemeClr val="tx2"/>
              </a:solidFill>
              <a:effectLst/>
              <a:uLnTx/>
              <a:uFillTx/>
              <a:latin typeface="+mn-lt"/>
              <a:ea typeface="微软雅黑" panose="020B0503020204020204" pitchFamily="34" charset="-122"/>
              <a:cs typeface="Arial" panose="020B0604020202020204" pitchFamily="34" charset="0"/>
            </a:endParaRPr>
          </a:p>
        </p:txBody>
      </p:sp>
      <p:sp>
        <p:nvSpPr>
          <p:cNvPr id="3"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决策树：过拟合问题</a:t>
            </a: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的剪枝</a:t>
            </a:r>
            <a:endParaRPr lang="zh-CN" altLang="en-US" dirty="0"/>
          </a:p>
        </p:txBody>
      </p:sp>
      <p:sp>
        <p:nvSpPr>
          <p:cNvPr id="20" name="文本框 19"/>
          <p:cNvSpPr txBox="1"/>
          <p:nvPr/>
        </p:nvSpPr>
        <p:spPr>
          <a:xfrm>
            <a:off x="568679" y="1426555"/>
            <a:ext cx="10782852" cy="645160"/>
          </a:xfrm>
          <a:prstGeom prst="rect">
            <a:avLst/>
          </a:prstGeom>
          <a:noFill/>
        </p:spPr>
        <p:txBody>
          <a:bodyPr wrap="square">
            <a:spAutoFit/>
          </a:bodyPr>
          <a:lstStyle/>
          <a:p>
            <a:pPr>
              <a:lnSpc>
                <a:spcPct val="150000"/>
              </a:lnSpc>
            </a:pPr>
            <a:r>
              <a:rPr lang="zh-CN" altLang="en-US" b="1" i="0" dirty="0">
                <a:effectLst/>
                <a:latin typeface="-apple-system"/>
              </a:rPr>
              <a:t>预剪枝</a:t>
            </a:r>
            <a:endParaRPr lang="zh-CN" altLang="en-US" b="1" dirty="0"/>
          </a:p>
        </p:txBody>
      </p:sp>
      <p:sp>
        <p:nvSpPr>
          <p:cNvPr id="10" name="文本框 9"/>
          <p:cNvSpPr txBox="1"/>
          <p:nvPr/>
        </p:nvSpPr>
        <p:spPr>
          <a:xfrm>
            <a:off x="568679" y="2013254"/>
            <a:ext cx="5450335" cy="1422954"/>
          </a:xfrm>
          <a:prstGeom prst="rect">
            <a:avLst/>
          </a:prstGeom>
          <a:noFill/>
        </p:spPr>
        <p:txBody>
          <a:bodyPr wrap="square">
            <a:spAutoFit/>
          </a:bodyPr>
          <a:lstStyle/>
          <a:p>
            <a:pPr>
              <a:lnSpc>
                <a:spcPct val="150000"/>
              </a:lnSpc>
              <a:spcBef>
                <a:spcPts val="900"/>
              </a:spcBef>
              <a:spcAft>
                <a:spcPts val="900"/>
              </a:spcAft>
            </a:pPr>
            <a:r>
              <a:rPr lang="zh-CN" altLang="zh-CN" sz="2000" dirty="0">
                <a:effectLst/>
                <a:latin typeface="微软雅黑" panose="020B0503020204020204" pitchFamily="34" charset="-122"/>
                <a:cs typeface="Times New Roman" panose="02020603050405020304" pitchFamily="18" charset="0"/>
              </a:rPr>
              <a:t>预剪枝不仅可以降低过拟合的风险而且还可以减少训练时间，但另一方面它是基于</a:t>
            </a:r>
            <a:r>
              <a:rPr lang="en-US" altLang="zh-CN" sz="2000" dirty="0">
                <a:effectLst/>
                <a:latin typeface="微软雅黑" panose="020B0503020204020204" pitchFamily="34" charset="-122"/>
                <a:cs typeface="Times New Roman" panose="02020603050405020304" pitchFamily="18" charset="0"/>
              </a:rPr>
              <a:t>“</a:t>
            </a:r>
            <a:r>
              <a:rPr lang="zh-CN" altLang="zh-CN" sz="2000" dirty="0">
                <a:effectLst/>
                <a:latin typeface="微软雅黑" panose="020B0503020204020204" pitchFamily="34" charset="-122"/>
                <a:cs typeface="Times New Roman" panose="02020603050405020304" pitchFamily="18" charset="0"/>
              </a:rPr>
              <a:t>贪心</a:t>
            </a:r>
            <a:r>
              <a:rPr lang="en-US" altLang="zh-CN" sz="2000" dirty="0">
                <a:effectLst/>
                <a:latin typeface="微软雅黑" panose="020B0503020204020204" pitchFamily="34" charset="-122"/>
                <a:cs typeface="Times New Roman" panose="02020603050405020304" pitchFamily="18" charset="0"/>
              </a:rPr>
              <a:t>”</a:t>
            </a:r>
            <a:r>
              <a:rPr lang="zh-CN" altLang="zh-CN" sz="2000" dirty="0">
                <a:effectLst/>
                <a:latin typeface="微软雅黑" panose="020B0503020204020204" pitchFamily="34" charset="-122"/>
                <a:cs typeface="Times New Roman" panose="02020603050405020304" pitchFamily="18" charset="0"/>
              </a:rPr>
              <a:t>策略，会带来欠拟合风险。</a:t>
            </a:r>
            <a:endParaRPr lang="zh-CN" altLang="zh-CN" sz="2000" dirty="0">
              <a:effectLst/>
              <a:latin typeface="微软雅黑" panose="020B0503020204020204" pitchFamily="34" charset="-122"/>
              <a:cs typeface="Times New Roman" panose="02020603050405020304" pitchFamily="18" charset="0"/>
            </a:endParaRPr>
          </a:p>
        </p:txBody>
      </p:sp>
      <p:graphicFrame>
        <p:nvGraphicFramePr>
          <p:cNvPr id="7" name="表格 6"/>
          <p:cNvGraphicFramePr>
            <a:graphicFrameLocks noGrp="1"/>
          </p:cNvGraphicFramePr>
          <p:nvPr/>
        </p:nvGraphicFramePr>
        <p:xfrm>
          <a:off x="6575611" y="1719904"/>
          <a:ext cx="5227357" cy="2221230"/>
        </p:xfrm>
        <a:graphic>
          <a:graphicData uri="http://schemas.openxmlformats.org/drawingml/2006/table">
            <a:tbl>
              <a:tblPr firstRow="1" firstCol="1" bandRow="1">
                <a:tableStyleId>{93296810-A885-4BE3-A3E7-6D5BEEA58F35}</a:tableStyleId>
              </a:tblPr>
              <a:tblGrid>
                <a:gridCol w="646326"/>
                <a:gridCol w="653262"/>
                <a:gridCol w="660198"/>
                <a:gridCol w="653262"/>
                <a:gridCol w="660198"/>
                <a:gridCol w="660198"/>
                <a:gridCol w="660198"/>
                <a:gridCol w="633715"/>
              </a:tblGrid>
              <a:tr h="127000">
                <a:tc>
                  <a:txBody>
                    <a:bodyPr/>
                    <a:lstStyle/>
                    <a:p>
                      <a:pPr algn="l"/>
                      <a:r>
                        <a:rPr lang="zh-CN" sz="1200" kern="0">
                          <a:effectLst/>
                          <a:latin typeface="+mj-ea"/>
                          <a:ea typeface="+mj-ea"/>
                        </a:rPr>
                        <a:t>编号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色泽</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根蒂</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敲声</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纹理</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脐部</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触感</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好瓜</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1</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青绿</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蜷缩</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浊响</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清晰</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凹陷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是</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2</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乌黑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蜷缩</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沉闷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清晰</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凹陷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是</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3</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乌黑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蜷缩</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浊响</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清晰</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凹陷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是</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6</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青绿</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浊响</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清晰</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稍凹</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软粘</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是</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7</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乌黑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浊响</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稍糊</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稍凹</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软粘</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是</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10</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青绿</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硬挺</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清脆</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清晰</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平坦</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软粘</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否</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14</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浅白</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沉闷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稍糊</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凹陷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否</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15</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乌黑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浊响</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清晰</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稍凹</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软粘</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否</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16</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浅白</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蜷缩</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浊响</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模糊</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平坦</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否</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dirty="0">
                          <a:effectLst/>
                          <a:latin typeface="+mj-ea"/>
                          <a:ea typeface="+mj-ea"/>
                        </a:rPr>
                        <a:t>17</a:t>
                      </a:r>
                      <a:endParaRPr lang="zh-CN" sz="1050" kern="100" dirty="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青绿</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蜷缩</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沉闷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稍糊</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稍凹</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dirty="0">
                          <a:effectLst/>
                          <a:latin typeface="+mj-ea"/>
                          <a:ea typeface="+mj-ea"/>
                        </a:rPr>
                        <a:t>否</a:t>
                      </a:r>
                      <a:endParaRPr lang="zh-CN" sz="1050" kern="100" dirty="0">
                        <a:effectLst/>
                        <a:latin typeface="+mj-ea"/>
                        <a:ea typeface="+mj-ea"/>
                        <a:cs typeface="Times New Roman" panose="02020603050405020304" pitchFamily="18" charset="0"/>
                      </a:endParaRPr>
                    </a:p>
                  </a:txBody>
                  <a:tcPr marL="9525" marR="9525" marT="9525" marB="9525" anchor="ctr"/>
                </a:tc>
              </a:tr>
            </a:tbl>
          </a:graphicData>
        </a:graphic>
      </p:graphicFrame>
      <p:graphicFrame>
        <p:nvGraphicFramePr>
          <p:cNvPr id="11" name="表格 10"/>
          <p:cNvGraphicFramePr>
            <a:graphicFrameLocks noGrp="1"/>
          </p:cNvGraphicFramePr>
          <p:nvPr/>
        </p:nvGraphicFramePr>
        <p:xfrm>
          <a:off x="6575611" y="4817160"/>
          <a:ext cx="5227357" cy="1615440"/>
        </p:xfrm>
        <a:graphic>
          <a:graphicData uri="http://schemas.openxmlformats.org/drawingml/2006/table">
            <a:tbl>
              <a:tblPr firstRow="1" firstCol="1" bandRow="1">
                <a:tableStyleId>{21E4AEA4-8DFA-4A89-87EB-49C32662AFE0}</a:tableStyleId>
              </a:tblPr>
              <a:tblGrid>
                <a:gridCol w="640085"/>
                <a:gridCol w="654308"/>
                <a:gridCol w="661421"/>
                <a:gridCol w="654308"/>
                <a:gridCol w="661421"/>
                <a:gridCol w="661421"/>
                <a:gridCol w="661421"/>
                <a:gridCol w="632972"/>
              </a:tblGrid>
              <a:tr h="127000">
                <a:tc>
                  <a:txBody>
                    <a:bodyPr/>
                    <a:lstStyle/>
                    <a:p>
                      <a:pPr algn="l"/>
                      <a:r>
                        <a:rPr lang="zh-CN" sz="1200" kern="0" dirty="0">
                          <a:effectLst/>
                          <a:latin typeface="+mj-ea"/>
                          <a:ea typeface="+mj-ea"/>
                        </a:rPr>
                        <a:t>编号</a:t>
                      </a:r>
                      <a:endParaRPr lang="zh-CN" sz="1050" kern="100" dirty="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dirty="0">
                          <a:effectLst/>
                          <a:latin typeface="+mj-ea"/>
                          <a:ea typeface="+mj-ea"/>
                        </a:rPr>
                        <a:t>色泽</a:t>
                      </a:r>
                      <a:endParaRPr lang="zh-CN" sz="1050" kern="100" dirty="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根蒂</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敲声</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纹理</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脐部</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触感</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好瓜</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4</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青绿</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蜷缩</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沉闷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清晰</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dirty="0">
                          <a:effectLst/>
                          <a:latin typeface="+mj-ea"/>
                          <a:ea typeface="+mj-ea"/>
                        </a:rPr>
                        <a:t>凹陷</a:t>
                      </a:r>
                      <a:endParaRPr lang="zh-CN" sz="1050" kern="100" dirty="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是</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5</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浅白</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蜷缩</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浊响</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清晰</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dirty="0">
                          <a:effectLst/>
                          <a:latin typeface="+mj-ea"/>
                          <a:ea typeface="+mj-ea"/>
                        </a:rPr>
                        <a:t>凹陷</a:t>
                      </a:r>
                      <a:endParaRPr lang="zh-CN" sz="1050" kern="100" dirty="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是</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8</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乌黑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浊响</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清晰</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dirty="0">
                          <a:effectLst/>
                          <a:latin typeface="+mj-ea"/>
                          <a:ea typeface="+mj-ea"/>
                        </a:rPr>
                        <a:t>稍凹</a:t>
                      </a:r>
                      <a:endParaRPr lang="zh-CN" sz="1050" kern="100" dirty="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是</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9</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乌黑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沉闷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稍糊</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dirty="0">
                          <a:effectLst/>
                          <a:latin typeface="+mj-ea"/>
                          <a:ea typeface="+mj-ea"/>
                        </a:rPr>
                        <a:t>稍凹</a:t>
                      </a:r>
                      <a:endParaRPr lang="zh-CN" sz="1050" kern="100" dirty="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否</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11</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浅白</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硬挺</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清脆</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模糊</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dirty="0">
                          <a:effectLst/>
                          <a:latin typeface="+mj-ea"/>
                          <a:ea typeface="+mj-ea"/>
                        </a:rPr>
                        <a:t>平坦</a:t>
                      </a:r>
                      <a:endParaRPr lang="zh-CN" sz="1050" kern="100" dirty="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否</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12</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浅白</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蜷缩</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浊响</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模糊</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dirty="0">
                          <a:effectLst/>
                          <a:latin typeface="+mj-ea"/>
                          <a:ea typeface="+mj-ea"/>
                        </a:rPr>
                        <a:t>平坦</a:t>
                      </a:r>
                      <a:endParaRPr lang="zh-CN" sz="1050" kern="100" dirty="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软粘</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否</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13</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青绿</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浊响</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稍糊</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dirty="0">
                          <a:effectLst/>
                          <a:latin typeface="+mj-ea"/>
                          <a:ea typeface="+mj-ea"/>
                        </a:rPr>
                        <a:t>凹陷</a:t>
                      </a:r>
                      <a:endParaRPr lang="zh-CN" sz="1050" kern="100" dirty="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dirty="0">
                          <a:effectLst/>
                          <a:latin typeface="+mj-ea"/>
                          <a:ea typeface="+mj-ea"/>
                        </a:rPr>
                        <a:t>否</a:t>
                      </a:r>
                      <a:endParaRPr lang="zh-CN" sz="1050" kern="100" dirty="0">
                        <a:effectLst/>
                        <a:latin typeface="+mj-ea"/>
                        <a:ea typeface="+mj-ea"/>
                        <a:cs typeface="Times New Roman" panose="02020603050405020304" pitchFamily="18" charset="0"/>
                      </a:endParaRPr>
                    </a:p>
                  </a:txBody>
                  <a:tcPr marL="9525" marR="9525" marT="9525" marB="9525" anchor="ctr"/>
                </a:tc>
              </a:tr>
            </a:tbl>
          </a:graphicData>
        </a:graphic>
      </p:graphicFrame>
      <p:sp>
        <p:nvSpPr>
          <p:cNvPr id="12" name="文本框 11"/>
          <p:cNvSpPr txBox="1"/>
          <p:nvPr/>
        </p:nvSpPr>
        <p:spPr>
          <a:xfrm>
            <a:off x="6459270" y="1197325"/>
            <a:ext cx="1140851" cy="458459"/>
          </a:xfrm>
          <a:prstGeom prst="rect">
            <a:avLst/>
          </a:prstGeom>
          <a:noFill/>
        </p:spPr>
        <p:txBody>
          <a:bodyPr wrap="square">
            <a:spAutoFit/>
          </a:bodyPr>
          <a:lstStyle/>
          <a:p>
            <a:pPr>
              <a:lnSpc>
                <a:spcPct val="150000"/>
              </a:lnSpc>
            </a:pPr>
            <a:r>
              <a:rPr lang="zh-CN" altLang="en-US" sz="1800" b="1" i="0" dirty="0">
                <a:effectLst/>
                <a:latin typeface="-apple-system"/>
              </a:rPr>
              <a:t>训练集</a:t>
            </a:r>
            <a:endParaRPr lang="zh-CN" altLang="en-US" sz="1800" b="1" dirty="0"/>
          </a:p>
        </p:txBody>
      </p:sp>
      <p:sp>
        <p:nvSpPr>
          <p:cNvPr id="13" name="文本框 12"/>
          <p:cNvSpPr txBox="1"/>
          <p:nvPr/>
        </p:nvSpPr>
        <p:spPr>
          <a:xfrm>
            <a:off x="6459270" y="4269621"/>
            <a:ext cx="1140851" cy="463075"/>
          </a:xfrm>
          <a:prstGeom prst="rect">
            <a:avLst/>
          </a:prstGeom>
          <a:noFill/>
        </p:spPr>
        <p:txBody>
          <a:bodyPr wrap="square">
            <a:spAutoFit/>
          </a:bodyPr>
          <a:lstStyle/>
          <a:p>
            <a:pPr>
              <a:lnSpc>
                <a:spcPct val="150000"/>
              </a:lnSpc>
            </a:pPr>
            <a:r>
              <a:rPr lang="zh-CN" altLang="en-US" sz="1800" b="1" dirty="0">
                <a:latin typeface="-apple-system"/>
              </a:rPr>
              <a:t>验证</a:t>
            </a:r>
            <a:r>
              <a:rPr lang="zh-CN" altLang="en-US" sz="1800" b="1" i="0" dirty="0">
                <a:effectLst/>
                <a:latin typeface="-apple-system"/>
              </a:rPr>
              <a:t>集</a:t>
            </a:r>
            <a:endParaRPr lang="zh-CN" altLang="en-US" sz="1800"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的剪枝</a:t>
            </a:r>
            <a:endParaRPr lang="zh-CN" altLang="en-US" dirty="0"/>
          </a:p>
        </p:txBody>
      </p:sp>
      <p:sp>
        <p:nvSpPr>
          <p:cNvPr id="20" name="文本框 19"/>
          <p:cNvSpPr txBox="1"/>
          <p:nvPr/>
        </p:nvSpPr>
        <p:spPr>
          <a:xfrm>
            <a:off x="720411" y="1425658"/>
            <a:ext cx="1140851" cy="586699"/>
          </a:xfrm>
          <a:prstGeom prst="rect">
            <a:avLst/>
          </a:prstGeom>
          <a:noFill/>
        </p:spPr>
        <p:txBody>
          <a:bodyPr wrap="square">
            <a:spAutoFit/>
          </a:bodyPr>
          <a:lstStyle/>
          <a:p>
            <a:pPr>
              <a:lnSpc>
                <a:spcPct val="150000"/>
              </a:lnSpc>
            </a:pPr>
            <a:r>
              <a:rPr lang="zh-CN" altLang="en-US" b="1" i="0" dirty="0">
                <a:effectLst/>
                <a:latin typeface="-apple-system"/>
              </a:rPr>
              <a:t>预剪枝</a:t>
            </a:r>
            <a:endParaRPr lang="zh-CN" altLang="en-US" b="1" dirty="0"/>
          </a:p>
        </p:txBody>
      </p:sp>
      <p:sp>
        <p:nvSpPr>
          <p:cNvPr id="63" name="文本框 62"/>
          <p:cNvSpPr txBox="1"/>
          <p:nvPr/>
        </p:nvSpPr>
        <p:spPr>
          <a:xfrm>
            <a:off x="1240934" y="6357765"/>
            <a:ext cx="6096000" cy="461665"/>
          </a:xfrm>
          <a:prstGeom prst="rect">
            <a:avLst/>
          </a:prstGeom>
          <a:noFill/>
        </p:spPr>
        <p:txBody>
          <a:bodyPr wrap="square">
            <a:spAutoFit/>
          </a:bodyPr>
          <a:lstStyle/>
          <a:p>
            <a:r>
              <a:rPr lang="zh-CN" altLang="en-US" dirty="0"/>
              <a:t>基于表生成未剪枝的决策树</a:t>
            </a:r>
            <a:endParaRPr lang="zh-CN" altLang="en-US" dirty="0"/>
          </a:p>
        </p:txBody>
      </p:sp>
      <p:cxnSp>
        <p:nvCxnSpPr>
          <p:cNvPr id="64" name="直接箭头连接符 63"/>
          <p:cNvCxnSpPr>
            <a:stCxn id="108" idx="2"/>
          </p:cNvCxnSpPr>
          <p:nvPr/>
        </p:nvCxnSpPr>
        <p:spPr>
          <a:xfrm flipH="1">
            <a:off x="1638860" y="2196887"/>
            <a:ext cx="1299784" cy="56432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108" idx="6"/>
          </p:cNvCxnSpPr>
          <p:nvPr/>
        </p:nvCxnSpPr>
        <p:spPr>
          <a:xfrm>
            <a:off x="3794280" y="2196887"/>
            <a:ext cx="1652599" cy="628989"/>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endCxn id="103" idx="0"/>
          </p:cNvCxnSpPr>
          <p:nvPr/>
        </p:nvCxnSpPr>
        <p:spPr>
          <a:xfrm flipH="1">
            <a:off x="3483607" y="2738557"/>
            <a:ext cx="515160" cy="851635"/>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3222761" y="2020950"/>
            <a:ext cx="640078" cy="657498"/>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4407621" y="2166710"/>
            <a:ext cx="640078" cy="307777"/>
          </a:xfrm>
          <a:prstGeom prst="rect">
            <a:avLst/>
          </a:prstGeom>
          <a:noFill/>
        </p:spPr>
        <p:txBody>
          <a:bodyPr wrap="square" rtlCol="0">
            <a:spAutoFit/>
          </a:bodyPr>
          <a:lstStyle/>
          <a:p>
            <a:r>
              <a:rPr lang="zh-CN" altLang="en-US" sz="1400" dirty="0">
                <a:ea typeface="微软雅黑" panose="020B0503020204020204" pitchFamily="34" charset="-122"/>
              </a:rPr>
              <a:t>平坦</a:t>
            </a:r>
            <a:endParaRPr lang="zh-CN" altLang="en-US" sz="1400" dirty="0">
              <a:ea typeface="微软雅黑" panose="020B0503020204020204" pitchFamily="34" charset="-122"/>
            </a:endParaRPr>
          </a:p>
        </p:txBody>
      </p:sp>
      <p:sp>
        <p:nvSpPr>
          <p:cNvPr id="73" name="椭圆 72"/>
          <p:cNvSpPr/>
          <p:nvPr/>
        </p:nvSpPr>
        <p:spPr>
          <a:xfrm>
            <a:off x="2863873" y="4738313"/>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纹理</a:t>
            </a:r>
            <a:endParaRPr lang="zh-CN" altLang="en-US" sz="1600" dirty="0">
              <a:solidFill>
                <a:schemeClr val="bg1"/>
              </a:solidFill>
              <a:ea typeface="微软雅黑" panose="020B0503020204020204" pitchFamily="34" charset="-122"/>
            </a:endParaRPr>
          </a:p>
        </p:txBody>
      </p:sp>
      <p:sp>
        <p:nvSpPr>
          <p:cNvPr id="103" name="椭圆 102"/>
          <p:cNvSpPr/>
          <p:nvPr/>
        </p:nvSpPr>
        <p:spPr>
          <a:xfrm>
            <a:off x="3055789" y="3590192"/>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色泽</a:t>
            </a:r>
            <a:endParaRPr lang="zh-CN" altLang="en-US" sz="1600" dirty="0">
              <a:solidFill>
                <a:schemeClr val="bg1"/>
              </a:solidFill>
              <a:ea typeface="微软雅黑" panose="020B0503020204020204" pitchFamily="34" charset="-122"/>
            </a:endParaRPr>
          </a:p>
        </p:txBody>
      </p:sp>
      <p:sp>
        <p:nvSpPr>
          <p:cNvPr id="104" name="椭圆 103"/>
          <p:cNvSpPr/>
          <p:nvPr/>
        </p:nvSpPr>
        <p:spPr>
          <a:xfrm>
            <a:off x="5080380" y="3575572"/>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105" name="椭圆 104"/>
          <p:cNvSpPr/>
          <p:nvPr/>
        </p:nvSpPr>
        <p:spPr>
          <a:xfrm>
            <a:off x="5426097" y="2675759"/>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106" name="椭圆 105"/>
          <p:cNvSpPr/>
          <p:nvPr/>
        </p:nvSpPr>
        <p:spPr>
          <a:xfrm>
            <a:off x="3478653" y="2684335"/>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根蒂</a:t>
            </a:r>
            <a:endParaRPr lang="zh-CN" altLang="en-US" sz="1600" dirty="0">
              <a:solidFill>
                <a:schemeClr val="bg1"/>
              </a:solidFill>
              <a:ea typeface="微软雅黑" panose="020B0503020204020204" pitchFamily="34" charset="-122"/>
            </a:endParaRPr>
          </a:p>
        </p:txBody>
      </p:sp>
      <p:sp>
        <p:nvSpPr>
          <p:cNvPr id="107" name="椭圆 106"/>
          <p:cNvSpPr/>
          <p:nvPr/>
        </p:nvSpPr>
        <p:spPr>
          <a:xfrm>
            <a:off x="892238" y="2711100"/>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色泽</a:t>
            </a:r>
            <a:endParaRPr lang="zh-CN" altLang="en-US" sz="1600" dirty="0">
              <a:solidFill>
                <a:schemeClr val="bg1"/>
              </a:solidFill>
              <a:ea typeface="微软雅黑" panose="020B0503020204020204" pitchFamily="34" charset="-122"/>
            </a:endParaRPr>
          </a:p>
        </p:txBody>
      </p:sp>
      <p:sp>
        <p:nvSpPr>
          <p:cNvPr id="108" name="椭圆 107"/>
          <p:cNvSpPr/>
          <p:nvPr/>
        </p:nvSpPr>
        <p:spPr>
          <a:xfrm>
            <a:off x="2938644" y="1996587"/>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脐部</a:t>
            </a:r>
            <a:endParaRPr lang="zh-CN" altLang="en-US" sz="1600" dirty="0">
              <a:solidFill>
                <a:schemeClr val="bg1"/>
              </a:solidFill>
              <a:ea typeface="微软雅黑" panose="020B0503020204020204" pitchFamily="34" charset="-122"/>
            </a:endParaRPr>
          </a:p>
        </p:txBody>
      </p:sp>
      <p:cxnSp>
        <p:nvCxnSpPr>
          <p:cNvPr id="109" name="直接箭头连接符 108"/>
          <p:cNvCxnSpPr>
            <a:stCxn id="107" idx="4"/>
          </p:cNvCxnSpPr>
          <p:nvPr/>
        </p:nvCxnSpPr>
        <p:spPr>
          <a:xfrm flipH="1">
            <a:off x="1310253" y="3111699"/>
            <a:ext cx="9803" cy="917614"/>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1505152" y="3111699"/>
            <a:ext cx="652661" cy="467471"/>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a:stCxn id="103" idx="4"/>
            <a:endCxn id="73" idx="0"/>
          </p:cNvCxnSpPr>
          <p:nvPr/>
        </p:nvCxnSpPr>
        <p:spPr>
          <a:xfrm flipH="1">
            <a:off x="3291691" y="3990791"/>
            <a:ext cx="191916" cy="74752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103" idx="3"/>
          </p:cNvCxnSpPr>
          <p:nvPr/>
        </p:nvCxnSpPr>
        <p:spPr>
          <a:xfrm flipH="1">
            <a:off x="2444264" y="3932125"/>
            <a:ext cx="736830" cy="539924"/>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a:off x="3683797" y="3893338"/>
            <a:ext cx="332949" cy="711843"/>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a:xfrm flipH="1">
            <a:off x="868202" y="3111699"/>
            <a:ext cx="274294" cy="513376"/>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a:off x="4028168" y="3060014"/>
            <a:ext cx="346697" cy="585745"/>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p:nvPr/>
        </p:nvCxnSpPr>
        <p:spPr>
          <a:xfrm>
            <a:off x="4327269" y="2914970"/>
            <a:ext cx="1010283" cy="65741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73" idx="3"/>
          </p:cNvCxnSpPr>
          <p:nvPr/>
        </p:nvCxnSpPr>
        <p:spPr>
          <a:xfrm flipH="1">
            <a:off x="2369882" y="5080246"/>
            <a:ext cx="619296" cy="532808"/>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stCxn id="73" idx="5"/>
          </p:cNvCxnSpPr>
          <p:nvPr/>
        </p:nvCxnSpPr>
        <p:spPr>
          <a:xfrm>
            <a:off x="3594204" y="5080246"/>
            <a:ext cx="664144" cy="479910"/>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stCxn id="132" idx="0"/>
          </p:cNvCxnSpPr>
          <p:nvPr/>
        </p:nvCxnSpPr>
        <p:spPr>
          <a:xfrm flipH="1">
            <a:off x="3323934" y="5134639"/>
            <a:ext cx="34792" cy="496727"/>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120" name="椭圆 119"/>
          <p:cNvSpPr/>
          <p:nvPr/>
        </p:nvSpPr>
        <p:spPr>
          <a:xfrm>
            <a:off x="1684199" y="3591028"/>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121" name="椭圆 120"/>
          <p:cNvSpPr/>
          <p:nvPr/>
        </p:nvSpPr>
        <p:spPr>
          <a:xfrm>
            <a:off x="4009276" y="5554160"/>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122" name="椭圆 121"/>
          <p:cNvSpPr/>
          <p:nvPr/>
        </p:nvSpPr>
        <p:spPr>
          <a:xfrm>
            <a:off x="3827450" y="4582366"/>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123" name="椭圆 122"/>
          <p:cNvSpPr/>
          <p:nvPr/>
        </p:nvSpPr>
        <p:spPr>
          <a:xfrm>
            <a:off x="4022120" y="3645759"/>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124" name="椭圆 123"/>
          <p:cNvSpPr/>
          <p:nvPr/>
        </p:nvSpPr>
        <p:spPr>
          <a:xfrm>
            <a:off x="1673002" y="5576512"/>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125" name="椭圆 124"/>
          <p:cNvSpPr/>
          <p:nvPr/>
        </p:nvSpPr>
        <p:spPr>
          <a:xfrm>
            <a:off x="2883370" y="5629601"/>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126" name="椭圆 125"/>
          <p:cNvSpPr/>
          <p:nvPr/>
        </p:nvSpPr>
        <p:spPr>
          <a:xfrm>
            <a:off x="1908142" y="4473900"/>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127" name="椭圆 126"/>
          <p:cNvSpPr/>
          <p:nvPr/>
        </p:nvSpPr>
        <p:spPr>
          <a:xfrm>
            <a:off x="882759" y="4039434"/>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128" name="椭圆 127"/>
          <p:cNvSpPr/>
          <p:nvPr/>
        </p:nvSpPr>
        <p:spPr>
          <a:xfrm>
            <a:off x="337874" y="3633010"/>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129" name="文本框 128"/>
          <p:cNvSpPr txBox="1"/>
          <p:nvPr/>
        </p:nvSpPr>
        <p:spPr>
          <a:xfrm>
            <a:off x="1068370" y="3349341"/>
            <a:ext cx="640078" cy="307777"/>
          </a:xfrm>
          <a:prstGeom prst="rect">
            <a:avLst/>
          </a:prstGeom>
          <a:noFill/>
        </p:spPr>
        <p:txBody>
          <a:bodyPr wrap="square" rtlCol="0">
            <a:spAutoFit/>
          </a:bodyPr>
          <a:lstStyle/>
          <a:p>
            <a:r>
              <a:rPr lang="zh-CN" altLang="en-US" sz="1400" dirty="0">
                <a:ea typeface="微软雅黑" panose="020B0503020204020204" pitchFamily="34" charset="-122"/>
              </a:rPr>
              <a:t>乌黑</a:t>
            </a:r>
            <a:endParaRPr lang="zh-CN" altLang="en-US" sz="1400" dirty="0">
              <a:ea typeface="微软雅黑" panose="020B0503020204020204" pitchFamily="34" charset="-122"/>
            </a:endParaRPr>
          </a:p>
        </p:txBody>
      </p:sp>
      <p:sp>
        <p:nvSpPr>
          <p:cNvPr id="130" name="文本框 129"/>
          <p:cNvSpPr txBox="1"/>
          <p:nvPr/>
        </p:nvSpPr>
        <p:spPr>
          <a:xfrm>
            <a:off x="1909721" y="2208042"/>
            <a:ext cx="640078" cy="307777"/>
          </a:xfrm>
          <a:prstGeom prst="rect">
            <a:avLst/>
          </a:prstGeom>
          <a:noFill/>
        </p:spPr>
        <p:txBody>
          <a:bodyPr wrap="square" rtlCol="0">
            <a:spAutoFit/>
          </a:bodyPr>
          <a:lstStyle/>
          <a:p>
            <a:r>
              <a:rPr lang="zh-CN" altLang="en-US" sz="1400" dirty="0">
                <a:ea typeface="微软雅黑" panose="020B0503020204020204" pitchFamily="34" charset="-122"/>
              </a:rPr>
              <a:t>凹陷</a:t>
            </a:r>
            <a:endParaRPr lang="zh-CN" altLang="en-US" sz="1400" dirty="0">
              <a:ea typeface="微软雅黑" panose="020B0503020204020204" pitchFamily="34" charset="-122"/>
            </a:endParaRPr>
          </a:p>
        </p:txBody>
      </p:sp>
      <p:sp>
        <p:nvSpPr>
          <p:cNvPr id="131" name="文本框 130"/>
          <p:cNvSpPr txBox="1"/>
          <p:nvPr/>
        </p:nvSpPr>
        <p:spPr>
          <a:xfrm>
            <a:off x="4568148" y="3136086"/>
            <a:ext cx="640078" cy="307777"/>
          </a:xfrm>
          <a:prstGeom prst="rect">
            <a:avLst/>
          </a:prstGeom>
          <a:noFill/>
        </p:spPr>
        <p:txBody>
          <a:bodyPr wrap="square" rtlCol="0">
            <a:spAutoFit/>
          </a:bodyPr>
          <a:lstStyle/>
          <a:p>
            <a:r>
              <a:rPr lang="zh-CN" altLang="en-US" sz="1400" dirty="0">
                <a:ea typeface="微软雅黑" panose="020B0503020204020204" pitchFamily="34" charset="-122"/>
              </a:rPr>
              <a:t>硬挺</a:t>
            </a:r>
            <a:endParaRPr lang="zh-CN" altLang="en-US" sz="1400" dirty="0">
              <a:ea typeface="微软雅黑" panose="020B0503020204020204" pitchFamily="34" charset="-122"/>
            </a:endParaRPr>
          </a:p>
        </p:txBody>
      </p:sp>
      <p:sp>
        <p:nvSpPr>
          <p:cNvPr id="132" name="文本框 131"/>
          <p:cNvSpPr txBox="1"/>
          <p:nvPr/>
        </p:nvSpPr>
        <p:spPr>
          <a:xfrm>
            <a:off x="3038687" y="5134639"/>
            <a:ext cx="640078" cy="307777"/>
          </a:xfrm>
          <a:prstGeom prst="rect">
            <a:avLst/>
          </a:prstGeom>
          <a:noFill/>
        </p:spPr>
        <p:txBody>
          <a:bodyPr wrap="square" rtlCol="0">
            <a:spAutoFit/>
          </a:bodyPr>
          <a:lstStyle/>
          <a:p>
            <a:r>
              <a:rPr lang="zh-CN" altLang="en-US" sz="1400" dirty="0">
                <a:ea typeface="微软雅黑" panose="020B0503020204020204" pitchFamily="34" charset="-122"/>
              </a:rPr>
              <a:t>稍糊</a:t>
            </a:r>
            <a:endParaRPr lang="zh-CN" altLang="en-US" sz="1400" dirty="0">
              <a:ea typeface="微软雅黑" panose="020B0503020204020204" pitchFamily="34" charset="-122"/>
            </a:endParaRPr>
          </a:p>
        </p:txBody>
      </p:sp>
      <p:sp>
        <p:nvSpPr>
          <p:cNvPr id="133" name="文本框 132"/>
          <p:cNvSpPr txBox="1"/>
          <p:nvPr/>
        </p:nvSpPr>
        <p:spPr>
          <a:xfrm>
            <a:off x="3920783" y="5138912"/>
            <a:ext cx="640078" cy="307777"/>
          </a:xfrm>
          <a:prstGeom prst="rect">
            <a:avLst/>
          </a:prstGeom>
          <a:noFill/>
        </p:spPr>
        <p:txBody>
          <a:bodyPr wrap="square" rtlCol="0">
            <a:spAutoFit/>
          </a:bodyPr>
          <a:lstStyle/>
          <a:p>
            <a:r>
              <a:rPr lang="zh-CN" altLang="en-US" sz="1400" dirty="0">
                <a:ea typeface="微软雅黑" panose="020B0503020204020204" pitchFamily="34" charset="-122"/>
              </a:rPr>
              <a:t>清晰</a:t>
            </a:r>
            <a:endParaRPr lang="zh-CN" altLang="en-US" sz="1400" dirty="0">
              <a:ea typeface="微软雅黑" panose="020B0503020204020204" pitchFamily="34" charset="-122"/>
            </a:endParaRPr>
          </a:p>
        </p:txBody>
      </p:sp>
      <p:sp>
        <p:nvSpPr>
          <p:cNvPr id="134" name="文本框 133"/>
          <p:cNvSpPr txBox="1"/>
          <p:nvPr/>
        </p:nvSpPr>
        <p:spPr>
          <a:xfrm>
            <a:off x="3850271" y="3126840"/>
            <a:ext cx="640078" cy="307777"/>
          </a:xfrm>
          <a:prstGeom prst="rect">
            <a:avLst/>
          </a:prstGeom>
          <a:noFill/>
        </p:spPr>
        <p:txBody>
          <a:bodyPr wrap="square" rtlCol="0">
            <a:spAutoFit/>
          </a:bodyPr>
          <a:lstStyle/>
          <a:p>
            <a:r>
              <a:rPr lang="zh-CN" altLang="en-US" sz="1400" dirty="0">
                <a:ea typeface="微软雅黑" panose="020B0503020204020204" pitchFamily="34" charset="-122"/>
              </a:rPr>
              <a:t>蜷曲</a:t>
            </a:r>
            <a:endParaRPr lang="zh-CN" altLang="en-US" sz="1400" dirty="0">
              <a:ea typeface="微软雅黑" panose="020B0503020204020204" pitchFamily="34" charset="-122"/>
            </a:endParaRPr>
          </a:p>
        </p:txBody>
      </p:sp>
      <p:sp>
        <p:nvSpPr>
          <p:cNvPr id="135" name="文本框 134"/>
          <p:cNvSpPr txBox="1"/>
          <p:nvPr/>
        </p:nvSpPr>
        <p:spPr>
          <a:xfrm>
            <a:off x="3134995" y="3108668"/>
            <a:ext cx="640078" cy="307777"/>
          </a:xfrm>
          <a:prstGeom prst="rect">
            <a:avLst/>
          </a:prstGeom>
          <a:noFill/>
        </p:spPr>
        <p:txBody>
          <a:bodyPr wrap="square" rtlCol="0">
            <a:spAutoFit/>
          </a:bodyPr>
          <a:lstStyle/>
          <a:p>
            <a:r>
              <a:rPr lang="zh-CN" altLang="en-US" sz="1400" dirty="0">
                <a:ea typeface="微软雅黑" panose="020B0503020204020204" pitchFamily="34" charset="-122"/>
              </a:rPr>
              <a:t>稍蜷</a:t>
            </a:r>
            <a:endParaRPr lang="zh-CN" altLang="en-US" sz="1400" dirty="0">
              <a:ea typeface="微软雅黑" panose="020B0503020204020204" pitchFamily="34" charset="-122"/>
            </a:endParaRPr>
          </a:p>
        </p:txBody>
      </p:sp>
      <p:sp>
        <p:nvSpPr>
          <p:cNvPr id="136" name="文本框 135"/>
          <p:cNvSpPr txBox="1"/>
          <p:nvPr/>
        </p:nvSpPr>
        <p:spPr>
          <a:xfrm>
            <a:off x="2208599" y="5088084"/>
            <a:ext cx="640078" cy="307777"/>
          </a:xfrm>
          <a:prstGeom prst="rect">
            <a:avLst/>
          </a:prstGeom>
          <a:noFill/>
        </p:spPr>
        <p:txBody>
          <a:bodyPr wrap="square" rtlCol="0">
            <a:spAutoFit/>
          </a:bodyPr>
          <a:lstStyle/>
          <a:p>
            <a:r>
              <a:rPr lang="zh-CN" altLang="en-US" sz="1400" dirty="0">
                <a:ea typeface="微软雅黑" panose="020B0503020204020204" pitchFamily="34" charset="-122"/>
              </a:rPr>
              <a:t>模糊</a:t>
            </a:r>
            <a:endParaRPr lang="zh-CN" altLang="en-US" sz="1400" dirty="0">
              <a:ea typeface="微软雅黑" panose="020B0503020204020204" pitchFamily="34" charset="-122"/>
            </a:endParaRPr>
          </a:p>
        </p:txBody>
      </p:sp>
      <p:sp>
        <p:nvSpPr>
          <p:cNvPr id="137" name="文本框 136"/>
          <p:cNvSpPr txBox="1"/>
          <p:nvPr/>
        </p:nvSpPr>
        <p:spPr>
          <a:xfrm>
            <a:off x="600856" y="3137381"/>
            <a:ext cx="640078" cy="307777"/>
          </a:xfrm>
          <a:prstGeom prst="rect">
            <a:avLst/>
          </a:prstGeom>
          <a:noFill/>
        </p:spPr>
        <p:txBody>
          <a:bodyPr wrap="square" rtlCol="0">
            <a:spAutoFit/>
          </a:bodyPr>
          <a:lstStyle/>
          <a:p>
            <a:r>
              <a:rPr lang="zh-CN" altLang="en-US" sz="1400" dirty="0">
                <a:ea typeface="微软雅黑" panose="020B0503020204020204" pitchFamily="34" charset="-122"/>
              </a:rPr>
              <a:t>青绿</a:t>
            </a:r>
            <a:endParaRPr lang="zh-CN" altLang="en-US" sz="1400" dirty="0">
              <a:ea typeface="微软雅黑" panose="020B0503020204020204" pitchFamily="34" charset="-122"/>
            </a:endParaRPr>
          </a:p>
        </p:txBody>
      </p:sp>
      <p:sp>
        <p:nvSpPr>
          <p:cNvPr id="138" name="文本框 137"/>
          <p:cNvSpPr txBox="1"/>
          <p:nvPr/>
        </p:nvSpPr>
        <p:spPr>
          <a:xfrm>
            <a:off x="3210193" y="2410922"/>
            <a:ext cx="640078" cy="307777"/>
          </a:xfrm>
          <a:prstGeom prst="rect">
            <a:avLst/>
          </a:prstGeom>
          <a:noFill/>
        </p:spPr>
        <p:txBody>
          <a:bodyPr wrap="square" rtlCol="0">
            <a:spAutoFit/>
          </a:bodyPr>
          <a:lstStyle/>
          <a:p>
            <a:r>
              <a:rPr lang="zh-CN" altLang="en-US" sz="1400" dirty="0">
                <a:ea typeface="微软雅黑" panose="020B0503020204020204" pitchFamily="34" charset="-122"/>
              </a:rPr>
              <a:t>稍凹</a:t>
            </a:r>
            <a:endParaRPr lang="zh-CN" altLang="en-US" sz="1400" dirty="0">
              <a:ea typeface="微软雅黑" panose="020B0503020204020204" pitchFamily="34" charset="-122"/>
            </a:endParaRPr>
          </a:p>
        </p:txBody>
      </p:sp>
      <p:sp>
        <p:nvSpPr>
          <p:cNvPr id="139" name="文本框 138"/>
          <p:cNvSpPr txBox="1"/>
          <p:nvPr/>
        </p:nvSpPr>
        <p:spPr>
          <a:xfrm>
            <a:off x="3806844" y="4056098"/>
            <a:ext cx="640078" cy="307777"/>
          </a:xfrm>
          <a:prstGeom prst="rect">
            <a:avLst/>
          </a:prstGeom>
          <a:noFill/>
        </p:spPr>
        <p:txBody>
          <a:bodyPr wrap="square" rtlCol="0">
            <a:spAutoFit/>
          </a:bodyPr>
          <a:lstStyle/>
          <a:p>
            <a:r>
              <a:rPr lang="zh-CN" altLang="en-US" sz="1400" dirty="0">
                <a:ea typeface="微软雅黑" panose="020B0503020204020204" pitchFamily="34" charset="-122"/>
              </a:rPr>
              <a:t>浅白</a:t>
            </a:r>
            <a:endParaRPr lang="zh-CN" altLang="en-US" sz="1400" dirty="0">
              <a:ea typeface="微软雅黑" panose="020B0503020204020204" pitchFamily="34" charset="-122"/>
            </a:endParaRPr>
          </a:p>
        </p:txBody>
      </p:sp>
      <p:sp>
        <p:nvSpPr>
          <p:cNvPr id="140" name="文本框 139"/>
          <p:cNvSpPr txBox="1"/>
          <p:nvPr/>
        </p:nvSpPr>
        <p:spPr>
          <a:xfrm>
            <a:off x="2464963" y="4066479"/>
            <a:ext cx="640078" cy="307777"/>
          </a:xfrm>
          <a:prstGeom prst="rect">
            <a:avLst/>
          </a:prstGeom>
          <a:noFill/>
        </p:spPr>
        <p:txBody>
          <a:bodyPr wrap="square" rtlCol="0">
            <a:spAutoFit/>
          </a:bodyPr>
          <a:lstStyle/>
          <a:p>
            <a:r>
              <a:rPr lang="zh-CN" altLang="en-US" sz="1400" dirty="0">
                <a:ea typeface="微软雅黑" panose="020B0503020204020204" pitchFamily="34" charset="-122"/>
              </a:rPr>
              <a:t>青绿</a:t>
            </a:r>
            <a:endParaRPr lang="zh-CN" altLang="en-US" sz="1400" dirty="0">
              <a:ea typeface="微软雅黑" panose="020B0503020204020204" pitchFamily="34" charset="-122"/>
            </a:endParaRPr>
          </a:p>
        </p:txBody>
      </p:sp>
      <p:sp>
        <p:nvSpPr>
          <p:cNvPr id="141" name="文本框 140"/>
          <p:cNvSpPr txBox="1"/>
          <p:nvPr/>
        </p:nvSpPr>
        <p:spPr>
          <a:xfrm>
            <a:off x="3147020" y="4065257"/>
            <a:ext cx="640078" cy="307777"/>
          </a:xfrm>
          <a:prstGeom prst="rect">
            <a:avLst/>
          </a:prstGeom>
          <a:noFill/>
        </p:spPr>
        <p:txBody>
          <a:bodyPr wrap="square" rtlCol="0">
            <a:spAutoFit/>
          </a:bodyPr>
          <a:lstStyle/>
          <a:p>
            <a:r>
              <a:rPr lang="zh-CN" altLang="en-US" sz="1400" dirty="0">
                <a:ea typeface="微软雅黑" panose="020B0503020204020204" pitchFamily="34" charset="-122"/>
              </a:rPr>
              <a:t>乌黑</a:t>
            </a:r>
            <a:endParaRPr lang="zh-CN" altLang="en-US" sz="1400" dirty="0">
              <a:ea typeface="微软雅黑" panose="020B0503020204020204" pitchFamily="34" charset="-122"/>
            </a:endParaRPr>
          </a:p>
        </p:txBody>
      </p:sp>
      <p:sp>
        <p:nvSpPr>
          <p:cNvPr id="142" name="文本框 141"/>
          <p:cNvSpPr txBox="1"/>
          <p:nvPr/>
        </p:nvSpPr>
        <p:spPr>
          <a:xfrm>
            <a:off x="1716911" y="3122835"/>
            <a:ext cx="640078" cy="307777"/>
          </a:xfrm>
          <a:prstGeom prst="rect">
            <a:avLst/>
          </a:prstGeom>
          <a:noFill/>
        </p:spPr>
        <p:txBody>
          <a:bodyPr wrap="square" rtlCol="0">
            <a:spAutoFit/>
          </a:bodyPr>
          <a:lstStyle/>
          <a:p>
            <a:r>
              <a:rPr lang="zh-CN" altLang="en-US" sz="1400" dirty="0">
                <a:ea typeface="微软雅黑" panose="020B0503020204020204" pitchFamily="34" charset="-122"/>
              </a:rPr>
              <a:t>浅白</a:t>
            </a:r>
            <a:endParaRPr lang="zh-CN" altLang="en-US" sz="1400" dirty="0">
              <a:ea typeface="微软雅黑" panose="020B0503020204020204" pitchFamily="34" charset="-122"/>
            </a:endParaRPr>
          </a:p>
        </p:txBody>
      </p:sp>
      <p:sp>
        <p:nvSpPr>
          <p:cNvPr id="143" name="文本框 142"/>
          <p:cNvSpPr txBox="1"/>
          <p:nvPr/>
        </p:nvSpPr>
        <p:spPr>
          <a:xfrm>
            <a:off x="2845324" y="1719904"/>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①</a:t>
            </a:r>
            <a:endParaRPr lang="zh-CN" altLang="en-US" sz="1800" dirty="0">
              <a:solidFill>
                <a:srgbClr val="FF0000"/>
              </a:solidFill>
              <a:ea typeface="微软雅黑" panose="020B0503020204020204" pitchFamily="34" charset="-122"/>
            </a:endParaRPr>
          </a:p>
        </p:txBody>
      </p:sp>
      <p:sp>
        <p:nvSpPr>
          <p:cNvPr id="144" name="文本框 143"/>
          <p:cNvSpPr txBox="1"/>
          <p:nvPr/>
        </p:nvSpPr>
        <p:spPr>
          <a:xfrm>
            <a:off x="2756104" y="4471855"/>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⑥</a:t>
            </a:r>
            <a:endParaRPr lang="zh-CN" altLang="en-US" sz="1800" dirty="0">
              <a:solidFill>
                <a:srgbClr val="FF0000"/>
              </a:solidFill>
              <a:ea typeface="微软雅黑" panose="020B0503020204020204" pitchFamily="34" charset="-122"/>
            </a:endParaRPr>
          </a:p>
        </p:txBody>
      </p:sp>
      <p:sp>
        <p:nvSpPr>
          <p:cNvPr id="145" name="文本框 144"/>
          <p:cNvSpPr txBox="1"/>
          <p:nvPr/>
        </p:nvSpPr>
        <p:spPr>
          <a:xfrm>
            <a:off x="2960944" y="3314891"/>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⑤</a:t>
            </a:r>
            <a:endParaRPr lang="zh-CN" altLang="en-US" sz="1800" dirty="0">
              <a:solidFill>
                <a:srgbClr val="FF0000"/>
              </a:solidFill>
              <a:ea typeface="微软雅黑" panose="020B0503020204020204" pitchFamily="34" charset="-122"/>
            </a:endParaRPr>
          </a:p>
        </p:txBody>
      </p:sp>
      <p:sp>
        <p:nvSpPr>
          <p:cNvPr id="146" name="文本框 145"/>
          <p:cNvSpPr txBox="1"/>
          <p:nvPr/>
        </p:nvSpPr>
        <p:spPr>
          <a:xfrm>
            <a:off x="5245369" y="2441948"/>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④</a:t>
            </a:r>
            <a:endParaRPr lang="zh-CN" altLang="en-US" sz="1800" dirty="0">
              <a:solidFill>
                <a:srgbClr val="FF0000"/>
              </a:solidFill>
              <a:ea typeface="微软雅黑" panose="020B0503020204020204" pitchFamily="34" charset="-122"/>
            </a:endParaRPr>
          </a:p>
        </p:txBody>
      </p:sp>
      <p:sp>
        <p:nvSpPr>
          <p:cNvPr id="147" name="文本框 146"/>
          <p:cNvSpPr txBox="1"/>
          <p:nvPr/>
        </p:nvSpPr>
        <p:spPr>
          <a:xfrm>
            <a:off x="3124923" y="2632854"/>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③</a:t>
            </a:r>
            <a:endParaRPr lang="zh-CN" altLang="en-US" sz="1800" dirty="0">
              <a:solidFill>
                <a:srgbClr val="FF0000"/>
              </a:solidFill>
              <a:ea typeface="微软雅黑" panose="020B0503020204020204" pitchFamily="34" charset="-122"/>
            </a:endParaRPr>
          </a:p>
        </p:txBody>
      </p:sp>
      <p:sp>
        <p:nvSpPr>
          <p:cNvPr id="148" name="文本框 147"/>
          <p:cNvSpPr txBox="1"/>
          <p:nvPr/>
        </p:nvSpPr>
        <p:spPr>
          <a:xfrm>
            <a:off x="699850" y="2477403"/>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②</a:t>
            </a:r>
            <a:endParaRPr lang="zh-CN" altLang="en-US" sz="1800" dirty="0">
              <a:solidFill>
                <a:srgbClr val="FF0000"/>
              </a:solidFill>
              <a:ea typeface="微软雅黑" panose="020B0503020204020204" pitchFamily="34" charset="-122"/>
            </a:endParaRPr>
          </a:p>
        </p:txBody>
      </p:sp>
      <p:sp>
        <p:nvSpPr>
          <p:cNvPr id="149" name="文本框 148"/>
          <p:cNvSpPr txBox="1"/>
          <p:nvPr/>
        </p:nvSpPr>
        <p:spPr>
          <a:xfrm>
            <a:off x="6903256" y="1807459"/>
            <a:ext cx="4849742" cy="3526093"/>
          </a:xfrm>
          <a:prstGeom prst="rect">
            <a:avLst/>
          </a:prstGeom>
          <a:noFill/>
        </p:spPr>
        <p:txBody>
          <a:bodyPr wrap="square">
            <a:spAutoFit/>
          </a:bodyPr>
          <a:lstStyle/>
          <a:p>
            <a:pPr>
              <a:lnSpc>
                <a:spcPct val="150000"/>
              </a:lnSpc>
            </a:pPr>
            <a:r>
              <a:rPr lang="zh-CN" altLang="en-US" sz="2000" b="1" dirty="0">
                <a:effectLst/>
                <a:latin typeface="+mj-ea"/>
                <a:ea typeface="+mj-ea"/>
                <a:cs typeface="Euclid" panose="02020503060505020303" pitchFamily="18" charset="0"/>
              </a:rPr>
              <a:t>剪枝策略</a:t>
            </a:r>
            <a:endParaRPr lang="en-US" altLang="zh-CN" sz="2000" b="1" dirty="0">
              <a:effectLst/>
              <a:latin typeface="+mj-ea"/>
              <a:ea typeface="+mj-ea"/>
              <a:cs typeface="Euclid" panose="02020503060505020303" pitchFamily="18" charset="0"/>
            </a:endParaRPr>
          </a:p>
          <a:p>
            <a:pPr>
              <a:lnSpc>
                <a:spcPct val="150000"/>
              </a:lnSpc>
            </a:pPr>
            <a:r>
              <a:rPr lang="zh-CN" altLang="zh-CN" sz="2000" dirty="0">
                <a:effectLst/>
                <a:latin typeface="+mj-ea"/>
                <a:ea typeface="+mj-ea"/>
                <a:cs typeface="Euclid" panose="02020503060505020303" pitchFamily="18" charset="0"/>
              </a:rPr>
              <a:t>在节点划分前来确定是否继续增长，及早停止增长</a:t>
            </a:r>
            <a:endParaRPr lang="en-US" altLang="zh-CN" sz="2000" dirty="0">
              <a:effectLst/>
              <a:latin typeface="+mj-ea"/>
              <a:ea typeface="+mj-ea"/>
              <a:cs typeface="Euclid" panose="02020503060505020303" pitchFamily="18" charset="0"/>
            </a:endParaRPr>
          </a:p>
          <a:p>
            <a:pPr>
              <a:lnSpc>
                <a:spcPct val="150000"/>
              </a:lnSpc>
            </a:pPr>
            <a:r>
              <a:rPr lang="zh-CN" altLang="zh-CN" sz="2000" dirty="0">
                <a:effectLst/>
                <a:latin typeface="+mj-ea"/>
                <a:ea typeface="+mj-ea"/>
                <a:cs typeface="Euclid" panose="02020503060505020303" pitchFamily="18" charset="0"/>
              </a:rPr>
              <a:t>主要方法有：</a:t>
            </a:r>
            <a:endParaRPr lang="zh-CN" altLang="zh-CN" sz="2000" dirty="0">
              <a:effectLst/>
              <a:latin typeface="+mj-ea"/>
              <a:ea typeface="+mj-ea"/>
              <a:cs typeface="Euclid" panose="02020503060505020303" pitchFamily="18" charset="0"/>
            </a:endParaRPr>
          </a:p>
          <a:p>
            <a:pPr marL="342900" lvl="0" indent="-342900" algn="l">
              <a:lnSpc>
                <a:spcPct val="150000"/>
              </a:lnSpc>
              <a:spcAft>
                <a:spcPts val="1000"/>
              </a:spcAft>
              <a:buFont typeface="Arial" panose="020B0604020202020204" pitchFamily="34" charset="0"/>
              <a:buChar char="•"/>
            </a:pPr>
            <a:r>
              <a:rPr lang="zh-CN" altLang="zh-CN" sz="2000" kern="100" dirty="0">
                <a:effectLst/>
                <a:latin typeface="+mj-ea"/>
                <a:ea typeface="+mj-ea"/>
                <a:cs typeface="Times New Roman" panose="02020603050405020304" pitchFamily="18" charset="0"/>
              </a:rPr>
              <a:t>节点内数据样本低于某一阈值；</a:t>
            </a:r>
            <a:endParaRPr lang="zh-CN" altLang="zh-CN" sz="2000" kern="100" dirty="0">
              <a:effectLst/>
              <a:latin typeface="+mj-ea"/>
              <a:ea typeface="+mj-ea"/>
              <a:cs typeface="Times New Roman" panose="02020603050405020304" pitchFamily="18" charset="0"/>
            </a:endParaRPr>
          </a:p>
          <a:p>
            <a:pPr marL="342900" lvl="0" indent="-342900" algn="l">
              <a:lnSpc>
                <a:spcPct val="150000"/>
              </a:lnSpc>
              <a:spcAft>
                <a:spcPts val="1000"/>
              </a:spcAft>
              <a:buFont typeface="Arial" panose="020B0604020202020204" pitchFamily="34" charset="0"/>
              <a:buChar char="•"/>
            </a:pPr>
            <a:r>
              <a:rPr lang="zh-CN" altLang="zh-CN" sz="2000" kern="100" dirty="0">
                <a:effectLst/>
                <a:latin typeface="+mj-ea"/>
                <a:ea typeface="+mj-ea"/>
                <a:cs typeface="Times New Roman" panose="02020603050405020304" pitchFamily="18" charset="0"/>
              </a:rPr>
              <a:t>所有节点特征都已分裂；</a:t>
            </a:r>
            <a:endParaRPr lang="zh-CN" altLang="zh-CN" sz="2000" kern="100" dirty="0">
              <a:effectLst/>
              <a:latin typeface="+mj-ea"/>
              <a:ea typeface="+mj-ea"/>
              <a:cs typeface="Times New Roman" panose="02020603050405020304" pitchFamily="18" charset="0"/>
            </a:endParaRPr>
          </a:p>
          <a:p>
            <a:pPr marL="342900" lvl="0" indent="-342900" algn="l">
              <a:lnSpc>
                <a:spcPct val="150000"/>
              </a:lnSpc>
              <a:spcAft>
                <a:spcPts val="1000"/>
              </a:spcAft>
              <a:buFont typeface="Arial" panose="020B0604020202020204" pitchFamily="34" charset="0"/>
              <a:buChar char="•"/>
            </a:pPr>
            <a:r>
              <a:rPr lang="zh-CN" altLang="zh-CN" sz="2000" kern="100" dirty="0">
                <a:effectLst/>
                <a:latin typeface="+mj-ea"/>
                <a:ea typeface="+mj-ea"/>
                <a:cs typeface="Times New Roman" panose="02020603050405020304" pitchFamily="18" charset="0"/>
              </a:rPr>
              <a:t>节点划分前准确率比划分后准确率高。</a:t>
            </a:r>
            <a:endParaRPr lang="zh-CN" altLang="zh-CN" sz="2000" kern="100" dirty="0">
              <a:effectLst/>
              <a:latin typeface="+mj-ea"/>
              <a:ea typeface="+mj-ea"/>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的剪枝</a:t>
            </a:r>
            <a:endParaRPr lang="zh-CN" altLang="en-US" dirty="0"/>
          </a:p>
        </p:txBody>
      </p:sp>
      <p:sp>
        <p:nvSpPr>
          <p:cNvPr id="20" name="文本框 19"/>
          <p:cNvSpPr txBox="1"/>
          <p:nvPr/>
        </p:nvSpPr>
        <p:spPr>
          <a:xfrm>
            <a:off x="568679" y="1426555"/>
            <a:ext cx="1140851" cy="586699"/>
          </a:xfrm>
          <a:prstGeom prst="rect">
            <a:avLst/>
          </a:prstGeom>
          <a:noFill/>
        </p:spPr>
        <p:txBody>
          <a:bodyPr wrap="square">
            <a:spAutoFit/>
          </a:bodyPr>
          <a:lstStyle/>
          <a:p>
            <a:pPr>
              <a:lnSpc>
                <a:spcPct val="150000"/>
              </a:lnSpc>
            </a:pPr>
            <a:r>
              <a:rPr lang="zh-CN" altLang="en-US" b="1" i="0" dirty="0">
                <a:effectLst/>
                <a:latin typeface="-apple-system"/>
              </a:rPr>
              <a:t>预剪枝</a:t>
            </a:r>
            <a:endParaRPr lang="zh-CN" altLang="en-US" b="1" dirty="0"/>
          </a:p>
        </p:txBody>
      </p:sp>
      <p:cxnSp>
        <p:nvCxnSpPr>
          <p:cNvPr id="11" name="直接箭头连接符 10"/>
          <p:cNvCxnSpPr>
            <a:stCxn id="27" idx="2"/>
          </p:cNvCxnSpPr>
          <p:nvPr/>
        </p:nvCxnSpPr>
        <p:spPr>
          <a:xfrm flipH="1">
            <a:off x="1214870" y="2955072"/>
            <a:ext cx="1299784" cy="56432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27" idx="6"/>
          </p:cNvCxnSpPr>
          <p:nvPr/>
        </p:nvCxnSpPr>
        <p:spPr>
          <a:xfrm>
            <a:off x="3370290" y="2955072"/>
            <a:ext cx="1652599" cy="628989"/>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798771" y="2779135"/>
            <a:ext cx="640078" cy="657498"/>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983631" y="2924895"/>
            <a:ext cx="640078" cy="307777"/>
          </a:xfrm>
          <a:prstGeom prst="rect">
            <a:avLst/>
          </a:prstGeom>
          <a:noFill/>
        </p:spPr>
        <p:txBody>
          <a:bodyPr wrap="square" rtlCol="0">
            <a:spAutoFit/>
          </a:bodyPr>
          <a:lstStyle/>
          <a:p>
            <a:r>
              <a:rPr lang="zh-CN" altLang="en-US" sz="1400" dirty="0">
                <a:ea typeface="微软雅黑" panose="020B0503020204020204" pitchFamily="34" charset="-122"/>
              </a:rPr>
              <a:t>平坦</a:t>
            </a:r>
            <a:endParaRPr lang="zh-CN" altLang="en-US" sz="1400" dirty="0">
              <a:ea typeface="微软雅黑" panose="020B0503020204020204" pitchFamily="34" charset="-122"/>
            </a:endParaRPr>
          </a:p>
        </p:txBody>
      </p:sp>
      <p:sp>
        <p:nvSpPr>
          <p:cNvPr id="24" name="椭圆 23"/>
          <p:cNvSpPr/>
          <p:nvPr/>
        </p:nvSpPr>
        <p:spPr>
          <a:xfrm>
            <a:off x="5002107" y="3433944"/>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27" name="椭圆 26"/>
          <p:cNvSpPr/>
          <p:nvPr/>
        </p:nvSpPr>
        <p:spPr>
          <a:xfrm>
            <a:off x="2514654" y="2754772"/>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脐部</a:t>
            </a:r>
            <a:endParaRPr lang="zh-CN" altLang="en-US" sz="1600" dirty="0">
              <a:solidFill>
                <a:schemeClr val="bg1"/>
              </a:solidFill>
              <a:ea typeface="微软雅黑" panose="020B0503020204020204" pitchFamily="34" charset="-122"/>
            </a:endParaRPr>
          </a:p>
        </p:txBody>
      </p:sp>
      <p:sp>
        <p:nvSpPr>
          <p:cNvPr id="50" name="文本框 49"/>
          <p:cNvSpPr txBox="1"/>
          <p:nvPr/>
        </p:nvSpPr>
        <p:spPr>
          <a:xfrm>
            <a:off x="1485731" y="2966227"/>
            <a:ext cx="640078" cy="307777"/>
          </a:xfrm>
          <a:prstGeom prst="rect">
            <a:avLst/>
          </a:prstGeom>
          <a:noFill/>
        </p:spPr>
        <p:txBody>
          <a:bodyPr wrap="square" rtlCol="0">
            <a:spAutoFit/>
          </a:bodyPr>
          <a:lstStyle/>
          <a:p>
            <a:r>
              <a:rPr lang="zh-CN" altLang="en-US" sz="1400" dirty="0">
                <a:ea typeface="微软雅黑" panose="020B0503020204020204" pitchFamily="34" charset="-122"/>
              </a:rPr>
              <a:t>凹陷</a:t>
            </a:r>
            <a:endParaRPr lang="zh-CN" altLang="en-US" sz="1400" dirty="0">
              <a:ea typeface="微软雅黑" panose="020B0503020204020204" pitchFamily="34" charset="-122"/>
            </a:endParaRPr>
          </a:p>
        </p:txBody>
      </p:sp>
      <p:sp>
        <p:nvSpPr>
          <p:cNvPr id="58" name="文本框 57"/>
          <p:cNvSpPr txBox="1"/>
          <p:nvPr/>
        </p:nvSpPr>
        <p:spPr>
          <a:xfrm>
            <a:off x="2786203" y="3169107"/>
            <a:ext cx="640078" cy="307777"/>
          </a:xfrm>
          <a:prstGeom prst="rect">
            <a:avLst/>
          </a:prstGeom>
          <a:noFill/>
        </p:spPr>
        <p:txBody>
          <a:bodyPr wrap="square" rtlCol="0">
            <a:spAutoFit/>
          </a:bodyPr>
          <a:lstStyle/>
          <a:p>
            <a:r>
              <a:rPr lang="zh-CN" altLang="en-US" sz="1400" dirty="0">
                <a:ea typeface="微软雅黑" panose="020B0503020204020204" pitchFamily="34" charset="-122"/>
              </a:rPr>
              <a:t>稍凹</a:t>
            </a:r>
            <a:endParaRPr lang="zh-CN" altLang="en-US" sz="1400" dirty="0">
              <a:ea typeface="微软雅黑" panose="020B0503020204020204" pitchFamily="34" charset="-122"/>
            </a:endParaRPr>
          </a:p>
        </p:txBody>
      </p:sp>
      <p:sp>
        <p:nvSpPr>
          <p:cNvPr id="63" name="文本框 62"/>
          <p:cNvSpPr txBox="1"/>
          <p:nvPr/>
        </p:nvSpPr>
        <p:spPr>
          <a:xfrm>
            <a:off x="2421334" y="2478089"/>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①</a:t>
            </a:r>
            <a:endParaRPr lang="zh-CN" altLang="en-US" sz="1800" dirty="0">
              <a:solidFill>
                <a:srgbClr val="FF0000"/>
              </a:solidFill>
              <a:ea typeface="微软雅黑" panose="020B0503020204020204" pitchFamily="34" charset="-122"/>
            </a:endParaRPr>
          </a:p>
        </p:txBody>
      </p:sp>
      <p:sp>
        <p:nvSpPr>
          <p:cNvPr id="66" name="文本框 65"/>
          <p:cNvSpPr txBox="1"/>
          <p:nvPr/>
        </p:nvSpPr>
        <p:spPr>
          <a:xfrm>
            <a:off x="4821379" y="3200133"/>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④</a:t>
            </a:r>
            <a:endParaRPr lang="zh-CN" altLang="en-US" sz="1800" dirty="0">
              <a:solidFill>
                <a:srgbClr val="FF0000"/>
              </a:solidFill>
              <a:ea typeface="微软雅黑" panose="020B0503020204020204" pitchFamily="34" charset="-122"/>
            </a:endParaRPr>
          </a:p>
        </p:txBody>
      </p:sp>
      <p:sp>
        <p:nvSpPr>
          <p:cNvPr id="67" name="文本框 66"/>
          <p:cNvSpPr txBox="1"/>
          <p:nvPr/>
        </p:nvSpPr>
        <p:spPr>
          <a:xfrm>
            <a:off x="2700933" y="3391039"/>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③</a:t>
            </a:r>
            <a:endParaRPr lang="zh-CN" altLang="en-US" sz="1800" dirty="0">
              <a:solidFill>
                <a:srgbClr val="FF0000"/>
              </a:solidFill>
              <a:ea typeface="微软雅黑" panose="020B0503020204020204" pitchFamily="34" charset="-122"/>
            </a:endParaRPr>
          </a:p>
        </p:txBody>
      </p:sp>
      <p:sp>
        <p:nvSpPr>
          <p:cNvPr id="68" name="文本框 67"/>
          <p:cNvSpPr txBox="1"/>
          <p:nvPr/>
        </p:nvSpPr>
        <p:spPr>
          <a:xfrm>
            <a:off x="275860" y="3235588"/>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②</a:t>
            </a:r>
            <a:endParaRPr lang="zh-CN" altLang="en-US" sz="1800" dirty="0">
              <a:solidFill>
                <a:srgbClr val="FF0000"/>
              </a:solidFill>
              <a:ea typeface="微软雅黑" panose="020B0503020204020204" pitchFamily="34" charset="-122"/>
            </a:endParaRPr>
          </a:p>
        </p:txBody>
      </p:sp>
      <p:sp>
        <p:nvSpPr>
          <p:cNvPr id="69" name="椭圆 68"/>
          <p:cNvSpPr/>
          <p:nvPr/>
        </p:nvSpPr>
        <p:spPr>
          <a:xfrm>
            <a:off x="502935" y="3476884"/>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70" name="椭圆 69"/>
          <p:cNvSpPr/>
          <p:nvPr/>
        </p:nvSpPr>
        <p:spPr>
          <a:xfrm>
            <a:off x="3027742" y="3468073"/>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71" name="文本框 70"/>
          <p:cNvSpPr txBox="1"/>
          <p:nvPr/>
        </p:nvSpPr>
        <p:spPr>
          <a:xfrm>
            <a:off x="4544598" y="2052823"/>
            <a:ext cx="1528225" cy="1169551"/>
          </a:xfrm>
          <a:prstGeom prst="rect">
            <a:avLst/>
          </a:prstGeom>
          <a:noFill/>
        </p:spPr>
        <p:txBody>
          <a:bodyPr wrap="square">
            <a:spAutoFit/>
          </a:bodyPr>
          <a:lstStyle/>
          <a:p>
            <a:r>
              <a:rPr lang="zh-CN" altLang="en-US" sz="1400" dirty="0">
                <a:solidFill>
                  <a:srgbClr val="FF0000"/>
                </a:solidFill>
              </a:rPr>
              <a:t>验证集精度</a:t>
            </a:r>
            <a:endParaRPr lang="zh-CN" altLang="en-US" sz="1400" dirty="0">
              <a:solidFill>
                <a:srgbClr val="FF0000"/>
              </a:solidFill>
            </a:endParaRPr>
          </a:p>
          <a:p>
            <a:r>
              <a:rPr lang="zh-CN" altLang="en-US" sz="1400" dirty="0">
                <a:solidFill>
                  <a:srgbClr val="FF0000"/>
                </a:solidFill>
              </a:rPr>
              <a:t>脐部=?</a:t>
            </a:r>
            <a:endParaRPr lang="zh-CN" altLang="en-US" sz="1400" dirty="0">
              <a:solidFill>
                <a:srgbClr val="FF0000"/>
              </a:solidFill>
            </a:endParaRPr>
          </a:p>
          <a:p>
            <a:r>
              <a:rPr lang="zh-CN" altLang="en-US" sz="1400" dirty="0">
                <a:solidFill>
                  <a:srgbClr val="FF0000"/>
                </a:solidFill>
              </a:rPr>
              <a:t>划分前:42.9%</a:t>
            </a:r>
            <a:endParaRPr lang="zh-CN" altLang="en-US" sz="1400" dirty="0">
              <a:solidFill>
                <a:srgbClr val="FF0000"/>
              </a:solidFill>
            </a:endParaRPr>
          </a:p>
          <a:p>
            <a:r>
              <a:rPr lang="zh-CN" altLang="en-US" sz="1400" dirty="0">
                <a:solidFill>
                  <a:srgbClr val="FF0000"/>
                </a:solidFill>
              </a:rPr>
              <a:t>划分后:71.4%</a:t>
            </a:r>
            <a:endParaRPr lang="zh-CN" altLang="en-US" sz="1400" dirty="0">
              <a:solidFill>
                <a:srgbClr val="FF0000"/>
              </a:solidFill>
            </a:endParaRPr>
          </a:p>
          <a:p>
            <a:r>
              <a:rPr lang="zh-CN" altLang="en-US" sz="1400" dirty="0">
                <a:solidFill>
                  <a:srgbClr val="FF0000"/>
                </a:solidFill>
              </a:rPr>
              <a:t>预剪枝决策:划分</a:t>
            </a:r>
            <a:endParaRPr lang="zh-CN" altLang="en-US" sz="1400" dirty="0">
              <a:solidFill>
                <a:srgbClr val="FF0000"/>
              </a:solidFill>
            </a:endParaRPr>
          </a:p>
        </p:txBody>
      </p:sp>
      <p:cxnSp>
        <p:nvCxnSpPr>
          <p:cNvPr id="72" name="直接箭头连接符 71"/>
          <p:cNvCxnSpPr/>
          <p:nvPr/>
        </p:nvCxnSpPr>
        <p:spPr>
          <a:xfrm flipH="1">
            <a:off x="3358060" y="2847421"/>
            <a:ext cx="118653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2840254" y="4435977"/>
            <a:ext cx="1924995" cy="1169551"/>
          </a:xfrm>
          <a:prstGeom prst="rect">
            <a:avLst/>
          </a:prstGeom>
          <a:noFill/>
        </p:spPr>
        <p:txBody>
          <a:bodyPr wrap="square">
            <a:spAutoFit/>
          </a:bodyPr>
          <a:lstStyle/>
          <a:p>
            <a:r>
              <a:rPr lang="zh-CN" altLang="en-US" sz="1400" dirty="0">
                <a:solidFill>
                  <a:srgbClr val="FF0000"/>
                </a:solidFill>
              </a:rPr>
              <a:t>验证集精度</a:t>
            </a:r>
            <a:endParaRPr lang="zh-CN" altLang="en-US" sz="1400" dirty="0">
              <a:solidFill>
                <a:srgbClr val="FF0000"/>
              </a:solidFill>
            </a:endParaRPr>
          </a:p>
          <a:p>
            <a:r>
              <a:rPr lang="zh-CN" altLang="en-US" sz="1400" dirty="0">
                <a:solidFill>
                  <a:srgbClr val="FF0000"/>
                </a:solidFill>
              </a:rPr>
              <a:t>根蒂=?</a:t>
            </a:r>
            <a:endParaRPr lang="zh-CN" altLang="en-US" sz="1400" dirty="0">
              <a:solidFill>
                <a:srgbClr val="FF0000"/>
              </a:solidFill>
            </a:endParaRPr>
          </a:p>
          <a:p>
            <a:r>
              <a:rPr lang="zh-CN" altLang="en-US" sz="1400" dirty="0">
                <a:solidFill>
                  <a:srgbClr val="FF0000"/>
                </a:solidFill>
              </a:rPr>
              <a:t>划分前:</a:t>
            </a:r>
            <a:r>
              <a:rPr lang="en-US" altLang="zh-CN" sz="1400" dirty="0">
                <a:solidFill>
                  <a:srgbClr val="FF0000"/>
                </a:solidFill>
              </a:rPr>
              <a:t>71.4</a:t>
            </a:r>
            <a:r>
              <a:rPr lang="zh-CN" altLang="en-US" sz="1400" dirty="0">
                <a:solidFill>
                  <a:srgbClr val="FF0000"/>
                </a:solidFill>
              </a:rPr>
              <a:t>%</a:t>
            </a:r>
            <a:endParaRPr lang="zh-CN" altLang="en-US" sz="1400" dirty="0">
              <a:solidFill>
                <a:srgbClr val="FF0000"/>
              </a:solidFill>
            </a:endParaRPr>
          </a:p>
          <a:p>
            <a:r>
              <a:rPr lang="zh-CN" altLang="en-US" sz="1400" dirty="0">
                <a:solidFill>
                  <a:srgbClr val="FF0000"/>
                </a:solidFill>
              </a:rPr>
              <a:t>划分后:71.4%</a:t>
            </a:r>
            <a:endParaRPr lang="zh-CN" altLang="en-US" sz="1400" dirty="0">
              <a:solidFill>
                <a:srgbClr val="FF0000"/>
              </a:solidFill>
            </a:endParaRPr>
          </a:p>
          <a:p>
            <a:r>
              <a:rPr lang="zh-CN" altLang="en-US" sz="1400" dirty="0">
                <a:solidFill>
                  <a:srgbClr val="FF0000"/>
                </a:solidFill>
              </a:rPr>
              <a:t>预剪枝决策:禁止划分</a:t>
            </a:r>
            <a:endParaRPr lang="zh-CN" altLang="en-US" sz="1400" dirty="0">
              <a:solidFill>
                <a:srgbClr val="FF0000"/>
              </a:solidFill>
            </a:endParaRPr>
          </a:p>
        </p:txBody>
      </p:sp>
      <p:sp>
        <p:nvSpPr>
          <p:cNvPr id="74" name="文本框 73"/>
          <p:cNvSpPr txBox="1"/>
          <p:nvPr/>
        </p:nvSpPr>
        <p:spPr>
          <a:xfrm>
            <a:off x="390904" y="4434291"/>
            <a:ext cx="1961083" cy="1169551"/>
          </a:xfrm>
          <a:prstGeom prst="rect">
            <a:avLst/>
          </a:prstGeom>
          <a:noFill/>
        </p:spPr>
        <p:txBody>
          <a:bodyPr wrap="square">
            <a:spAutoFit/>
          </a:bodyPr>
          <a:lstStyle/>
          <a:p>
            <a:r>
              <a:rPr lang="zh-CN" altLang="en-US" sz="1400" dirty="0">
                <a:solidFill>
                  <a:srgbClr val="FF0000"/>
                </a:solidFill>
              </a:rPr>
              <a:t>验证集精度</a:t>
            </a:r>
            <a:endParaRPr lang="zh-CN" altLang="en-US" sz="1400" dirty="0">
              <a:solidFill>
                <a:srgbClr val="FF0000"/>
              </a:solidFill>
            </a:endParaRPr>
          </a:p>
          <a:p>
            <a:r>
              <a:rPr lang="zh-CN" altLang="en-US" sz="1400" dirty="0">
                <a:solidFill>
                  <a:srgbClr val="FF0000"/>
                </a:solidFill>
              </a:rPr>
              <a:t>色泽=?</a:t>
            </a:r>
            <a:endParaRPr lang="zh-CN" altLang="en-US" sz="1400" dirty="0">
              <a:solidFill>
                <a:srgbClr val="FF0000"/>
              </a:solidFill>
            </a:endParaRPr>
          </a:p>
          <a:p>
            <a:r>
              <a:rPr lang="zh-CN" altLang="en-US" sz="1400" dirty="0">
                <a:solidFill>
                  <a:srgbClr val="FF0000"/>
                </a:solidFill>
              </a:rPr>
              <a:t>划分前:</a:t>
            </a:r>
            <a:r>
              <a:rPr lang="en-US" altLang="zh-CN" sz="1400" dirty="0">
                <a:solidFill>
                  <a:srgbClr val="FF0000"/>
                </a:solidFill>
              </a:rPr>
              <a:t>71.4</a:t>
            </a:r>
            <a:r>
              <a:rPr lang="zh-CN" altLang="en-US" sz="1400" dirty="0">
                <a:solidFill>
                  <a:srgbClr val="FF0000"/>
                </a:solidFill>
              </a:rPr>
              <a:t>%</a:t>
            </a:r>
            <a:endParaRPr lang="zh-CN" altLang="en-US" sz="1400" dirty="0">
              <a:solidFill>
                <a:srgbClr val="FF0000"/>
              </a:solidFill>
            </a:endParaRPr>
          </a:p>
          <a:p>
            <a:r>
              <a:rPr lang="zh-CN" altLang="en-US" sz="1400" dirty="0">
                <a:solidFill>
                  <a:srgbClr val="FF0000"/>
                </a:solidFill>
              </a:rPr>
              <a:t>划分后:</a:t>
            </a:r>
            <a:r>
              <a:rPr lang="en-US" altLang="zh-CN" sz="1400" dirty="0">
                <a:solidFill>
                  <a:srgbClr val="FF0000"/>
                </a:solidFill>
              </a:rPr>
              <a:t>57.1</a:t>
            </a:r>
            <a:r>
              <a:rPr lang="zh-CN" altLang="en-US" sz="1400" dirty="0">
                <a:solidFill>
                  <a:srgbClr val="FF0000"/>
                </a:solidFill>
              </a:rPr>
              <a:t>%</a:t>
            </a:r>
            <a:endParaRPr lang="zh-CN" altLang="en-US" sz="1400" dirty="0">
              <a:solidFill>
                <a:srgbClr val="FF0000"/>
              </a:solidFill>
            </a:endParaRPr>
          </a:p>
          <a:p>
            <a:r>
              <a:rPr lang="zh-CN" altLang="en-US" sz="1400" dirty="0">
                <a:solidFill>
                  <a:srgbClr val="FF0000"/>
                </a:solidFill>
              </a:rPr>
              <a:t>预剪枝决策:禁止划分</a:t>
            </a:r>
            <a:endParaRPr lang="zh-CN" altLang="en-US" sz="1400" dirty="0">
              <a:solidFill>
                <a:srgbClr val="FF0000"/>
              </a:solidFill>
            </a:endParaRPr>
          </a:p>
        </p:txBody>
      </p:sp>
      <p:sp>
        <p:nvSpPr>
          <p:cNvPr id="75" name="文本框 74"/>
          <p:cNvSpPr txBox="1"/>
          <p:nvPr/>
        </p:nvSpPr>
        <p:spPr>
          <a:xfrm>
            <a:off x="366532" y="3856540"/>
            <a:ext cx="1759277" cy="369332"/>
          </a:xfrm>
          <a:prstGeom prst="rect">
            <a:avLst/>
          </a:prstGeom>
          <a:noFill/>
        </p:spPr>
        <p:txBody>
          <a:bodyPr wrap="square">
            <a:spAutoFit/>
          </a:bodyPr>
          <a:lstStyle/>
          <a:p>
            <a:r>
              <a:rPr lang="en-US" altLang="zh-CN" sz="1800" kern="100" dirty="0">
                <a:effectLst/>
                <a:latin typeface="微软雅黑" panose="020B0503020204020204" pitchFamily="34" charset="-122"/>
              </a:rPr>
              <a:t>{1,2,3,14}</a:t>
            </a:r>
            <a:endParaRPr lang="zh-CN" altLang="en-US" sz="1800" dirty="0"/>
          </a:p>
        </p:txBody>
      </p:sp>
      <p:sp>
        <p:nvSpPr>
          <p:cNvPr id="76" name="文本框 75"/>
          <p:cNvSpPr txBox="1"/>
          <p:nvPr/>
        </p:nvSpPr>
        <p:spPr>
          <a:xfrm>
            <a:off x="2814223" y="3820507"/>
            <a:ext cx="1759277" cy="369332"/>
          </a:xfrm>
          <a:prstGeom prst="rect">
            <a:avLst/>
          </a:prstGeom>
          <a:noFill/>
        </p:spPr>
        <p:txBody>
          <a:bodyPr wrap="square">
            <a:spAutoFit/>
          </a:bodyPr>
          <a:lstStyle/>
          <a:p>
            <a:r>
              <a:rPr lang="en-US" altLang="zh-CN" sz="1800" kern="100" dirty="0">
                <a:effectLst/>
                <a:latin typeface="微软雅黑" panose="020B0503020204020204" pitchFamily="34" charset="-122"/>
              </a:rPr>
              <a:t>{6,7,15,17}</a:t>
            </a:r>
            <a:endParaRPr lang="zh-CN" altLang="en-US" sz="1800" dirty="0"/>
          </a:p>
        </p:txBody>
      </p:sp>
      <p:sp>
        <p:nvSpPr>
          <p:cNvPr id="77" name="文本框 76"/>
          <p:cNvSpPr txBox="1"/>
          <p:nvPr/>
        </p:nvSpPr>
        <p:spPr>
          <a:xfrm>
            <a:off x="4978104" y="3856540"/>
            <a:ext cx="1759277" cy="369332"/>
          </a:xfrm>
          <a:prstGeom prst="rect">
            <a:avLst/>
          </a:prstGeom>
          <a:noFill/>
        </p:spPr>
        <p:txBody>
          <a:bodyPr wrap="square">
            <a:spAutoFit/>
          </a:bodyPr>
          <a:lstStyle/>
          <a:p>
            <a:r>
              <a:rPr lang="en-US" altLang="zh-CN" sz="1800" kern="100" dirty="0">
                <a:effectLst/>
                <a:latin typeface="微软雅黑" panose="020B0503020204020204" pitchFamily="34" charset="-122"/>
              </a:rPr>
              <a:t>{10</a:t>
            </a:r>
            <a:r>
              <a:rPr lang="en-US" altLang="zh-CN" sz="1800" kern="100" dirty="0">
                <a:latin typeface="微软雅黑" panose="020B0503020204020204" pitchFamily="34" charset="-122"/>
              </a:rPr>
              <a:t>,16</a:t>
            </a:r>
            <a:r>
              <a:rPr lang="en-US" altLang="zh-CN" sz="1800" kern="100" dirty="0">
                <a:effectLst/>
                <a:latin typeface="微软雅黑" panose="020B0503020204020204" pitchFamily="34" charset="-122"/>
              </a:rPr>
              <a:t>}</a:t>
            </a:r>
            <a:endParaRPr lang="zh-CN" altLang="en-US" sz="1800" dirty="0"/>
          </a:p>
        </p:txBody>
      </p:sp>
      <p:cxnSp>
        <p:nvCxnSpPr>
          <p:cNvPr id="78" name="直接箭头连接符 77"/>
          <p:cNvCxnSpPr/>
          <p:nvPr/>
        </p:nvCxnSpPr>
        <p:spPr>
          <a:xfrm flipV="1">
            <a:off x="3341011" y="4114800"/>
            <a:ext cx="0" cy="3676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V="1">
            <a:off x="955100" y="4114800"/>
            <a:ext cx="0" cy="3676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286289" y="6088135"/>
            <a:ext cx="6096000" cy="461665"/>
          </a:xfrm>
          <a:prstGeom prst="rect">
            <a:avLst/>
          </a:prstGeom>
          <a:noFill/>
        </p:spPr>
        <p:txBody>
          <a:bodyPr wrap="square">
            <a:spAutoFit/>
          </a:bodyPr>
          <a:lstStyle/>
          <a:p>
            <a:r>
              <a:rPr lang="zh-CN" altLang="en-US" dirty="0"/>
              <a:t>预剪枝的决策树</a:t>
            </a:r>
            <a:endParaRPr lang="zh-CN" altLang="en-US" dirty="0"/>
          </a:p>
        </p:txBody>
      </p:sp>
      <p:pic>
        <p:nvPicPr>
          <p:cNvPr id="3" name="图片 2"/>
          <p:cNvPicPr>
            <a:picLocks noChangeAspect="1"/>
          </p:cNvPicPr>
          <p:nvPr/>
        </p:nvPicPr>
        <p:blipFill>
          <a:blip r:embed="rId1"/>
          <a:stretch>
            <a:fillRect/>
          </a:stretch>
        </p:blipFill>
        <p:spPr>
          <a:xfrm>
            <a:off x="6077585" y="4247515"/>
            <a:ext cx="6006465" cy="2225040"/>
          </a:xfrm>
          <a:prstGeom prst="rect">
            <a:avLst/>
          </a:prstGeom>
        </p:spPr>
      </p:pic>
      <p:pic>
        <p:nvPicPr>
          <p:cNvPr id="4" name="图片 3"/>
          <p:cNvPicPr>
            <a:picLocks noChangeAspect="1"/>
          </p:cNvPicPr>
          <p:nvPr/>
        </p:nvPicPr>
        <p:blipFill>
          <a:blip r:embed="rId2"/>
          <a:stretch>
            <a:fillRect/>
          </a:stretch>
        </p:blipFill>
        <p:spPr>
          <a:xfrm>
            <a:off x="6073140" y="1828800"/>
            <a:ext cx="6010910" cy="225234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的剪枝</a:t>
            </a:r>
            <a:endParaRPr lang="zh-CN" altLang="en-US" dirty="0"/>
          </a:p>
        </p:txBody>
      </p:sp>
      <p:sp>
        <p:nvSpPr>
          <p:cNvPr id="20" name="文本框 19"/>
          <p:cNvSpPr txBox="1"/>
          <p:nvPr/>
        </p:nvSpPr>
        <p:spPr>
          <a:xfrm>
            <a:off x="568679" y="1426555"/>
            <a:ext cx="1140851" cy="586699"/>
          </a:xfrm>
          <a:prstGeom prst="rect">
            <a:avLst/>
          </a:prstGeom>
          <a:noFill/>
        </p:spPr>
        <p:txBody>
          <a:bodyPr wrap="square">
            <a:spAutoFit/>
          </a:bodyPr>
          <a:lstStyle/>
          <a:p>
            <a:pPr>
              <a:lnSpc>
                <a:spcPct val="150000"/>
              </a:lnSpc>
            </a:pPr>
            <a:r>
              <a:rPr lang="zh-CN" altLang="en-US" b="1" i="0" dirty="0">
                <a:effectLst/>
                <a:latin typeface="-apple-system"/>
              </a:rPr>
              <a:t>预剪枝</a:t>
            </a:r>
            <a:endParaRPr lang="zh-CN" altLang="en-US" b="1" dirty="0"/>
          </a:p>
        </p:txBody>
      </p:sp>
      <p:cxnSp>
        <p:nvCxnSpPr>
          <p:cNvPr id="11" name="直接箭头连接符 10"/>
          <p:cNvCxnSpPr>
            <a:stCxn id="27" idx="2"/>
          </p:cNvCxnSpPr>
          <p:nvPr/>
        </p:nvCxnSpPr>
        <p:spPr>
          <a:xfrm flipH="1">
            <a:off x="1214870" y="2955072"/>
            <a:ext cx="1299784" cy="56432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27" idx="6"/>
          </p:cNvCxnSpPr>
          <p:nvPr/>
        </p:nvCxnSpPr>
        <p:spPr>
          <a:xfrm>
            <a:off x="3370290" y="2955072"/>
            <a:ext cx="1652599" cy="628989"/>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798771" y="2779135"/>
            <a:ext cx="640078" cy="657498"/>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983631" y="2924895"/>
            <a:ext cx="640078" cy="307777"/>
          </a:xfrm>
          <a:prstGeom prst="rect">
            <a:avLst/>
          </a:prstGeom>
          <a:noFill/>
        </p:spPr>
        <p:txBody>
          <a:bodyPr wrap="square" rtlCol="0">
            <a:spAutoFit/>
          </a:bodyPr>
          <a:lstStyle/>
          <a:p>
            <a:r>
              <a:rPr lang="zh-CN" altLang="en-US" sz="1400" dirty="0">
                <a:ea typeface="微软雅黑" panose="020B0503020204020204" pitchFamily="34" charset="-122"/>
              </a:rPr>
              <a:t>平坦</a:t>
            </a:r>
            <a:endParaRPr lang="zh-CN" altLang="en-US" sz="1400" dirty="0">
              <a:ea typeface="微软雅黑" panose="020B0503020204020204" pitchFamily="34" charset="-122"/>
            </a:endParaRPr>
          </a:p>
        </p:txBody>
      </p:sp>
      <p:sp>
        <p:nvSpPr>
          <p:cNvPr id="24" name="椭圆 23"/>
          <p:cNvSpPr/>
          <p:nvPr/>
        </p:nvSpPr>
        <p:spPr>
          <a:xfrm>
            <a:off x="5002107" y="3433944"/>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27" name="椭圆 26"/>
          <p:cNvSpPr/>
          <p:nvPr/>
        </p:nvSpPr>
        <p:spPr>
          <a:xfrm>
            <a:off x="2514654" y="2754772"/>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脐部</a:t>
            </a:r>
            <a:endParaRPr lang="zh-CN" altLang="en-US" sz="1600" dirty="0">
              <a:solidFill>
                <a:schemeClr val="bg1"/>
              </a:solidFill>
              <a:ea typeface="微软雅黑" panose="020B0503020204020204" pitchFamily="34" charset="-122"/>
            </a:endParaRPr>
          </a:p>
        </p:txBody>
      </p:sp>
      <p:sp>
        <p:nvSpPr>
          <p:cNvPr id="50" name="文本框 49"/>
          <p:cNvSpPr txBox="1"/>
          <p:nvPr/>
        </p:nvSpPr>
        <p:spPr>
          <a:xfrm>
            <a:off x="1485731" y="2966227"/>
            <a:ext cx="640078" cy="307777"/>
          </a:xfrm>
          <a:prstGeom prst="rect">
            <a:avLst/>
          </a:prstGeom>
          <a:noFill/>
        </p:spPr>
        <p:txBody>
          <a:bodyPr wrap="square" rtlCol="0">
            <a:spAutoFit/>
          </a:bodyPr>
          <a:lstStyle/>
          <a:p>
            <a:r>
              <a:rPr lang="zh-CN" altLang="en-US" sz="1400" dirty="0">
                <a:ea typeface="微软雅黑" panose="020B0503020204020204" pitchFamily="34" charset="-122"/>
              </a:rPr>
              <a:t>凹陷</a:t>
            </a:r>
            <a:endParaRPr lang="zh-CN" altLang="en-US" sz="1400" dirty="0">
              <a:ea typeface="微软雅黑" panose="020B0503020204020204" pitchFamily="34" charset="-122"/>
            </a:endParaRPr>
          </a:p>
        </p:txBody>
      </p:sp>
      <p:sp>
        <p:nvSpPr>
          <p:cNvPr id="58" name="文本框 57"/>
          <p:cNvSpPr txBox="1"/>
          <p:nvPr/>
        </p:nvSpPr>
        <p:spPr>
          <a:xfrm>
            <a:off x="2786203" y="3169107"/>
            <a:ext cx="640078" cy="307777"/>
          </a:xfrm>
          <a:prstGeom prst="rect">
            <a:avLst/>
          </a:prstGeom>
          <a:noFill/>
        </p:spPr>
        <p:txBody>
          <a:bodyPr wrap="square" rtlCol="0">
            <a:spAutoFit/>
          </a:bodyPr>
          <a:lstStyle/>
          <a:p>
            <a:r>
              <a:rPr lang="zh-CN" altLang="en-US" sz="1400" dirty="0">
                <a:ea typeface="微软雅黑" panose="020B0503020204020204" pitchFamily="34" charset="-122"/>
              </a:rPr>
              <a:t>稍凹</a:t>
            </a:r>
            <a:endParaRPr lang="zh-CN" altLang="en-US" sz="1400" dirty="0">
              <a:ea typeface="微软雅黑" panose="020B0503020204020204" pitchFamily="34" charset="-122"/>
            </a:endParaRPr>
          </a:p>
        </p:txBody>
      </p:sp>
      <p:sp>
        <p:nvSpPr>
          <p:cNvPr id="63" name="文本框 62"/>
          <p:cNvSpPr txBox="1"/>
          <p:nvPr/>
        </p:nvSpPr>
        <p:spPr>
          <a:xfrm>
            <a:off x="2421334" y="2478089"/>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①</a:t>
            </a:r>
            <a:endParaRPr lang="zh-CN" altLang="en-US" sz="1800" dirty="0">
              <a:solidFill>
                <a:srgbClr val="FF0000"/>
              </a:solidFill>
              <a:ea typeface="微软雅黑" panose="020B0503020204020204" pitchFamily="34" charset="-122"/>
            </a:endParaRPr>
          </a:p>
        </p:txBody>
      </p:sp>
      <p:sp>
        <p:nvSpPr>
          <p:cNvPr id="66" name="文本框 65"/>
          <p:cNvSpPr txBox="1"/>
          <p:nvPr/>
        </p:nvSpPr>
        <p:spPr>
          <a:xfrm>
            <a:off x="4821379" y="3200133"/>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④</a:t>
            </a:r>
            <a:endParaRPr lang="zh-CN" altLang="en-US" sz="1800" dirty="0">
              <a:solidFill>
                <a:srgbClr val="FF0000"/>
              </a:solidFill>
              <a:ea typeface="微软雅黑" panose="020B0503020204020204" pitchFamily="34" charset="-122"/>
            </a:endParaRPr>
          </a:p>
        </p:txBody>
      </p:sp>
      <p:sp>
        <p:nvSpPr>
          <p:cNvPr id="67" name="文本框 66"/>
          <p:cNvSpPr txBox="1"/>
          <p:nvPr/>
        </p:nvSpPr>
        <p:spPr>
          <a:xfrm>
            <a:off x="2700933" y="3391039"/>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③</a:t>
            </a:r>
            <a:endParaRPr lang="zh-CN" altLang="en-US" sz="1800" dirty="0">
              <a:solidFill>
                <a:srgbClr val="FF0000"/>
              </a:solidFill>
              <a:ea typeface="微软雅黑" panose="020B0503020204020204" pitchFamily="34" charset="-122"/>
            </a:endParaRPr>
          </a:p>
        </p:txBody>
      </p:sp>
      <p:sp>
        <p:nvSpPr>
          <p:cNvPr id="68" name="文本框 67"/>
          <p:cNvSpPr txBox="1"/>
          <p:nvPr/>
        </p:nvSpPr>
        <p:spPr>
          <a:xfrm>
            <a:off x="275860" y="3235588"/>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②</a:t>
            </a:r>
            <a:endParaRPr lang="zh-CN" altLang="en-US" sz="1800" dirty="0">
              <a:solidFill>
                <a:srgbClr val="FF0000"/>
              </a:solidFill>
              <a:ea typeface="微软雅黑" panose="020B0503020204020204" pitchFamily="34" charset="-122"/>
            </a:endParaRPr>
          </a:p>
        </p:txBody>
      </p:sp>
      <p:sp>
        <p:nvSpPr>
          <p:cNvPr id="69" name="椭圆 68"/>
          <p:cNvSpPr/>
          <p:nvPr/>
        </p:nvSpPr>
        <p:spPr>
          <a:xfrm>
            <a:off x="502935" y="3476884"/>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70" name="椭圆 69"/>
          <p:cNvSpPr/>
          <p:nvPr/>
        </p:nvSpPr>
        <p:spPr>
          <a:xfrm>
            <a:off x="3027742" y="3468073"/>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71" name="文本框 70"/>
          <p:cNvSpPr txBox="1"/>
          <p:nvPr/>
        </p:nvSpPr>
        <p:spPr>
          <a:xfrm>
            <a:off x="4544598" y="2052823"/>
            <a:ext cx="1528225" cy="1169551"/>
          </a:xfrm>
          <a:prstGeom prst="rect">
            <a:avLst/>
          </a:prstGeom>
          <a:noFill/>
        </p:spPr>
        <p:txBody>
          <a:bodyPr wrap="square">
            <a:spAutoFit/>
          </a:bodyPr>
          <a:lstStyle/>
          <a:p>
            <a:r>
              <a:rPr lang="zh-CN" altLang="en-US" sz="1400" dirty="0">
                <a:solidFill>
                  <a:srgbClr val="FF0000"/>
                </a:solidFill>
              </a:rPr>
              <a:t>验证集精度</a:t>
            </a:r>
            <a:endParaRPr lang="zh-CN" altLang="en-US" sz="1400" dirty="0">
              <a:solidFill>
                <a:srgbClr val="FF0000"/>
              </a:solidFill>
            </a:endParaRPr>
          </a:p>
          <a:p>
            <a:r>
              <a:rPr lang="zh-CN" altLang="en-US" sz="1400" dirty="0">
                <a:solidFill>
                  <a:srgbClr val="FF0000"/>
                </a:solidFill>
              </a:rPr>
              <a:t>脐部=?</a:t>
            </a:r>
            <a:endParaRPr lang="zh-CN" altLang="en-US" sz="1400" dirty="0">
              <a:solidFill>
                <a:srgbClr val="FF0000"/>
              </a:solidFill>
            </a:endParaRPr>
          </a:p>
          <a:p>
            <a:r>
              <a:rPr lang="zh-CN" altLang="en-US" sz="1400" dirty="0">
                <a:solidFill>
                  <a:srgbClr val="FF0000"/>
                </a:solidFill>
              </a:rPr>
              <a:t>划分前:42.9%</a:t>
            </a:r>
            <a:endParaRPr lang="zh-CN" altLang="en-US" sz="1400" dirty="0">
              <a:solidFill>
                <a:srgbClr val="FF0000"/>
              </a:solidFill>
            </a:endParaRPr>
          </a:p>
          <a:p>
            <a:r>
              <a:rPr lang="zh-CN" altLang="en-US" sz="1400" dirty="0">
                <a:solidFill>
                  <a:srgbClr val="FF0000"/>
                </a:solidFill>
              </a:rPr>
              <a:t>划分后:71.4%</a:t>
            </a:r>
            <a:endParaRPr lang="zh-CN" altLang="en-US" sz="1400" dirty="0">
              <a:solidFill>
                <a:srgbClr val="FF0000"/>
              </a:solidFill>
            </a:endParaRPr>
          </a:p>
          <a:p>
            <a:r>
              <a:rPr lang="zh-CN" altLang="en-US" sz="1400" dirty="0">
                <a:solidFill>
                  <a:srgbClr val="FF0000"/>
                </a:solidFill>
              </a:rPr>
              <a:t>预剪枝决策:划分</a:t>
            </a:r>
            <a:endParaRPr lang="zh-CN" altLang="en-US" sz="1400" dirty="0">
              <a:solidFill>
                <a:srgbClr val="FF0000"/>
              </a:solidFill>
            </a:endParaRPr>
          </a:p>
        </p:txBody>
      </p:sp>
      <p:cxnSp>
        <p:nvCxnSpPr>
          <p:cNvPr id="72" name="直接箭头连接符 71"/>
          <p:cNvCxnSpPr/>
          <p:nvPr/>
        </p:nvCxnSpPr>
        <p:spPr>
          <a:xfrm flipH="1">
            <a:off x="3358060" y="2847421"/>
            <a:ext cx="118653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2840254" y="4435977"/>
            <a:ext cx="1924995" cy="1169551"/>
          </a:xfrm>
          <a:prstGeom prst="rect">
            <a:avLst/>
          </a:prstGeom>
          <a:noFill/>
        </p:spPr>
        <p:txBody>
          <a:bodyPr wrap="square">
            <a:spAutoFit/>
          </a:bodyPr>
          <a:lstStyle/>
          <a:p>
            <a:r>
              <a:rPr lang="zh-CN" altLang="en-US" sz="1400" dirty="0">
                <a:solidFill>
                  <a:srgbClr val="FF0000"/>
                </a:solidFill>
              </a:rPr>
              <a:t>验证集精度</a:t>
            </a:r>
            <a:endParaRPr lang="zh-CN" altLang="en-US" sz="1400" dirty="0">
              <a:solidFill>
                <a:srgbClr val="FF0000"/>
              </a:solidFill>
            </a:endParaRPr>
          </a:p>
          <a:p>
            <a:r>
              <a:rPr lang="zh-CN" altLang="en-US" sz="1400" dirty="0">
                <a:solidFill>
                  <a:srgbClr val="FF0000"/>
                </a:solidFill>
              </a:rPr>
              <a:t>根蒂=?</a:t>
            </a:r>
            <a:endParaRPr lang="zh-CN" altLang="en-US" sz="1400" dirty="0">
              <a:solidFill>
                <a:srgbClr val="FF0000"/>
              </a:solidFill>
            </a:endParaRPr>
          </a:p>
          <a:p>
            <a:r>
              <a:rPr lang="zh-CN" altLang="en-US" sz="1400" dirty="0">
                <a:solidFill>
                  <a:srgbClr val="FF0000"/>
                </a:solidFill>
              </a:rPr>
              <a:t>划分前:</a:t>
            </a:r>
            <a:r>
              <a:rPr lang="en-US" altLang="zh-CN" sz="1400" dirty="0">
                <a:solidFill>
                  <a:srgbClr val="FF0000"/>
                </a:solidFill>
              </a:rPr>
              <a:t>71.4</a:t>
            </a:r>
            <a:r>
              <a:rPr lang="zh-CN" altLang="en-US" sz="1400" dirty="0">
                <a:solidFill>
                  <a:srgbClr val="FF0000"/>
                </a:solidFill>
              </a:rPr>
              <a:t>%</a:t>
            </a:r>
            <a:endParaRPr lang="zh-CN" altLang="en-US" sz="1400" dirty="0">
              <a:solidFill>
                <a:srgbClr val="FF0000"/>
              </a:solidFill>
            </a:endParaRPr>
          </a:p>
          <a:p>
            <a:r>
              <a:rPr lang="zh-CN" altLang="en-US" sz="1400" dirty="0">
                <a:solidFill>
                  <a:srgbClr val="FF0000"/>
                </a:solidFill>
              </a:rPr>
              <a:t>划分后:71.4%</a:t>
            </a:r>
            <a:endParaRPr lang="zh-CN" altLang="en-US" sz="1400" dirty="0">
              <a:solidFill>
                <a:srgbClr val="FF0000"/>
              </a:solidFill>
            </a:endParaRPr>
          </a:p>
          <a:p>
            <a:r>
              <a:rPr lang="zh-CN" altLang="en-US" sz="1400" dirty="0">
                <a:solidFill>
                  <a:srgbClr val="FF0000"/>
                </a:solidFill>
              </a:rPr>
              <a:t>预剪枝决策:禁止划分</a:t>
            </a:r>
            <a:endParaRPr lang="zh-CN" altLang="en-US" sz="1400" dirty="0">
              <a:solidFill>
                <a:srgbClr val="FF0000"/>
              </a:solidFill>
            </a:endParaRPr>
          </a:p>
        </p:txBody>
      </p:sp>
      <p:sp>
        <p:nvSpPr>
          <p:cNvPr id="74" name="文本框 73"/>
          <p:cNvSpPr txBox="1"/>
          <p:nvPr/>
        </p:nvSpPr>
        <p:spPr>
          <a:xfrm>
            <a:off x="390904" y="4434291"/>
            <a:ext cx="1961083" cy="1169551"/>
          </a:xfrm>
          <a:prstGeom prst="rect">
            <a:avLst/>
          </a:prstGeom>
          <a:noFill/>
        </p:spPr>
        <p:txBody>
          <a:bodyPr wrap="square">
            <a:spAutoFit/>
          </a:bodyPr>
          <a:lstStyle/>
          <a:p>
            <a:r>
              <a:rPr lang="zh-CN" altLang="en-US" sz="1400" dirty="0">
                <a:solidFill>
                  <a:srgbClr val="FF0000"/>
                </a:solidFill>
              </a:rPr>
              <a:t>验证集精度</a:t>
            </a:r>
            <a:endParaRPr lang="zh-CN" altLang="en-US" sz="1400" dirty="0">
              <a:solidFill>
                <a:srgbClr val="FF0000"/>
              </a:solidFill>
            </a:endParaRPr>
          </a:p>
          <a:p>
            <a:r>
              <a:rPr lang="zh-CN" altLang="en-US" sz="1400" dirty="0">
                <a:solidFill>
                  <a:srgbClr val="FF0000"/>
                </a:solidFill>
              </a:rPr>
              <a:t>色泽=?</a:t>
            </a:r>
            <a:endParaRPr lang="zh-CN" altLang="en-US" sz="1400" dirty="0">
              <a:solidFill>
                <a:srgbClr val="FF0000"/>
              </a:solidFill>
            </a:endParaRPr>
          </a:p>
          <a:p>
            <a:r>
              <a:rPr lang="zh-CN" altLang="en-US" sz="1400" dirty="0">
                <a:solidFill>
                  <a:srgbClr val="FF0000"/>
                </a:solidFill>
              </a:rPr>
              <a:t>划分前:</a:t>
            </a:r>
            <a:r>
              <a:rPr lang="en-US" altLang="zh-CN" sz="1400" dirty="0">
                <a:solidFill>
                  <a:srgbClr val="FF0000"/>
                </a:solidFill>
              </a:rPr>
              <a:t>71.4</a:t>
            </a:r>
            <a:r>
              <a:rPr lang="zh-CN" altLang="en-US" sz="1400" dirty="0">
                <a:solidFill>
                  <a:srgbClr val="FF0000"/>
                </a:solidFill>
              </a:rPr>
              <a:t>%</a:t>
            </a:r>
            <a:endParaRPr lang="zh-CN" altLang="en-US" sz="1400" dirty="0">
              <a:solidFill>
                <a:srgbClr val="FF0000"/>
              </a:solidFill>
            </a:endParaRPr>
          </a:p>
          <a:p>
            <a:r>
              <a:rPr lang="zh-CN" altLang="en-US" sz="1400" dirty="0">
                <a:solidFill>
                  <a:srgbClr val="FF0000"/>
                </a:solidFill>
              </a:rPr>
              <a:t>划分后:</a:t>
            </a:r>
            <a:r>
              <a:rPr lang="en-US" altLang="zh-CN" sz="1400" dirty="0">
                <a:solidFill>
                  <a:srgbClr val="FF0000"/>
                </a:solidFill>
              </a:rPr>
              <a:t>57.1</a:t>
            </a:r>
            <a:r>
              <a:rPr lang="zh-CN" altLang="en-US" sz="1400" dirty="0">
                <a:solidFill>
                  <a:srgbClr val="FF0000"/>
                </a:solidFill>
              </a:rPr>
              <a:t>%</a:t>
            </a:r>
            <a:endParaRPr lang="zh-CN" altLang="en-US" sz="1400" dirty="0">
              <a:solidFill>
                <a:srgbClr val="FF0000"/>
              </a:solidFill>
            </a:endParaRPr>
          </a:p>
          <a:p>
            <a:r>
              <a:rPr lang="zh-CN" altLang="en-US" sz="1400" dirty="0">
                <a:solidFill>
                  <a:srgbClr val="FF0000"/>
                </a:solidFill>
              </a:rPr>
              <a:t>预剪枝决策:禁止划分</a:t>
            </a:r>
            <a:endParaRPr lang="zh-CN" altLang="en-US" sz="1400" dirty="0">
              <a:solidFill>
                <a:srgbClr val="FF0000"/>
              </a:solidFill>
            </a:endParaRPr>
          </a:p>
        </p:txBody>
      </p:sp>
      <p:sp>
        <p:nvSpPr>
          <p:cNvPr id="75" name="文本框 74"/>
          <p:cNvSpPr txBox="1"/>
          <p:nvPr/>
        </p:nvSpPr>
        <p:spPr>
          <a:xfrm>
            <a:off x="366532" y="3856540"/>
            <a:ext cx="1759277" cy="369332"/>
          </a:xfrm>
          <a:prstGeom prst="rect">
            <a:avLst/>
          </a:prstGeom>
          <a:noFill/>
        </p:spPr>
        <p:txBody>
          <a:bodyPr wrap="square">
            <a:spAutoFit/>
          </a:bodyPr>
          <a:lstStyle/>
          <a:p>
            <a:r>
              <a:rPr lang="en-US" altLang="zh-CN" sz="1800" kern="100" dirty="0">
                <a:effectLst/>
                <a:latin typeface="微软雅黑" panose="020B0503020204020204" pitchFamily="34" charset="-122"/>
              </a:rPr>
              <a:t>{1,2,3,14}</a:t>
            </a:r>
            <a:endParaRPr lang="zh-CN" altLang="en-US" sz="1800" dirty="0"/>
          </a:p>
        </p:txBody>
      </p:sp>
      <p:sp>
        <p:nvSpPr>
          <p:cNvPr id="76" name="文本框 75"/>
          <p:cNvSpPr txBox="1"/>
          <p:nvPr/>
        </p:nvSpPr>
        <p:spPr>
          <a:xfrm>
            <a:off x="2814223" y="3820507"/>
            <a:ext cx="1759277" cy="369332"/>
          </a:xfrm>
          <a:prstGeom prst="rect">
            <a:avLst/>
          </a:prstGeom>
          <a:noFill/>
        </p:spPr>
        <p:txBody>
          <a:bodyPr wrap="square">
            <a:spAutoFit/>
          </a:bodyPr>
          <a:lstStyle/>
          <a:p>
            <a:r>
              <a:rPr lang="en-US" altLang="zh-CN" sz="1800" kern="100" dirty="0">
                <a:effectLst/>
                <a:latin typeface="微软雅黑" panose="020B0503020204020204" pitchFamily="34" charset="-122"/>
              </a:rPr>
              <a:t>{6,7,15,17}</a:t>
            </a:r>
            <a:endParaRPr lang="zh-CN" altLang="en-US" sz="1800" dirty="0"/>
          </a:p>
        </p:txBody>
      </p:sp>
      <p:sp>
        <p:nvSpPr>
          <p:cNvPr id="77" name="文本框 76"/>
          <p:cNvSpPr txBox="1"/>
          <p:nvPr/>
        </p:nvSpPr>
        <p:spPr>
          <a:xfrm>
            <a:off x="4978104" y="3856540"/>
            <a:ext cx="1759277" cy="369332"/>
          </a:xfrm>
          <a:prstGeom prst="rect">
            <a:avLst/>
          </a:prstGeom>
          <a:noFill/>
        </p:spPr>
        <p:txBody>
          <a:bodyPr wrap="square">
            <a:spAutoFit/>
          </a:bodyPr>
          <a:lstStyle/>
          <a:p>
            <a:r>
              <a:rPr lang="en-US" altLang="zh-CN" sz="1800" kern="100" dirty="0">
                <a:effectLst/>
                <a:latin typeface="微软雅黑" panose="020B0503020204020204" pitchFamily="34" charset="-122"/>
              </a:rPr>
              <a:t>{10</a:t>
            </a:r>
            <a:r>
              <a:rPr lang="en-US" altLang="zh-CN" sz="1800" kern="100" dirty="0">
                <a:latin typeface="微软雅黑" panose="020B0503020204020204" pitchFamily="34" charset="-122"/>
              </a:rPr>
              <a:t>,16</a:t>
            </a:r>
            <a:r>
              <a:rPr lang="en-US" altLang="zh-CN" sz="1800" kern="100" dirty="0">
                <a:effectLst/>
                <a:latin typeface="微软雅黑" panose="020B0503020204020204" pitchFamily="34" charset="-122"/>
              </a:rPr>
              <a:t>}</a:t>
            </a:r>
            <a:endParaRPr lang="zh-CN" altLang="en-US" sz="1800" dirty="0"/>
          </a:p>
        </p:txBody>
      </p:sp>
      <p:cxnSp>
        <p:nvCxnSpPr>
          <p:cNvPr id="78" name="直接箭头连接符 77"/>
          <p:cNvCxnSpPr/>
          <p:nvPr/>
        </p:nvCxnSpPr>
        <p:spPr>
          <a:xfrm flipV="1">
            <a:off x="3341011" y="4114800"/>
            <a:ext cx="0" cy="3676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V="1">
            <a:off x="955100" y="4114800"/>
            <a:ext cx="0" cy="3676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286289" y="6088135"/>
            <a:ext cx="6096000" cy="461665"/>
          </a:xfrm>
          <a:prstGeom prst="rect">
            <a:avLst/>
          </a:prstGeom>
          <a:noFill/>
        </p:spPr>
        <p:txBody>
          <a:bodyPr wrap="square">
            <a:spAutoFit/>
          </a:bodyPr>
          <a:lstStyle/>
          <a:p>
            <a:r>
              <a:rPr lang="zh-CN" altLang="en-US" dirty="0"/>
              <a:t>预剪枝的决策树</a:t>
            </a:r>
            <a:endParaRPr lang="zh-CN" altLang="en-US" dirty="0"/>
          </a:p>
        </p:txBody>
      </p:sp>
      <p:pic>
        <p:nvPicPr>
          <p:cNvPr id="2" name="图片 1"/>
          <p:cNvPicPr>
            <a:picLocks noChangeAspect="1"/>
          </p:cNvPicPr>
          <p:nvPr/>
        </p:nvPicPr>
        <p:blipFill>
          <a:blip r:embed="rId1"/>
          <a:stretch>
            <a:fillRect/>
          </a:stretch>
        </p:blipFill>
        <p:spPr>
          <a:xfrm>
            <a:off x="5969000" y="1725930"/>
            <a:ext cx="6078855" cy="2242820"/>
          </a:xfrm>
          <a:prstGeom prst="rect">
            <a:avLst/>
          </a:prstGeom>
        </p:spPr>
      </p:pic>
      <p:pic>
        <p:nvPicPr>
          <p:cNvPr id="5" name="图片 4"/>
          <p:cNvPicPr>
            <a:picLocks noChangeAspect="1"/>
          </p:cNvPicPr>
          <p:nvPr/>
        </p:nvPicPr>
        <p:blipFill>
          <a:blip r:embed="rId2"/>
          <a:stretch>
            <a:fillRect/>
          </a:stretch>
        </p:blipFill>
        <p:spPr>
          <a:xfrm>
            <a:off x="5969635" y="4189730"/>
            <a:ext cx="6094095" cy="228536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的剪枝</a:t>
            </a:r>
            <a:endParaRPr lang="zh-CN" altLang="en-US" dirty="0"/>
          </a:p>
        </p:txBody>
      </p:sp>
      <p:sp>
        <p:nvSpPr>
          <p:cNvPr id="20" name="文本框 19"/>
          <p:cNvSpPr txBox="1"/>
          <p:nvPr/>
        </p:nvSpPr>
        <p:spPr>
          <a:xfrm>
            <a:off x="568679" y="1426555"/>
            <a:ext cx="1140851" cy="586699"/>
          </a:xfrm>
          <a:prstGeom prst="rect">
            <a:avLst/>
          </a:prstGeom>
          <a:noFill/>
        </p:spPr>
        <p:txBody>
          <a:bodyPr wrap="square">
            <a:spAutoFit/>
          </a:bodyPr>
          <a:lstStyle/>
          <a:p>
            <a:pPr>
              <a:lnSpc>
                <a:spcPct val="150000"/>
              </a:lnSpc>
            </a:pPr>
            <a:r>
              <a:rPr lang="zh-CN" altLang="en-US" b="1" i="0" dirty="0">
                <a:effectLst/>
                <a:latin typeface="-apple-system"/>
              </a:rPr>
              <a:t>后剪枝</a:t>
            </a:r>
            <a:endParaRPr lang="zh-CN" altLang="en-US" b="1" dirty="0"/>
          </a:p>
        </p:txBody>
      </p:sp>
      <p:graphicFrame>
        <p:nvGraphicFramePr>
          <p:cNvPr id="5" name="表格 4"/>
          <p:cNvGraphicFramePr>
            <a:graphicFrameLocks noGrp="1"/>
          </p:cNvGraphicFramePr>
          <p:nvPr/>
        </p:nvGraphicFramePr>
        <p:xfrm>
          <a:off x="6575611" y="1719904"/>
          <a:ext cx="5227357" cy="2221230"/>
        </p:xfrm>
        <a:graphic>
          <a:graphicData uri="http://schemas.openxmlformats.org/drawingml/2006/table">
            <a:tbl>
              <a:tblPr firstRow="1" firstCol="1" bandRow="1">
                <a:tableStyleId>{93296810-A885-4BE3-A3E7-6D5BEEA58F35}</a:tableStyleId>
              </a:tblPr>
              <a:tblGrid>
                <a:gridCol w="646326"/>
                <a:gridCol w="653262"/>
                <a:gridCol w="660198"/>
                <a:gridCol w="653262"/>
                <a:gridCol w="660198"/>
                <a:gridCol w="660198"/>
                <a:gridCol w="660198"/>
                <a:gridCol w="633715"/>
              </a:tblGrid>
              <a:tr h="127000">
                <a:tc>
                  <a:txBody>
                    <a:bodyPr/>
                    <a:lstStyle/>
                    <a:p>
                      <a:pPr algn="l"/>
                      <a:r>
                        <a:rPr lang="zh-CN" sz="1200" kern="0">
                          <a:effectLst/>
                          <a:latin typeface="+mj-ea"/>
                          <a:ea typeface="+mj-ea"/>
                        </a:rPr>
                        <a:t>编号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色泽</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根蒂</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敲声</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纹理</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脐部</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触感</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好瓜</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1</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青绿</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蜷缩</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浊响</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清晰</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凹陷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是</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2</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乌黑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蜷缩</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沉闷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清晰</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凹陷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是</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3</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乌黑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蜷缩</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浊响</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清晰</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凹陷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是</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6</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青绿</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浊响</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清晰</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稍凹</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软粘</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是</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7</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乌黑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浊响</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稍糊</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稍凹</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软粘</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是</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10</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青绿</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硬挺</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清脆</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清晰</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平坦</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软粘</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否</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14</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浅白</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沉闷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稍糊</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凹陷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否</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15</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乌黑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浊响</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清晰</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稍凹</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软粘</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否</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16</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浅白</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蜷缩</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浊响</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模糊</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平坦</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否</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dirty="0">
                          <a:effectLst/>
                          <a:latin typeface="+mj-ea"/>
                          <a:ea typeface="+mj-ea"/>
                        </a:rPr>
                        <a:t>17</a:t>
                      </a:r>
                      <a:endParaRPr lang="zh-CN" sz="1050" kern="100" dirty="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青绿</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dirty="0">
                          <a:effectLst/>
                          <a:latin typeface="+mj-ea"/>
                          <a:ea typeface="+mj-ea"/>
                        </a:rPr>
                        <a:t>蜷缩</a:t>
                      </a:r>
                      <a:endParaRPr lang="zh-CN" sz="1050" kern="100" dirty="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沉闷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稍糊</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稍凹</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dirty="0">
                          <a:effectLst/>
                          <a:latin typeface="+mj-ea"/>
                          <a:ea typeface="+mj-ea"/>
                        </a:rPr>
                        <a:t>否</a:t>
                      </a:r>
                      <a:endParaRPr lang="zh-CN" sz="1050" kern="100" dirty="0">
                        <a:effectLst/>
                        <a:latin typeface="+mj-ea"/>
                        <a:ea typeface="+mj-ea"/>
                        <a:cs typeface="Times New Roman" panose="02020603050405020304" pitchFamily="18" charset="0"/>
                      </a:endParaRPr>
                    </a:p>
                  </a:txBody>
                  <a:tcPr marL="9525" marR="9525" marT="9525" marB="9525" anchor="ctr"/>
                </a:tc>
              </a:tr>
            </a:tbl>
          </a:graphicData>
        </a:graphic>
      </p:graphicFrame>
      <p:graphicFrame>
        <p:nvGraphicFramePr>
          <p:cNvPr id="11" name="表格 10"/>
          <p:cNvGraphicFramePr>
            <a:graphicFrameLocks noGrp="1"/>
          </p:cNvGraphicFramePr>
          <p:nvPr/>
        </p:nvGraphicFramePr>
        <p:xfrm>
          <a:off x="6575611" y="4817160"/>
          <a:ext cx="5227357" cy="1615440"/>
        </p:xfrm>
        <a:graphic>
          <a:graphicData uri="http://schemas.openxmlformats.org/drawingml/2006/table">
            <a:tbl>
              <a:tblPr firstRow="1" firstCol="1" bandRow="1">
                <a:tableStyleId>{21E4AEA4-8DFA-4A89-87EB-49C32662AFE0}</a:tableStyleId>
              </a:tblPr>
              <a:tblGrid>
                <a:gridCol w="640085"/>
                <a:gridCol w="654308"/>
                <a:gridCol w="661421"/>
                <a:gridCol w="654308"/>
                <a:gridCol w="661421"/>
                <a:gridCol w="661421"/>
                <a:gridCol w="661421"/>
                <a:gridCol w="632972"/>
              </a:tblGrid>
              <a:tr h="127000">
                <a:tc>
                  <a:txBody>
                    <a:bodyPr/>
                    <a:lstStyle/>
                    <a:p>
                      <a:pPr algn="l"/>
                      <a:r>
                        <a:rPr lang="zh-CN" sz="1200" kern="0" dirty="0">
                          <a:effectLst/>
                          <a:latin typeface="+mj-ea"/>
                          <a:ea typeface="+mj-ea"/>
                        </a:rPr>
                        <a:t>编号</a:t>
                      </a:r>
                      <a:endParaRPr lang="zh-CN" sz="1050" kern="100" dirty="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dirty="0">
                          <a:effectLst/>
                          <a:latin typeface="+mj-ea"/>
                          <a:ea typeface="+mj-ea"/>
                        </a:rPr>
                        <a:t>色泽</a:t>
                      </a:r>
                      <a:endParaRPr lang="zh-CN" sz="1050" kern="100" dirty="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根蒂</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敲声</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纹理</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脐部</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触感</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好瓜</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4</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青绿</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蜷缩</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沉闷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清晰</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凹陷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是</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5</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浅白</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蜷缩</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浊响</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清晰</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凹陷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是</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8</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乌黑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浊响</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清晰</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稍凹</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是</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9</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乌黑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沉闷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稍糊</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稍凹</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否</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11</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浅白</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硬挺</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清脆</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模糊</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平坦</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否</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12</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浅白</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蜷缩</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浊响</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模糊</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平坦</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软粘</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否</a:t>
                      </a:r>
                      <a:endParaRPr lang="zh-CN" sz="1050" kern="100">
                        <a:effectLst/>
                        <a:latin typeface="+mj-ea"/>
                        <a:ea typeface="+mj-ea"/>
                        <a:cs typeface="Times New Roman" panose="02020603050405020304" pitchFamily="18" charset="0"/>
                      </a:endParaRPr>
                    </a:p>
                  </a:txBody>
                  <a:tcPr marL="9525" marR="9525" marT="9525" marB="9525" anchor="ctr"/>
                </a:tc>
              </a:tr>
              <a:tr h="127000">
                <a:tc>
                  <a:txBody>
                    <a:bodyPr/>
                    <a:lstStyle/>
                    <a:p>
                      <a:pPr algn="l"/>
                      <a:r>
                        <a:rPr lang="en-US" sz="1200" kern="0">
                          <a:effectLst/>
                          <a:latin typeface="+mj-ea"/>
                          <a:ea typeface="+mj-ea"/>
                        </a:rPr>
                        <a:t>13</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青绿</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浊响</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稍糊</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凹陷</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a:effectLst/>
                          <a:latin typeface="+mj-ea"/>
                          <a:ea typeface="+mj-ea"/>
                        </a:rPr>
                        <a:t>硬滑</a:t>
                      </a:r>
                      <a:endParaRPr lang="zh-CN" sz="1050" kern="100">
                        <a:effectLst/>
                        <a:latin typeface="+mj-ea"/>
                        <a:ea typeface="+mj-ea"/>
                        <a:cs typeface="Times New Roman" panose="02020603050405020304" pitchFamily="18" charset="0"/>
                      </a:endParaRPr>
                    </a:p>
                  </a:txBody>
                  <a:tcPr marL="9525" marR="9525" marT="9525" marB="9525" anchor="ctr"/>
                </a:tc>
                <a:tc>
                  <a:txBody>
                    <a:bodyPr/>
                    <a:lstStyle/>
                    <a:p>
                      <a:pPr algn="l"/>
                      <a:r>
                        <a:rPr lang="zh-CN" sz="1200" kern="0" dirty="0">
                          <a:effectLst/>
                          <a:latin typeface="+mj-ea"/>
                          <a:ea typeface="+mj-ea"/>
                        </a:rPr>
                        <a:t>否</a:t>
                      </a:r>
                      <a:endParaRPr lang="zh-CN" sz="1050" kern="100" dirty="0">
                        <a:effectLst/>
                        <a:latin typeface="+mj-ea"/>
                        <a:ea typeface="+mj-ea"/>
                        <a:cs typeface="Times New Roman" panose="02020603050405020304" pitchFamily="18" charset="0"/>
                      </a:endParaRPr>
                    </a:p>
                  </a:txBody>
                  <a:tcPr marL="9525" marR="9525" marT="9525" marB="9525" anchor="ctr"/>
                </a:tc>
              </a:tr>
            </a:tbl>
          </a:graphicData>
        </a:graphic>
      </p:graphicFrame>
      <p:sp>
        <p:nvSpPr>
          <p:cNvPr id="14" name="文本框 13"/>
          <p:cNvSpPr txBox="1"/>
          <p:nvPr/>
        </p:nvSpPr>
        <p:spPr>
          <a:xfrm>
            <a:off x="6459270" y="1197325"/>
            <a:ext cx="1140851" cy="458459"/>
          </a:xfrm>
          <a:prstGeom prst="rect">
            <a:avLst/>
          </a:prstGeom>
          <a:noFill/>
        </p:spPr>
        <p:txBody>
          <a:bodyPr wrap="square">
            <a:spAutoFit/>
          </a:bodyPr>
          <a:lstStyle/>
          <a:p>
            <a:pPr>
              <a:lnSpc>
                <a:spcPct val="150000"/>
              </a:lnSpc>
            </a:pPr>
            <a:r>
              <a:rPr lang="zh-CN" altLang="en-US" sz="1800" b="1" i="0" dirty="0">
                <a:effectLst/>
                <a:latin typeface="-apple-system"/>
              </a:rPr>
              <a:t>训练集</a:t>
            </a:r>
            <a:endParaRPr lang="zh-CN" altLang="en-US" sz="1800" b="1" dirty="0"/>
          </a:p>
        </p:txBody>
      </p:sp>
      <p:sp>
        <p:nvSpPr>
          <p:cNvPr id="15" name="文本框 14"/>
          <p:cNvSpPr txBox="1"/>
          <p:nvPr/>
        </p:nvSpPr>
        <p:spPr>
          <a:xfrm>
            <a:off x="6459270" y="4269621"/>
            <a:ext cx="1140851" cy="458459"/>
          </a:xfrm>
          <a:prstGeom prst="rect">
            <a:avLst/>
          </a:prstGeom>
          <a:noFill/>
        </p:spPr>
        <p:txBody>
          <a:bodyPr wrap="square">
            <a:spAutoFit/>
          </a:bodyPr>
          <a:lstStyle/>
          <a:p>
            <a:pPr>
              <a:lnSpc>
                <a:spcPct val="150000"/>
              </a:lnSpc>
            </a:pPr>
            <a:r>
              <a:rPr lang="zh-CN" altLang="en-US" sz="1800" b="1" i="0" dirty="0">
                <a:effectLst/>
                <a:latin typeface="-apple-system"/>
              </a:rPr>
              <a:t>验证集</a:t>
            </a:r>
            <a:endParaRPr lang="zh-CN" altLang="en-US" sz="1800" b="1" dirty="0"/>
          </a:p>
        </p:txBody>
      </p:sp>
      <p:sp>
        <p:nvSpPr>
          <p:cNvPr id="73" name="文本框 72"/>
          <p:cNvSpPr txBox="1"/>
          <p:nvPr/>
        </p:nvSpPr>
        <p:spPr>
          <a:xfrm>
            <a:off x="526722" y="2126521"/>
            <a:ext cx="5479723" cy="3351046"/>
          </a:xfrm>
          <a:prstGeom prst="rect">
            <a:avLst/>
          </a:prstGeom>
          <a:noFill/>
        </p:spPr>
        <p:txBody>
          <a:bodyPr wrap="square">
            <a:spAutoFit/>
          </a:bodyPr>
          <a:lstStyle/>
          <a:p>
            <a:pPr marL="0" marR="0" lvl="0" indent="0" algn="l" defTabSz="914400" rtl="0" eaLnBrk="0" fontAlgn="base" latinLnBrk="0" hangingPunct="0">
              <a:lnSpc>
                <a:spcPct val="150000"/>
              </a:lnSpc>
              <a:spcBef>
                <a:spcPct val="30000"/>
              </a:spcBef>
              <a:spcAft>
                <a:spcPct val="0"/>
              </a:spcAft>
              <a:buClrTx/>
              <a:buSzTx/>
              <a:buFontTx/>
              <a:buNone/>
              <a:defRPr/>
            </a:pPr>
            <a:r>
              <a:rPr lang="zh-CN" altLang="zh-CN" sz="2400" dirty="0">
                <a:effectLst/>
                <a:latin typeface="+mj-ea"/>
                <a:ea typeface="+mj-ea"/>
                <a:cs typeface="Euclid" panose="02020503060505020303" pitchFamily="18" charset="0"/>
              </a:rPr>
              <a:t>在已经生成的决策树上进行剪枝，从而得到简化版的剪枝决策树。</a:t>
            </a:r>
            <a:endParaRPr lang="zh-CN" altLang="zh-CN" sz="2400" dirty="0">
              <a:effectLst/>
              <a:latin typeface="+mj-ea"/>
              <a:ea typeface="+mj-ea"/>
              <a:cs typeface="Euclid" panose="02020503060505020303" pitchFamily="18" charset="0"/>
            </a:endParaRPr>
          </a:p>
          <a:p>
            <a:pPr>
              <a:lnSpc>
                <a:spcPct val="150000"/>
              </a:lnSpc>
            </a:pPr>
            <a:r>
              <a:rPr lang="zh-CN" altLang="zh-CN" sz="2400" kern="100" dirty="0">
                <a:effectLst/>
                <a:latin typeface="+mj-ea"/>
                <a:ea typeface="+mj-ea"/>
                <a:cs typeface="Times New Roman" panose="02020603050405020304" pitchFamily="18" charset="0"/>
              </a:rPr>
              <a:t>后剪枝决策树通常比预剪枝决策树保留了更多的分支。一般情况下，后剪枝的欠拟合风险更小，泛化性能往往优于预剪枝决策树。</a:t>
            </a:r>
            <a:endParaRPr lang="zh-CN" altLang="en-US" dirty="0">
              <a:latin typeface="+mj-ea"/>
              <a:ea typeface="+mj-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的剪枝</a:t>
            </a:r>
            <a:endParaRPr lang="zh-CN" altLang="en-US" dirty="0"/>
          </a:p>
        </p:txBody>
      </p:sp>
      <p:sp>
        <p:nvSpPr>
          <p:cNvPr id="20" name="文本框 19"/>
          <p:cNvSpPr txBox="1"/>
          <p:nvPr/>
        </p:nvSpPr>
        <p:spPr>
          <a:xfrm>
            <a:off x="637116" y="1397055"/>
            <a:ext cx="1140851" cy="586699"/>
          </a:xfrm>
          <a:prstGeom prst="rect">
            <a:avLst/>
          </a:prstGeom>
          <a:noFill/>
        </p:spPr>
        <p:txBody>
          <a:bodyPr wrap="square">
            <a:spAutoFit/>
          </a:bodyPr>
          <a:lstStyle/>
          <a:p>
            <a:pPr>
              <a:lnSpc>
                <a:spcPct val="150000"/>
              </a:lnSpc>
            </a:pPr>
            <a:r>
              <a:rPr lang="zh-CN" altLang="en-US" b="1" i="0" dirty="0">
                <a:effectLst/>
                <a:latin typeface="-apple-system"/>
              </a:rPr>
              <a:t>后剪枝</a:t>
            </a:r>
            <a:endParaRPr lang="zh-CN" altLang="en-US" b="1" dirty="0"/>
          </a:p>
        </p:txBody>
      </p:sp>
      <p:sp>
        <p:nvSpPr>
          <p:cNvPr id="18" name="文本框 17"/>
          <p:cNvSpPr txBox="1"/>
          <p:nvPr/>
        </p:nvSpPr>
        <p:spPr>
          <a:xfrm>
            <a:off x="1356140" y="6290847"/>
            <a:ext cx="6096000" cy="461665"/>
          </a:xfrm>
          <a:prstGeom prst="rect">
            <a:avLst/>
          </a:prstGeom>
          <a:noFill/>
        </p:spPr>
        <p:txBody>
          <a:bodyPr wrap="square">
            <a:spAutoFit/>
          </a:bodyPr>
          <a:lstStyle/>
          <a:p>
            <a:r>
              <a:rPr lang="zh-CN" altLang="en-US" dirty="0"/>
              <a:t>基于表生成未剪枝的决策树</a:t>
            </a:r>
            <a:endParaRPr lang="zh-CN" altLang="en-US" dirty="0"/>
          </a:p>
        </p:txBody>
      </p:sp>
      <p:cxnSp>
        <p:nvCxnSpPr>
          <p:cNvPr id="12" name="直接箭头连接符 11"/>
          <p:cNvCxnSpPr>
            <a:stCxn id="28" idx="2"/>
          </p:cNvCxnSpPr>
          <p:nvPr/>
        </p:nvCxnSpPr>
        <p:spPr>
          <a:xfrm flipH="1">
            <a:off x="1638860" y="2196887"/>
            <a:ext cx="1299784" cy="56432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28" idx="6"/>
          </p:cNvCxnSpPr>
          <p:nvPr/>
        </p:nvCxnSpPr>
        <p:spPr>
          <a:xfrm>
            <a:off x="3794280" y="2196887"/>
            <a:ext cx="1652599" cy="628989"/>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23" idx="0"/>
          </p:cNvCxnSpPr>
          <p:nvPr/>
        </p:nvCxnSpPr>
        <p:spPr>
          <a:xfrm flipH="1">
            <a:off x="3483607" y="2738557"/>
            <a:ext cx="515160" cy="851635"/>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222761" y="2020950"/>
            <a:ext cx="640078" cy="657498"/>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407621" y="2166710"/>
            <a:ext cx="640078" cy="307777"/>
          </a:xfrm>
          <a:prstGeom prst="rect">
            <a:avLst/>
          </a:prstGeom>
          <a:noFill/>
        </p:spPr>
        <p:txBody>
          <a:bodyPr wrap="square" rtlCol="0">
            <a:spAutoFit/>
          </a:bodyPr>
          <a:lstStyle/>
          <a:p>
            <a:r>
              <a:rPr lang="zh-CN" altLang="en-US" sz="1400" dirty="0">
                <a:ea typeface="微软雅黑" panose="020B0503020204020204" pitchFamily="34" charset="-122"/>
              </a:rPr>
              <a:t>平坦</a:t>
            </a:r>
            <a:endParaRPr lang="zh-CN" altLang="en-US" sz="1400" dirty="0">
              <a:ea typeface="微软雅黑" panose="020B0503020204020204" pitchFamily="34" charset="-122"/>
            </a:endParaRPr>
          </a:p>
        </p:txBody>
      </p:sp>
      <p:sp>
        <p:nvSpPr>
          <p:cNvPr id="22" name="椭圆 21"/>
          <p:cNvSpPr/>
          <p:nvPr/>
        </p:nvSpPr>
        <p:spPr>
          <a:xfrm>
            <a:off x="2863873" y="4738313"/>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纹理</a:t>
            </a:r>
            <a:endParaRPr lang="zh-CN" altLang="en-US" sz="1600" dirty="0">
              <a:solidFill>
                <a:schemeClr val="bg1"/>
              </a:solidFill>
              <a:ea typeface="微软雅黑" panose="020B0503020204020204" pitchFamily="34" charset="-122"/>
            </a:endParaRPr>
          </a:p>
        </p:txBody>
      </p:sp>
      <p:sp>
        <p:nvSpPr>
          <p:cNvPr id="23" name="椭圆 22"/>
          <p:cNvSpPr/>
          <p:nvPr/>
        </p:nvSpPr>
        <p:spPr>
          <a:xfrm>
            <a:off x="3055789" y="3590192"/>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色泽</a:t>
            </a:r>
            <a:endParaRPr lang="zh-CN" altLang="en-US" sz="1600" dirty="0">
              <a:solidFill>
                <a:schemeClr val="bg1"/>
              </a:solidFill>
              <a:ea typeface="微软雅黑" panose="020B0503020204020204" pitchFamily="34" charset="-122"/>
            </a:endParaRPr>
          </a:p>
        </p:txBody>
      </p:sp>
      <p:sp>
        <p:nvSpPr>
          <p:cNvPr id="24" name="椭圆 23"/>
          <p:cNvSpPr/>
          <p:nvPr/>
        </p:nvSpPr>
        <p:spPr>
          <a:xfrm>
            <a:off x="5080380" y="3575572"/>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25" name="椭圆 24"/>
          <p:cNvSpPr/>
          <p:nvPr/>
        </p:nvSpPr>
        <p:spPr>
          <a:xfrm>
            <a:off x="5426097" y="2675759"/>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26" name="椭圆 25"/>
          <p:cNvSpPr/>
          <p:nvPr/>
        </p:nvSpPr>
        <p:spPr>
          <a:xfrm>
            <a:off x="3478653" y="2684335"/>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根蒂</a:t>
            </a:r>
            <a:endParaRPr lang="zh-CN" altLang="en-US" sz="1600" dirty="0">
              <a:solidFill>
                <a:schemeClr val="bg1"/>
              </a:solidFill>
              <a:ea typeface="微软雅黑" panose="020B0503020204020204" pitchFamily="34" charset="-122"/>
            </a:endParaRPr>
          </a:p>
        </p:txBody>
      </p:sp>
      <p:sp>
        <p:nvSpPr>
          <p:cNvPr id="27" name="椭圆 26"/>
          <p:cNvSpPr/>
          <p:nvPr/>
        </p:nvSpPr>
        <p:spPr>
          <a:xfrm>
            <a:off x="892238" y="2711100"/>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色泽</a:t>
            </a:r>
            <a:endParaRPr lang="zh-CN" altLang="en-US" sz="1600" dirty="0">
              <a:solidFill>
                <a:schemeClr val="bg1"/>
              </a:solidFill>
              <a:ea typeface="微软雅黑" panose="020B0503020204020204" pitchFamily="34" charset="-122"/>
            </a:endParaRPr>
          </a:p>
        </p:txBody>
      </p:sp>
      <p:sp>
        <p:nvSpPr>
          <p:cNvPr id="28" name="椭圆 27"/>
          <p:cNvSpPr/>
          <p:nvPr/>
        </p:nvSpPr>
        <p:spPr>
          <a:xfrm>
            <a:off x="2938644" y="1996587"/>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脐部</a:t>
            </a:r>
            <a:endParaRPr lang="zh-CN" altLang="en-US" sz="1600" dirty="0">
              <a:solidFill>
                <a:schemeClr val="bg1"/>
              </a:solidFill>
              <a:ea typeface="微软雅黑" panose="020B0503020204020204" pitchFamily="34" charset="-122"/>
            </a:endParaRPr>
          </a:p>
        </p:txBody>
      </p:sp>
      <p:cxnSp>
        <p:nvCxnSpPr>
          <p:cNvPr id="29" name="直接箭头连接符 28"/>
          <p:cNvCxnSpPr>
            <a:stCxn id="27" idx="4"/>
          </p:cNvCxnSpPr>
          <p:nvPr/>
        </p:nvCxnSpPr>
        <p:spPr>
          <a:xfrm flipH="1">
            <a:off x="1310253" y="3111699"/>
            <a:ext cx="9803" cy="917614"/>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1505152" y="3111699"/>
            <a:ext cx="652661" cy="467471"/>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3" idx="4"/>
            <a:endCxn id="22" idx="0"/>
          </p:cNvCxnSpPr>
          <p:nvPr/>
        </p:nvCxnSpPr>
        <p:spPr>
          <a:xfrm flipH="1">
            <a:off x="3291691" y="3990791"/>
            <a:ext cx="191916" cy="74752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3" idx="3"/>
          </p:cNvCxnSpPr>
          <p:nvPr/>
        </p:nvCxnSpPr>
        <p:spPr>
          <a:xfrm flipH="1">
            <a:off x="2444264" y="3932125"/>
            <a:ext cx="736830" cy="539924"/>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3683797" y="3893338"/>
            <a:ext cx="332949" cy="711843"/>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868202" y="3111699"/>
            <a:ext cx="274294" cy="513376"/>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028168" y="3060014"/>
            <a:ext cx="346697" cy="585745"/>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327269" y="2914970"/>
            <a:ext cx="1010283" cy="65741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2" idx="3"/>
          </p:cNvCxnSpPr>
          <p:nvPr/>
        </p:nvCxnSpPr>
        <p:spPr>
          <a:xfrm flipH="1">
            <a:off x="2369882" y="5080246"/>
            <a:ext cx="619296" cy="532808"/>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2" idx="5"/>
          </p:cNvCxnSpPr>
          <p:nvPr/>
        </p:nvCxnSpPr>
        <p:spPr>
          <a:xfrm>
            <a:off x="3594204" y="5080246"/>
            <a:ext cx="664144" cy="479910"/>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53" idx="0"/>
          </p:cNvCxnSpPr>
          <p:nvPr/>
        </p:nvCxnSpPr>
        <p:spPr>
          <a:xfrm flipH="1">
            <a:off x="3323934" y="5134639"/>
            <a:ext cx="34792" cy="496727"/>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1684199" y="3591028"/>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42" name="椭圆 41"/>
          <p:cNvSpPr/>
          <p:nvPr/>
        </p:nvSpPr>
        <p:spPr>
          <a:xfrm>
            <a:off x="4009276" y="5554160"/>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43" name="椭圆 42"/>
          <p:cNvSpPr/>
          <p:nvPr/>
        </p:nvSpPr>
        <p:spPr>
          <a:xfrm>
            <a:off x="3827450" y="4582366"/>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44" name="椭圆 43"/>
          <p:cNvSpPr/>
          <p:nvPr/>
        </p:nvSpPr>
        <p:spPr>
          <a:xfrm>
            <a:off x="4022120" y="3645759"/>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45" name="椭圆 44"/>
          <p:cNvSpPr/>
          <p:nvPr/>
        </p:nvSpPr>
        <p:spPr>
          <a:xfrm>
            <a:off x="1673002" y="5576512"/>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46" name="椭圆 45"/>
          <p:cNvSpPr/>
          <p:nvPr/>
        </p:nvSpPr>
        <p:spPr>
          <a:xfrm>
            <a:off x="2883370" y="5629601"/>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47" name="椭圆 46"/>
          <p:cNvSpPr/>
          <p:nvPr/>
        </p:nvSpPr>
        <p:spPr>
          <a:xfrm>
            <a:off x="1908142" y="4473900"/>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48" name="椭圆 47"/>
          <p:cNvSpPr/>
          <p:nvPr/>
        </p:nvSpPr>
        <p:spPr>
          <a:xfrm>
            <a:off x="882759" y="4039434"/>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49" name="椭圆 48"/>
          <p:cNvSpPr/>
          <p:nvPr/>
        </p:nvSpPr>
        <p:spPr>
          <a:xfrm>
            <a:off x="337874" y="3633010"/>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50" name="文本框 49"/>
          <p:cNvSpPr txBox="1"/>
          <p:nvPr/>
        </p:nvSpPr>
        <p:spPr>
          <a:xfrm>
            <a:off x="1068370" y="3349341"/>
            <a:ext cx="640078" cy="307777"/>
          </a:xfrm>
          <a:prstGeom prst="rect">
            <a:avLst/>
          </a:prstGeom>
          <a:noFill/>
        </p:spPr>
        <p:txBody>
          <a:bodyPr wrap="square" rtlCol="0">
            <a:spAutoFit/>
          </a:bodyPr>
          <a:lstStyle/>
          <a:p>
            <a:r>
              <a:rPr lang="zh-CN" altLang="en-US" sz="1400" dirty="0">
                <a:ea typeface="微软雅黑" panose="020B0503020204020204" pitchFamily="34" charset="-122"/>
              </a:rPr>
              <a:t>乌黑</a:t>
            </a:r>
            <a:endParaRPr lang="zh-CN" altLang="en-US" sz="1400" dirty="0">
              <a:ea typeface="微软雅黑" panose="020B0503020204020204" pitchFamily="34" charset="-122"/>
            </a:endParaRPr>
          </a:p>
        </p:txBody>
      </p:sp>
      <p:sp>
        <p:nvSpPr>
          <p:cNvPr id="51" name="文本框 50"/>
          <p:cNvSpPr txBox="1"/>
          <p:nvPr/>
        </p:nvSpPr>
        <p:spPr>
          <a:xfrm>
            <a:off x="1909721" y="2208042"/>
            <a:ext cx="640078" cy="307777"/>
          </a:xfrm>
          <a:prstGeom prst="rect">
            <a:avLst/>
          </a:prstGeom>
          <a:noFill/>
        </p:spPr>
        <p:txBody>
          <a:bodyPr wrap="square" rtlCol="0">
            <a:spAutoFit/>
          </a:bodyPr>
          <a:lstStyle/>
          <a:p>
            <a:r>
              <a:rPr lang="zh-CN" altLang="en-US" sz="1400" dirty="0">
                <a:ea typeface="微软雅黑" panose="020B0503020204020204" pitchFamily="34" charset="-122"/>
              </a:rPr>
              <a:t>凹陷</a:t>
            </a:r>
            <a:endParaRPr lang="zh-CN" altLang="en-US" sz="1400" dirty="0">
              <a:ea typeface="微软雅黑" panose="020B0503020204020204" pitchFamily="34" charset="-122"/>
            </a:endParaRPr>
          </a:p>
        </p:txBody>
      </p:sp>
      <p:sp>
        <p:nvSpPr>
          <p:cNvPr id="52" name="文本框 51"/>
          <p:cNvSpPr txBox="1"/>
          <p:nvPr/>
        </p:nvSpPr>
        <p:spPr>
          <a:xfrm>
            <a:off x="4568148" y="3136086"/>
            <a:ext cx="640078" cy="307777"/>
          </a:xfrm>
          <a:prstGeom prst="rect">
            <a:avLst/>
          </a:prstGeom>
          <a:noFill/>
        </p:spPr>
        <p:txBody>
          <a:bodyPr wrap="square" rtlCol="0">
            <a:spAutoFit/>
          </a:bodyPr>
          <a:lstStyle/>
          <a:p>
            <a:r>
              <a:rPr lang="zh-CN" altLang="en-US" sz="1400" dirty="0">
                <a:ea typeface="微软雅黑" panose="020B0503020204020204" pitchFamily="34" charset="-122"/>
              </a:rPr>
              <a:t>硬挺</a:t>
            </a:r>
            <a:endParaRPr lang="zh-CN" altLang="en-US" sz="1400" dirty="0">
              <a:ea typeface="微软雅黑" panose="020B0503020204020204" pitchFamily="34" charset="-122"/>
            </a:endParaRPr>
          </a:p>
        </p:txBody>
      </p:sp>
      <p:sp>
        <p:nvSpPr>
          <p:cNvPr id="53" name="文本框 52"/>
          <p:cNvSpPr txBox="1"/>
          <p:nvPr/>
        </p:nvSpPr>
        <p:spPr>
          <a:xfrm>
            <a:off x="3038687" y="5134639"/>
            <a:ext cx="640078" cy="307777"/>
          </a:xfrm>
          <a:prstGeom prst="rect">
            <a:avLst/>
          </a:prstGeom>
          <a:noFill/>
        </p:spPr>
        <p:txBody>
          <a:bodyPr wrap="square" rtlCol="0">
            <a:spAutoFit/>
          </a:bodyPr>
          <a:lstStyle/>
          <a:p>
            <a:r>
              <a:rPr lang="zh-CN" altLang="en-US" sz="1400" dirty="0">
                <a:ea typeface="微软雅黑" panose="020B0503020204020204" pitchFamily="34" charset="-122"/>
              </a:rPr>
              <a:t>稍糊</a:t>
            </a:r>
            <a:endParaRPr lang="zh-CN" altLang="en-US" sz="1400" dirty="0">
              <a:ea typeface="微软雅黑" panose="020B0503020204020204" pitchFamily="34" charset="-122"/>
            </a:endParaRPr>
          </a:p>
        </p:txBody>
      </p:sp>
      <p:sp>
        <p:nvSpPr>
          <p:cNvPr id="54" name="文本框 53"/>
          <p:cNvSpPr txBox="1"/>
          <p:nvPr/>
        </p:nvSpPr>
        <p:spPr>
          <a:xfrm>
            <a:off x="3920783" y="5138912"/>
            <a:ext cx="640078" cy="307777"/>
          </a:xfrm>
          <a:prstGeom prst="rect">
            <a:avLst/>
          </a:prstGeom>
          <a:noFill/>
        </p:spPr>
        <p:txBody>
          <a:bodyPr wrap="square" rtlCol="0">
            <a:spAutoFit/>
          </a:bodyPr>
          <a:lstStyle/>
          <a:p>
            <a:r>
              <a:rPr lang="zh-CN" altLang="en-US" sz="1400" dirty="0">
                <a:ea typeface="微软雅黑" panose="020B0503020204020204" pitchFamily="34" charset="-122"/>
              </a:rPr>
              <a:t>清晰</a:t>
            </a:r>
            <a:endParaRPr lang="zh-CN" altLang="en-US" sz="1400" dirty="0">
              <a:ea typeface="微软雅黑" panose="020B0503020204020204" pitchFamily="34" charset="-122"/>
            </a:endParaRPr>
          </a:p>
        </p:txBody>
      </p:sp>
      <p:sp>
        <p:nvSpPr>
          <p:cNvPr id="55" name="文本框 54"/>
          <p:cNvSpPr txBox="1"/>
          <p:nvPr/>
        </p:nvSpPr>
        <p:spPr>
          <a:xfrm>
            <a:off x="3850271" y="3126840"/>
            <a:ext cx="640078" cy="307777"/>
          </a:xfrm>
          <a:prstGeom prst="rect">
            <a:avLst/>
          </a:prstGeom>
          <a:noFill/>
        </p:spPr>
        <p:txBody>
          <a:bodyPr wrap="square" rtlCol="0">
            <a:spAutoFit/>
          </a:bodyPr>
          <a:lstStyle/>
          <a:p>
            <a:r>
              <a:rPr lang="zh-CN" altLang="en-US" sz="1400" dirty="0">
                <a:ea typeface="微软雅黑" panose="020B0503020204020204" pitchFamily="34" charset="-122"/>
              </a:rPr>
              <a:t>蜷曲</a:t>
            </a:r>
            <a:endParaRPr lang="zh-CN" altLang="en-US" sz="1400" dirty="0">
              <a:ea typeface="微软雅黑" panose="020B0503020204020204" pitchFamily="34" charset="-122"/>
            </a:endParaRPr>
          </a:p>
        </p:txBody>
      </p:sp>
      <p:sp>
        <p:nvSpPr>
          <p:cNvPr id="56" name="文本框 55"/>
          <p:cNvSpPr txBox="1"/>
          <p:nvPr/>
        </p:nvSpPr>
        <p:spPr>
          <a:xfrm>
            <a:off x="3134995" y="3108668"/>
            <a:ext cx="640078" cy="307777"/>
          </a:xfrm>
          <a:prstGeom prst="rect">
            <a:avLst/>
          </a:prstGeom>
          <a:noFill/>
        </p:spPr>
        <p:txBody>
          <a:bodyPr wrap="square" rtlCol="0">
            <a:spAutoFit/>
          </a:bodyPr>
          <a:lstStyle/>
          <a:p>
            <a:r>
              <a:rPr lang="zh-CN" altLang="en-US" sz="1400" dirty="0">
                <a:ea typeface="微软雅黑" panose="020B0503020204020204" pitchFamily="34" charset="-122"/>
              </a:rPr>
              <a:t>稍蜷</a:t>
            </a:r>
            <a:endParaRPr lang="zh-CN" altLang="en-US" sz="1400" dirty="0">
              <a:ea typeface="微软雅黑" panose="020B0503020204020204" pitchFamily="34" charset="-122"/>
            </a:endParaRPr>
          </a:p>
        </p:txBody>
      </p:sp>
      <p:sp>
        <p:nvSpPr>
          <p:cNvPr id="57" name="文本框 56"/>
          <p:cNvSpPr txBox="1"/>
          <p:nvPr/>
        </p:nvSpPr>
        <p:spPr>
          <a:xfrm>
            <a:off x="2208599" y="5088084"/>
            <a:ext cx="640078" cy="307777"/>
          </a:xfrm>
          <a:prstGeom prst="rect">
            <a:avLst/>
          </a:prstGeom>
          <a:noFill/>
        </p:spPr>
        <p:txBody>
          <a:bodyPr wrap="square" rtlCol="0">
            <a:spAutoFit/>
          </a:bodyPr>
          <a:lstStyle/>
          <a:p>
            <a:r>
              <a:rPr lang="zh-CN" altLang="en-US" sz="1400" dirty="0">
                <a:ea typeface="微软雅黑" panose="020B0503020204020204" pitchFamily="34" charset="-122"/>
              </a:rPr>
              <a:t>模糊</a:t>
            </a:r>
            <a:endParaRPr lang="zh-CN" altLang="en-US" sz="1400" dirty="0">
              <a:ea typeface="微软雅黑" panose="020B0503020204020204" pitchFamily="34" charset="-122"/>
            </a:endParaRPr>
          </a:p>
        </p:txBody>
      </p:sp>
      <p:sp>
        <p:nvSpPr>
          <p:cNvPr id="58" name="文本框 57"/>
          <p:cNvSpPr txBox="1"/>
          <p:nvPr/>
        </p:nvSpPr>
        <p:spPr>
          <a:xfrm>
            <a:off x="600856" y="3137381"/>
            <a:ext cx="640078" cy="307777"/>
          </a:xfrm>
          <a:prstGeom prst="rect">
            <a:avLst/>
          </a:prstGeom>
          <a:noFill/>
        </p:spPr>
        <p:txBody>
          <a:bodyPr wrap="square" rtlCol="0">
            <a:spAutoFit/>
          </a:bodyPr>
          <a:lstStyle/>
          <a:p>
            <a:r>
              <a:rPr lang="zh-CN" altLang="en-US" sz="1400" dirty="0">
                <a:ea typeface="微软雅黑" panose="020B0503020204020204" pitchFamily="34" charset="-122"/>
              </a:rPr>
              <a:t>青绿</a:t>
            </a:r>
            <a:endParaRPr lang="zh-CN" altLang="en-US" sz="1400" dirty="0">
              <a:ea typeface="微软雅黑" panose="020B0503020204020204" pitchFamily="34" charset="-122"/>
            </a:endParaRPr>
          </a:p>
        </p:txBody>
      </p:sp>
      <p:sp>
        <p:nvSpPr>
          <p:cNvPr id="59" name="文本框 58"/>
          <p:cNvSpPr txBox="1"/>
          <p:nvPr/>
        </p:nvSpPr>
        <p:spPr>
          <a:xfrm>
            <a:off x="3210193" y="2410922"/>
            <a:ext cx="640078" cy="307777"/>
          </a:xfrm>
          <a:prstGeom prst="rect">
            <a:avLst/>
          </a:prstGeom>
          <a:noFill/>
        </p:spPr>
        <p:txBody>
          <a:bodyPr wrap="square" rtlCol="0">
            <a:spAutoFit/>
          </a:bodyPr>
          <a:lstStyle/>
          <a:p>
            <a:r>
              <a:rPr lang="zh-CN" altLang="en-US" sz="1400" dirty="0">
                <a:ea typeface="微软雅黑" panose="020B0503020204020204" pitchFamily="34" charset="-122"/>
              </a:rPr>
              <a:t>稍凹</a:t>
            </a:r>
            <a:endParaRPr lang="zh-CN" altLang="en-US" sz="1400" dirty="0">
              <a:ea typeface="微软雅黑" panose="020B0503020204020204" pitchFamily="34" charset="-122"/>
            </a:endParaRPr>
          </a:p>
        </p:txBody>
      </p:sp>
      <p:sp>
        <p:nvSpPr>
          <p:cNvPr id="60" name="文本框 59"/>
          <p:cNvSpPr txBox="1"/>
          <p:nvPr/>
        </p:nvSpPr>
        <p:spPr>
          <a:xfrm>
            <a:off x="3806844" y="4056098"/>
            <a:ext cx="640078" cy="307777"/>
          </a:xfrm>
          <a:prstGeom prst="rect">
            <a:avLst/>
          </a:prstGeom>
          <a:noFill/>
        </p:spPr>
        <p:txBody>
          <a:bodyPr wrap="square" rtlCol="0">
            <a:spAutoFit/>
          </a:bodyPr>
          <a:lstStyle/>
          <a:p>
            <a:r>
              <a:rPr lang="zh-CN" altLang="en-US" sz="1400" dirty="0">
                <a:ea typeface="微软雅黑" panose="020B0503020204020204" pitchFamily="34" charset="-122"/>
              </a:rPr>
              <a:t>浅白</a:t>
            </a:r>
            <a:endParaRPr lang="zh-CN" altLang="en-US" sz="1400" dirty="0">
              <a:ea typeface="微软雅黑" panose="020B0503020204020204" pitchFamily="34" charset="-122"/>
            </a:endParaRPr>
          </a:p>
        </p:txBody>
      </p:sp>
      <p:sp>
        <p:nvSpPr>
          <p:cNvPr id="61" name="文本框 60"/>
          <p:cNvSpPr txBox="1"/>
          <p:nvPr/>
        </p:nvSpPr>
        <p:spPr>
          <a:xfrm>
            <a:off x="2464963" y="4066479"/>
            <a:ext cx="640078" cy="307777"/>
          </a:xfrm>
          <a:prstGeom prst="rect">
            <a:avLst/>
          </a:prstGeom>
          <a:noFill/>
        </p:spPr>
        <p:txBody>
          <a:bodyPr wrap="square" rtlCol="0">
            <a:spAutoFit/>
          </a:bodyPr>
          <a:lstStyle/>
          <a:p>
            <a:r>
              <a:rPr lang="zh-CN" altLang="en-US" sz="1400" dirty="0">
                <a:ea typeface="微软雅黑" panose="020B0503020204020204" pitchFamily="34" charset="-122"/>
              </a:rPr>
              <a:t>青绿</a:t>
            </a:r>
            <a:endParaRPr lang="zh-CN" altLang="en-US" sz="1400" dirty="0">
              <a:ea typeface="微软雅黑" panose="020B0503020204020204" pitchFamily="34" charset="-122"/>
            </a:endParaRPr>
          </a:p>
        </p:txBody>
      </p:sp>
      <p:sp>
        <p:nvSpPr>
          <p:cNvPr id="62" name="文本框 61"/>
          <p:cNvSpPr txBox="1"/>
          <p:nvPr/>
        </p:nvSpPr>
        <p:spPr>
          <a:xfrm>
            <a:off x="3147020" y="4065257"/>
            <a:ext cx="640078" cy="307777"/>
          </a:xfrm>
          <a:prstGeom prst="rect">
            <a:avLst/>
          </a:prstGeom>
          <a:noFill/>
        </p:spPr>
        <p:txBody>
          <a:bodyPr wrap="square" rtlCol="0">
            <a:spAutoFit/>
          </a:bodyPr>
          <a:lstStyle/>
          <a:p>
            <a:r>
              <a:rPr lang="zh-CN" altLang="en-US" sz="1400" dirty="0">
                <a:ea typeface="微软雅黑" panose="020B0503020204020204" pitchFamily="34" charset="-122"/>
              </a:rPr>
              <a:t>乌黑</a:t>
            </a:r>
            <a:endParaRPr lang="zh-CN" altLang="en-US" sz="1400" dirty="0">
              <a:ea typeface="微软雅黑" panose="020B0503020204020204" pitchFamily="34" charset="-122"/>
            </a:endParaRPr>
          </a:p>
        </p:txBody>
      </p:sp>
      <p:sp>
        <p:nvSpPr>
          <p:cNvPr id="63" name="文本框 62"/>
          <p:cNvSpPr txBox="1"/>
          <p:nvPr/>
        </p:nvSpPr>
        <p:spPr>
          <a:xfrm>
            <a:off x="1716911" y="3122835"/>
            <a:ext cx="640078" cy="307777"/>
          </a:xfrm>
          <a:prstGeom prst="rect">
            <a:avLst/>
          </a:prstGeom>
          <a:noFill/>
        </p:spPr>
        <p:txBody>
          <a:bodyPr wrap="square" rtlCol="0">
            <a:spAutoFit/>
          </a:bodyPr>
          <a:lstStyle/>
          <a:p>
            <a:r>
              <a:rPr lang="zh-CN" altLang="en-US" sz="1400" dirty="0">
                <a:ea typeface="微软雅黑" panose="020B0503020204020204" pitchFamily="34" charset="-122"/>
              </a:rPr>
              <a:t>浅白</a:t>
            </a:r>
            <a:endParaRPr lang="zh-CN" altLang="en-US" sz="1400" dirty="0">
              <a:ea typeface="微软雅黑" panose="020B0503020204020204" pitchFamily="34" charset="-122"/>
            </a:endParaRPr>
          </a:p>
        </p:txBody>
      </p:sp>
      <p:sp>
        <p:nvSpPr>
          <p:cNvPr id="64" name="文本框 63"/>
          <p:cNvSpPr txBox="1"/>
          <p:nvPr/>
        </p:nvSpPr>
        <p:spPr>
          <a:xfrm>
            <a:off x="2845324" y="1719904"/>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①</a:t>
            </a:r>
            <a:endParaRPr lang="zh-CN" altLang="en-US" sz="1800" dirty="0">
              <a:solidFill>
                <a:srgbClr val="FF0000"/>
              </a:solidFill>
              <a:ea typeface="微软雅黑" panose="020B0503020204020204" pitchFamily="34" charset="-122"/>
            </a:endParaRPr>
          </a:p>
        </p:txBody>
      </p:sp>
      <p:sp>
        <p:nvSpPr>
          <p:cNvPr id="65" name="文本框 64"/>
          <p:cNvSpPr txBox="1"/>
          <p:nvPr/>
        </p:nvSpPr>
        <p:spPr>
          <a:xfrm>
            <a:off x="2756104" y="4471855"/>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⑥</a:t>
            </a:r>
            <a:endParaRPr lang="zh-CN" altLang="en-US" sz="1800" dirty="0">
              <a:solidFill>
                <a:srgbClr val="FF0000"/>
              </a:solidFill>
              <a:ea typeface="微软雅黑" panose="020B0503020204020204" pitchFamily="34" charset="-122"/>
            </a:endParaRPr>
          </a:p>
        </p:txBody>
      </p:sp>
      <p:sp>
        <p:nvSpPr>
          <p:cNvPr id="66" name="文本框 65"/>
          <p:cNvSpPr txBox="1"/>
          <p:nvPr/>
        </p:nvSpPr>
        <p:spPr>
          <a:xfrm>
            <a:off x="2960944" y="3314891"/>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⑤</a:t>
            </a:r>
            <a:endParaRPr lang="zh-CN" altLang="en-US" sz="1800" dirty="0">
              <a:solidFill>
                <a:srgbClr val="FF0000"/>
              </a:solidFill>
              <a:ea typeface="微软雅黑" panose="020B0503020204020204" pitchFamily="34" charset="-122"/>
            </a:endParaRPr>
          </a:p>
        </p:txBody>
      </p:sp>
      <p:sp>
        <p:nvSpPr>
          <p:cNvPr id="67" name="文本框 66"/>
          <p:cNvSpPr txBox="1"/>
          <p:nvPr/>
        </p:nvSpPr>
        <p:spPr>
          <a:xfrm>
            <a:off x="5245369" y="2441948"/>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④</a:t>
            </a:r>
            <a:endParaRPr lang="zh-CN" altLang="en-US" sz="1800" dirty="0">
              <a:solidFill>
                <a:srgbClr val="FF0000"/>
              </a:solidFill>
              <a:ea typeface="微软雅黑" panose="020B0503020204020204" pitchFamily="34" charset="-122"/>
            </a:endParaRPr>
          </a:p>
        </p:txBody>
      </p:sp>
      <p:sp>
        <p:nvSpPr>
          <p:cNvPr id="68" name="文本框 67"/>
          <p:cNvSpPr txBox="1"/>
          <p:nvPr/>
        </p:nvSpPr>
        <p:spPr>
          <a:xfrm>
            <a:off x="3124923" y="2632854"/>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③</a:t>
            </a:r>
            <a:endParaRPr lang="zh-CN" altLang="en-US" sz="1800" dirty="0">
              <a:solidFill>
                <a:srgbClr val="FF0000"/>
              </a:solidFill>
              <a:ea typeface="微软雅黑" panose="020B0503020204020204" pitchFamily="34" charset="-122"/>
            </a:endParaRPr>
          </a:p>
        </p:txBody>
      </p:sp>
      <p:sp>
        <p:nvSpPr>
          <p:cNvPr id="69" name="文本框 68"/>
          <p:cNvSpPr txBox="1"/>
          <p:nvPr/>
        </p:nvSpPr>
        <p:spPr>
          <a:xfrm>
            <a:off x="699850" y="2477403"/>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②</a:t>
            </a:r>
            <a:endParaRPr lang="zh-CN" altLang="en-US" sz="1800" dirty="0">
              <a:solidFill>
                <a:srgbClr val="FF0000"/>
              </a:solidFill>
              <a:ea typeface="微软雅黑" panose="020B0503020204020204" pitchFamily="34" charset="-122"/>
            </a:endParaRPr>
          </a:p>
        </p:txBody>
      </p:sp>
      <p:sp>
        <p:nvSpPr>
          <p:cNvPr id="70" name="文本框 69"/>
          <p:cNvSpPr txBox="1"/>
          <p:nvPr/>
        </p:nvSpPr>
        <p:spPr>
          <a:xfrm>
            <a:off x="2380477" y="3840073"/>
            <a:ext cx="1759277" cy="338554"/>
          </a:xfrm>
          <a:prstGeom prst="rect">
            <a:avLst/>
          </a:prstGeom>
          <a:noFill/>
        </p:spPr>
        <p:txBody>
          <a:bodyPr wrap="square">
            <a:spAutoFit/>
          </a:bodyPr>
          <a:lstStyle/>
          <a:p>
            <a:r>
              <a:rPr lang="en-US" altLang="zh-CN" sz="1600" kern="100" dirty="0">
                <a:solidFill>
                  <a:srgbClr val="FF0000"/>
                </a:solidFill>
                <a:effectLst/>
                <a:latin typeface="微软雅黑" panose="020B0503020204020204" pitchFamily="34" charset="-122"/>
              </a:rPr>
              <a:t>{6,7,15}</a:t>
            </a:r>
            <a:endParaRPr lang="zh-CN" altLang="en-US" sz="1600" dirty="0">
              <a:solidFill>
                <a:srgbClr val="FF0000"/>
              </a:solidFill>
            </a:endParaRPr>
          </a:p>
        </p:txBody>
      </p:sp>
      <p:sp>
        <p:nvSpPr>
          <p:cNvPr id="71" name="文本框 70"/>
          <p:cNvSpPr txBox="1"/>
          <p:nvPr/>
        </p:nvSpPr>
        <p:spPr>
          <a:xfrm>
            <a:off x="2255356" y="4836421"/>
            <a:ext cx="1759277" cy="338554"/>
          </a:xfrm>
          <a:prstGeom prst="rect">
            <a:avLst/>
          </a:prstGeom>
          <a:noFill/>
        </p:spPr>
        <p:txBody>
          <a:bodyPr wrap="square">
            <a:spAutoFit/>
          </a:bodyPr>
          <a:lstStyle/>
          <a:p>
            <a:r>
              <a:rPr lang="en-US" altLang="zh-CN" sz="1600" kern="100" dirty="0">
                <a:solidFill>
                  <a:srgbClr val="FF0000"/>
                </a:solidFill>
                <a:effectLst/>
                <a:latin typeface="微软雅黑" panose="020B0503020204020204" pitchFamily="34" charset="-122"/>
              </a:rPr>
              <a:t>{7,15}</a:t>
            </a:r>
            <a:endParaRPr lang="zh-CN" altLang="en-US" sz="1600" dirty="0">
              <a:solidFill>
                <a:srgbClr val="FF0000"/>
              </a:solidFill>
            </a:endParaRPr>
          </a:p>
        </p:txBody>
      </p:sp>
      <p:sp>
        <p:nvSpPr>
          <p:cNvPr id="72" name="文本框 71"/>
          <p:cNvSpPr txBox="1"/>
          <p:nvPr/>
        </p:nvSpPr>
        <p:spPr>
          <a:xfrm>
            <a:off x="1688540" y="2771036"/>
            <a:ext cx="1759277" cy="338554"/>
          </a:xfrm>
          <a:prstGeom prst="rect">
            <a:avLst/>
          </a:prstGeom>
          <a:noFill/>
        </p:spPr>
        <p:txBody>
          <a:bodyPr wrap="square">
            <a:spAutoFit/>
          </a:bodyPr>
          <a:lstStyle/>
          <a:p>
            <a:r>
              <a:rPr lang="en-US" altLang="zh-CN" sz="1600" kern="100" dirty="0">
                <a:solidFill>
                  <a:srgbClr val="FF0000"/>
                </a:solidFill>
                <a:effectLst/>
                <a:latin typeface="微软雅黑" panose="020B0503020204020204" pitchFamily="34" charset="-122"/>
              </a:rPr>
              <a:t>{1,2,3,14}</a:t>
            </a:r>
            <a:endParaRPr lang="zh-CN" altLang="en-US" sz="1600" dirty="0">
              <a:solidFill>
                <a:srgbClr val="FF0000"/>
              </a:solidFill>
            </a:endParaRPr>
          </a:p>
        </p:txBody>
      </p:sp>
      <p:sp>
        <p:nvSpPr>
          <p:cNvPr id="73" name="文本框 72"/>
          <p:cNvSpPr txBox="1"/>
          <p:nvPr/>
        </p:nvSpPr>
        <p:spPr>
          <a:xfrm>
            <a:off x="6541821" y="1426555"/>
            <a:ext cx="5535003" cy="4661535"/>
          </a:xfrm>
          <a:prstGeom prst="rect">
            <a:avLst/>
          </a:prstGeom>
          <a:noFill/>
        </p:spPr>
        <p:txBody>
          <a:bodyPr wrap="square">
            <a:spAutoFit/>
          </a:bodyPr>
          <a:lstStyle/>
          <a:p>
            <a:pPr>
              <a:lnSpc>
                <a:spcPct val="150000"/>
              </a:lnSpc>
            </a:pPr>
            <a:r>
              <a:rPr lang="zh-CN" altLang="en-US" sz="1800" b="1" dirty="0">
                <a:effectLst/>
                <a:latin typeface="+mj-ea"/>
                <a:ea typeface="+mj-ea"/>
                <a:cs typeface="Euclid" panose="02020503060505020303" pitchFamily="18" charset="0"/>
              </a:rPr>
              <a:t>剪枝方法</a:t>
            </a:r>
            <a:endParaRPr lang="en-US" altLang="zh-CN" sz="1800" b="1" dirty="0">
              <a:effectLst/>
              <a:latin typeface="+mj-ea"/>
              <a:ea typeface="+mj-ea"/>
              <a:cs typeface="Euclid" panose="02020503060505020303" pitchFamily="18" charset="0"/>
            </a:endParaRPr>
          </a:p>
          <a:p>
            <a:pPr>
              <a:lnSpc>
                <a:spcPct val="150000"/>
              </a:lnSpc>
            </a:pPr>
            <a:r>
              <a:rPr lang="zh-CN" altLang="zh-CN" sz="1800" dirty="0">
                <a:effectLst/>
                <a:latin typeface="+mj-ea"/>
                <a:ea typeface="+mj-ea"/>
                <a:cs typeface="Euclid" panose="02020503060505020303" pitchFamily="18" charset="0"/>
              </a:rPr>
              <a:t>在已经生成的决策树上进行剪枝，从而得到简化版的剪枝决策树。</a:t>
            </a:r>
            <a:endParaRPr lang="zh-CN" altLang="zh-CN" sz="1800" dirty="0">
              <a:effectLst/>
              <a:latin typeface="+mj-ea"/>
              <a:ea typeface="+mj-ea"/>
              <a:cs typeface="Euclid" panose="02020503060505020303" pitchFamily="18" charset="0"/>
            </a:endParaRPr>
          </a:p>
          <a:p>
            <a:pPr>
              <a:lnSpc>
                <a:spcPct val="150000"/>
              </a:lnSpc>
            </a:pPr>
            <a:r>
              <a:rPr lang="en-US" altLang="zh-CN" sz="1800" dirty="0">
                <a:effectLst/>
                <a:latin typeface="+mj-ea"/>
                <a:ea typeface="+mj-ea"/>
                <a:cs typeface="Euclid" panose="02020503060505020303" pitchFamily="18" charset="0"/>
              </a:rPr>
              <a:t>C4.5 </a:t>
            </a:r>
            <a:r>
              <a:rPr lang="zh-CN" altLang="zh-CN" sz="1800" dirty="0">
                <a:effectLst/>
                <a:latin typeface="+mj-ea"/>
                <a:ea typeface="+mj-ea"/>
                <a:cs typeface="Euclid" panose="02020503060505020303" pitchFamily="18" charset="0"/>
              </a:rPr>
              <a:t>采用的悲观剪枝方法，用递归的方式从低往上针对每一个非叶子节点，评估用一个最佳叶子节点去代替这课子树是否有益。如果剪枝后与剪枝前相比其错误率是保持或者下降，则这棵子树就可以被替换掉。</a:t>
            </a:r>
            <a:r>
              <a:rPr lang="en-US" altLang="zh-CN" sz="1800" dirty="0">
                <a:effectLst/>
                <a:latin typeface="+mj-ea"/>
                <a:ea typeface="+mj-ea"/>
                <a:cs typeface="Euclid" panose="02020503060505020303" pitchFamily="18" charset="0"/>
              </a:rPr>
              <a:t>C4.5 </a:t>
            </a:r>
            <a:r>
              <a:rPr lang="zh-CN" altLang="zh-CN" sz="1800" dirty="0">
                <a:effectLst/>
                <a:latin typeface="+mj-ea"/>
                <a:ea typeface="+mj-ea"/>
                <a:cs typeface="Euclid" panose="02020503060505020303" pitchFamily="18" charset="0"/>
              </a:rPr>
              <a:t>通过训练数据集上的错误分类数量来估算未知样本上的错误率。</a:t>
            </a:r>
            <a:endParaRPr lang="zh-CN" altLang="zh-CN" sz="1800" dirty="0">
              <a:effectLst/>
              <a:latin typeface="+mj-ea"/>
              <a:ea typeface="+mj-ea"/>
              <a:cs typeface="Euclid" panose="02020503060505020303" pitchFamily="18" charset="0"/>
            </a:endParaRPr>
          </a:p>
          <a:p>
            <a:pPr>
              <a:lnSpc>
                <a:spcPct val="150000"/>
              </a:lnSpc>
            </a:pPr>
            <a:r>
              <a:rPr lang="zh-CN" altLang="zh-CN" sz="1800" kern="100" dirty="0">
                <a:effectLst/>
                <a:latin typeface="+mj-ea"/>
                <a:ea typeface="+mj-ea"/>
                <a:cs typeface="Times New Roman" panose="02020603050405020304" pitchFamily="18" charset="0"/>
              </a:rPr>
              <a:t>后剪枝决策树的欠拟合风险很小，泛化性能往往优于预剪枝决策树。</a:t>
            </a:r>
            <a:endParaRPr lang="zh-CN" altLang="zh-CN" sz="1800" dirty="0">
              <a:effectLst/>
              <a:latin typeface="+mj-ea"/>
              <a:ea typeface="+mj-ea"/>
              <a:cs typeface="Euclid" panose="02020503060505020303"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的剪枝</a:t>
            </a:r>
            <a:endParaRPr lang="zh-CN" altLang="en-US" dirty="0"/>
          </a:p>
        </p:txBody>
      </p:sp>
      <p:sp>
        <p:nvSpPr>
          <p:cNvPr id="20" name="文本框 19"/>
          <p:cNvSpPr txBox="1"/>
          <p:nvPr/>
        </p:nvSpPr>
        <p:spPr>
          <a:xfrm>
            <a:off x="637116" y="1397055"/>
            <a:ext cx="1140851" cy="586699"/>
          </a:xfrm>
          <a:prstGeom prst="rect">
            <a:avLst/>
          </a:prstGeom>
          <a:noFill/>
        </p:spPr>
        <p:txBody>
          <a:bodyPr wrap="square">
            <a:spAutoFit/>
          </a:bodyPr>
          <a:lstStyle/>
          <a:p>
            <a:pPr>
              <a:lnSpc>
                <a:spcPct val="150000"/>
              </a:lnSpc>
            </a:pPr>
            <a:r>
              <a:rPr lang="zh-CN" altLang="en-US" b="1" i="0" dirty="0">
                <a:effectLst/>
                <a:latin typeface="-apple-system"/>
              </a:rPr>
              <a:t>后剪枝</a:t>
            </a:r>
            <a:endParaRPr lang="zh-CN" altLang="en-US" b="1" dirty="0"/>
          </a:p>
        </p:txBody>
      </p:sp>
      <p:cxnSp>
        <p:nvCxnSpPr>
          <p:cNvPr id="12" name="直接箭头连接符 11"/>
          <p:cNvCxnSpPr>
            <a:stCxn id="28" idx="2"/>
          </p:cNvCxnSpPr>
          <p:nvPr/>
        </p:nvCxnSpPr>
        <p:spPr>
          <a:xfrm flipH="1">
            <a:off x="1638860" y="2196887"/>
            <a:ext cx="1299784" cy="56432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28" idx="6"/>
          </p:cNvCxnSpPr>
          <p:nvPr/>
        </p:nvCxnSpPr>
        <p:spPr>
          <a:xfrm>
            <a:off x="3794280" y="2196887"/>
            <a:ext cx="1652599" cy="628989"/>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23" idx="0"/>
          </p:cNvCxnSpPr>
          <p:nvPr/>
        </p:nvCxnSpPr>
        <p:spPr>
          <a:xfrm flipH="1">
            <a:off x="3483607" y="2738557"/>
            <a:ext cx="515160" cy="851635"/>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222761" y="2020950"/>
            <a:ext cx="640078" cy="657498"/>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407621" y="2166710"/>
            <a:ext cx="640078" cy="307777"/>
          </a:xfrm>
          <a:prstGeom prst="rect">
            <a:avLst/>
          </a:prstGeom>
          <a:noFill/>
        </p:spPr>
        <p:txBody>
          <a:bodyPr wrap="square" rtlCol="0">
            <a:spAutoFit/>
          </a:bodyPr>
          <a:lstStyle/>
          <a:p>
            <a:r>
              <a:rPr lang="zh-CN" altLang="en-US" sz="1400" dirty="0">
                <a:ea typeface="微软雅黑" panose="020B0503020204020204" pitchFamily="34" charset="-122"/>
              </a:rPr>
              <a:t>平坦</a:t>
            </a:r>
            <a:endParaRPr lang="zh-CN" altLang="en-US" sz="1400" dirty="0">
              <a:ea typeface="微软雅黑" panose="020B0503020204020204" pitchFamily="34" charset="-122"/>
            </a:endParaRPr>
          </a:p>
        </p:txBody>
      </p:sp>
      <p:sp>
        <p:nvSpPr>
          <p:cNvPr id="22" name="椭圆 21"/>
          <p:cNvSpPr/>
          <p:nvPr/>
        </p:nvSpPr>
        <p:spPr>
          <a:xfrm>
            <a:off x="2863873" y="4738313"/>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纹理</a:t>
            </a:r>
            <a:endParaRPr lang="zh-CN" altLang="en-US" sz="1600" dirty="0">
              <a:solidFill>
                <a:schemeClr val="bg1"/>
              </a:solidFill>
              <a:ea typeface="微软雅黑" panose="020B0503020204020204" pitchFamily="34" charset="-122"/>
            </a:endParaRPr>
          </a:p>
        </p:txBody>
      </p:sp>
      <p:sp>
        <p:nvSpPr>
          <p:cNvPr id="23" name="椭圆 22"/>
          <p:cNvSpPr/>
          <p:nvPr/>
        </p:nvSpPr>
        <p:spPr>
          <a:xfrm>
            <a:off x="3055789" y="3590192"/>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色泽</a:t>
            </a:r>
            <a:endParaRPr lang="zh-CN" altLang="en-US" sz="1600" dirty="0">
              <a:solidFill>
                <a:schemeClr val="bg1"/>
              </a:solidFill>
              <a:ea typeface="微软雅黑" panose="020B0503020204020204" pitchFamily="34" charset="-122"/>
            </a:endParaRPr>
          </a:p>
        </p:txBody>
      </p:sp>
      <p:sp>
        <p:nvSpPr>
          <p:cNvPr id="24" name="椭圆 23"/>
          <p:cNvSpPr/>
          <p:nvPr/>
        </p:nvSpPr>
        <p:spPr>
          <a:xfrm>
            <a:off x="5080380" y="3575572"/>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25" name="椭圆 24"/>
          <p:cNvSpPr/>
          <p:nvPr/>
        </p:nvSpPr>
        <p:spPr>
          <a:xfrm>
            <a:off x="5426097" y="2675759"/>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26" name="椭圆 25"/>
          <p:cNvSpPr/>
          <p:nvPr/>
        </p:nvSpPr>
        <p:spPr>
          <a:xfrm>
            <a:off x="3478653" y="2684335"/>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根蒂</a:t>
            </a:r>
            <a:endParaRPr lang="zh-CN" altLang="en-US" sz="1600" dirty="0">
              <a:solidFill>
                <a:schemeClr val="bg1"/>
              </a:solidFill>
              <a:ea typeface="微软雅黑" panose="020B0503020204020204" pitchFamily="34" charset="-122"/>
            </a:endParaRPr>
          </a:p>
        </p:txBody>
      </p:sp>
      <p:sp>
        <p:nvSpPr>
          <p:cNvPr id="27" name="椭圆 26"/>
          <p:cNvSpPr/>
          <p:nvPr/>
        </p:nvSpPr>
        <p:spPr>
          <a:xfrm>
            <a:off x="892238" y="2711100"/>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色泽</a:t>
            </a:r>
            <a:endParaRPr lang="zh-CN" altLang="en-US" sz="1600" dirty="0">
              <a:solidFill>
                <a:schemeClr val="bg1"/>
              </a:solidFill>
              <a:ea typeface="微软雅黑" panose="020B0503020204020204" pitchFamily="34" charset="-122"/>
            </a:endParaRPr>
          </a:p>
        </p:txBody>
      </p:sp>
      <p:sp>
        <p:nvSpPr>
          <p:cNvPr id="28" name="椭圆 27"/>
          <p:cNvSpPr/>
          <p:nvPr/>
        </p:nvSpPr>
        <p:spPr>
          <a:xfrm>
            <a:off x="2938644" y="1996587"/>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脐部</a:t>
            </a:r>
            <a:endParaRPr lang="zh-CN" altLang="en-US" sz="1600" dirty="0">
              <a:solidFill>
                <a:schemeClr val="bg1"/>
              </a:solidFill>
              <a:ea typeface="微软雅黑" panose="020B0503020204020204" pitchFamily="34" charset="-122"/>
            </a:endParaRPr>
          </a:p>
        </p:txBody>
      </p:sp>
      <p:cxnSp>
        <p:nvCxnSpPr>
          <p:cNvPr id="29" name="直接箭头连接符 28"/>
          <p:cNvCxnSpPr>
            <a:stCxn id="27" idx="4"/>
          </p:cNvCxnSpPr>
          <p:nvPr/>
        </p:nvCxnSpPr>
        <p:spPr>
          <a:xfrm flipH="1">
            <a:off x="1310253" y="3111699"/>
            <a:ext cx="9803" cy="917614"/>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1505152" y="3111699"/>
            <a:ext cx="652661" cy="467471"/>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3" idx="4"/>
            <a:endCxn id="22" idx="0"/>
          </p:cNvCxnSpPr>
          <p:nvPr/>
        </p:nvCxnSpPr>
        <p:spPr>
          <a:xfrm flipH="1">
            <a:off x="3291691" y="3990791"/>
            <a:ext cx="191916" cy="74752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3" idx="3"/>
          </p:cNvCxnSpPr>
          <p:nvPr/>
        </p:nvCxnSpPr>
        <p:spPr>
          <a:xfrm flipH="1">
            <a:off x="2444264" y="3932125"/>
            <a:ext cx="736830" cy="539924"/>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3683797" y="3893338"/>
            <a:ext cx="332949" cy="711843"/>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868202" y="3111699"/>
            <a:ext cx="274294" cy="513376"/>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028168" y="3060014"/>
            <a:ext cx="346697" cy="585745"/>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327269" y="2914970"/>
            <a:ext cx="1010283" cy="65741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2" idx="3"/>
          </p:cNvCxnSpPr>
          <p:nvPr/>
        </p:nvCxnSpPr>
        <p:spPr>
          <a:xfrm flipH="1">
            <a:off x="2369882" y="5080246"/>
            <a:ext cx="619296" cy="532808"/>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2" idx="5"/>
          </p:cNvCxnSpPr>
          <p:nvPr/>
        </p:nvCxnSpPr>
        <p:spPr>
          <a:xfrm>
            <a:off x="3594204" y="5080246"/>
            <a:ext cx="664144" cy="479910"/>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53" idx="0"/>
          </p:cNvCxnSpPr>
          <p:nvPr/>
        </p:nvCxnSpPr>
        <p:spPr>
          <a:xfrm flipH="1">
            <a:off x="3323934" y="5134639"/>
            <a:ext cx="34792" cy="496727"/>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1684199" y="3591028"/>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42" name="椭圆 41"/>
          <p:cNvSpPr/>
          <p:nvPr/>
        </p:nvSpPr>
        <p:spPr>
          <a:xfrm>
            <a:off x="4009276" y="5554160"/>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43" name="椭圆 42"/>
          <p:cNvSpPr/>
          <p:nvPr/>
        </p:nvSpPr>
        <p:spPr>
          <a:xfrm>
            <a:off x="3827450" y="4582366"/>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44" name="椭圆 43"/>
          <p:cNvSpPr/>
          <p:nvPr/>
        </p:nvSpPr>
        <p:spPr>
          <a:xfrm>
            <a:off x="4022120" y="3645759"/>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45" name="椭圆 44"/>
          <p:cNvSpPr/>
          <p:nvPr/>
        </p:nvSpPr>
        <p:spPr>
          <a:xfrm>
            <a:off x="1673002" y="5576512"/>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46" name="椭圆 45"/>
          <p:cNvSpPr/>
          <p:nvPr/>
        </p:nvSpPr>
        <p:spPr>
          <a:xfrm>
            <a:off x="2883370" y="5629601"/>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47" name="椭圆 46"/>
          <p:cNvSpPr/>
          <p:nvPr/>
        </p:nvSpPr>
        <p:spPr>
          <a:xfrm>
            <a:off x="1908142" y="4473900"/>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48" name="椭圆 47"/>
          <p:cNvSpPr/>
          <p:nvPr/>
        </p:nvSpPr>
        <p:spPr>
          <a:xfrm>
            <a:off x="882759" y="4039434"/>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49" name="椭圆 48"/>
          <p:cNvSpPr/>
          <p:nvPr/>
        </p:nvSpPr>
        <p:spPr>
          <a:xfrm>
            <a:off x="337874" y="3633010"/>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50" name="文本框 49"/>
          <p:cNvSpPr txBox="1"/>
          <p:nvPr/>
        </p:nvSpPr>
        <p:spPr>
          <a:xfrm>
            <a:off x="1068370" y="3349341"/>
            <a:ext cx="640078" cy="307777"/>
          </a:xfrm>
          <a:prstGeom prst="rect">
            <a:avLst/>
          </a:prstGeom>
          <a:noFill/>
        </p:spPr>
        <p:txBody>
          <a:bodyPr wrap="square" rtlCol="0">
            <a:spAutoFit/>
          </a:bodyPr>
          <a:lstStyle/>
          <a:p>
            <a:r>
              <a:rPr lang="zh-CN" altLang="en-US" sz="1400" dirty="0">
                <a:ea typeface="微软雅黑" panose="020B0503020204020204" pitchFamily="34" charset="-122"/>
              </a:rPr>
              <a:t>乌黑</a:t>
            </a:r>
            <a:endParaRPr lang="zh-CN" altLang="en-US" sz="1400" dirty="0">
              <a:ea typeface="微软雅黑" panose="020B0503020204020204" pitchFamily="34" charset="-122"/>
            </a:endParaRPr>
          </a:p>
        </p:txBody>
      </p:sp>
      <p:sp>
        <p:nvSpPr>
          <p:cNvPr id="51" name="文本框 50"/>
          <p:cNvSpPr txBox="1"/>
          <p:nvPr/>
        </p:nvSpPr>
        <p:spPr>
          <a:xfrm>
            <a:off x="1909721" y="2208042"/>
            <a:ext cx="640078" cy="307777"/>
          </a:xfrm>
          <a:prstGeom prst="rect">
            <a:avLst/>
          </a:prstGeom>
          <a:noFill/>
        </p:spPr>
        <p:txBody>
          <a:bodyPr wrap="square" rtlCol="0">
            <a:spAutoFit/>
          </a:bodyPr>
          <a:lstStyle/>
          <a:p>
            <a:r>
              <a:rPr lang="zh-CN" altLang="en-US" sz="1400" dirty="0">
                <a:ea typeface="微软雅黑" panose="020B0503020204020204" pitchFamily="34" charset="-122"/>
              </a:rPr>
              <a:t>凹陷</a:t>
            </a:r>
            <a:endParaRPr lang="zh-CN" altLang="en-US" sz="1400" dirty="0">
              <a:ea typeface="微软雅黑" panose="020B0503020204020204" pitchFamily="34" charset="-122"/>
            </a:endParaRPr>
          </a:p>
        </p:txBody>
      </p:sp>
      <p:sp>
        <p:nvSpPr>
          <p:cNvPr id="52" name="文本框 51"/>
          <p:cNvSpPr txBox="1"/>
          <p:nvPr/>
        </p:nvSpPr>
        <p:spPr>
          <a:xfrm>
            <a:off x="4568148" y="3136086"/>
            <a:ext cx="640078" cy="307777"/>
          </a:xfrm>
          <a:prstGeom prst="rect">
            <a:avLst/>
          </a:prstGeom>
          <a:noFill/>
        </p:spPr>
        <p:txBody>
          <a:bodyPr wrap="square" rtlCol="0">
            <a:spAutoFit/>
          </a:bodyPr>
          <a:lstStyle/>
          <a:p>
            <a:r>
              <a:rPr lang="zh-CN" altLang="en-US" sz="1400" dirty="0">
                <a:ea typeface="微软雅黑" panose="020B0503020204020204" pitchFamily="34" charset="-122"/>
              </a:rPr>
              <a:t>硬挺</a:t>
            </a:r>
            <a:endParaRPr lang="zh-CN" altLang="en-US" sz="1400" dirty="0">
              <a:ea typeface="微软雅黑" panose="020B0503020204020204" pitchFamily="34" charset="-122"/>
            </a:endParaRPr>
          </a:p>
        </p:txBody>
      </p:sp>
      <p:sp>
        <p:nvSpPr>
          <p:cNvPr id="53" name="文本框 52"/>
          <p:cNvSpPr txBox="1"/>
          <p:nvPr/>
        </p:nvSpPr>
        <p:spPr>
          <a:xfrm>
            <a:off x="3038687" y="5134639"/>
            <a:ext cx="640078" cy="307777"/>
          </a:xfrm>
          <a:prstGeom prst="rect">
            <a:avLst/>
          </a:prstGeom>
          <a:noFill/>
        </p:spPr>
        <p:txBody>
          <a:bodyPr wrap="square" rtlCol="0">
            <a:spAutoFit/>
          </a:bodyPr>
          <a:lstStyle/>
          <a:p>
            <a:r>
              <a:rPr lang="zh-CN" altLang="en-US" sz="1400" dirty="0">
                <a:ea typeface="微软雅黑" panose="020B0503020204020204" pitchFamily="34" charset="-122"/>
              </a:rPr>
              <a:t>稍糊</a:t>
            </a:r>
            <a:endParaRPr lang="zh-CN" altLang="en-US" sz="1400" dirty="0">
              <a:ea typeface="微软雅黑" panose="020B0503020204020204" pitchFamily="34" charset="-122"/>
            </a:endParaRPr>
          </a:p>
        </p:txBody>
      </p:sp>
      <p:sp>
        <p:nvSpPr>
          <p:cNvPr id="54" name="文本框 53"/>
          <p:cNvSpPr txBox="1"/>
          <p:nvPr/>
        </p:nvSpPr>
        <p:spPr>
          <a:xfrm>
            <a:off x="3920783" y="5138912"/>
            <a:ext cx="640078" cy="307777"/>
          </a:xfrm>
          <a:prstGeom prst="rect">
            <a:avLst/>
          </a:prstGeom>
          <a:noFill/>
        </p:spPr>
        <p:txBody>
          <a:bodyPr wrap="square" rtlCol="0">
            <a:spAutoFit/>
          </a:bodyPr>
          <a:lstStyle/>
          <a:p>
            <a:r>
              <a:rPr lang="zh-CN" altLang="en-US" sz="1400" dirty="0">
                <a:ea typeface="微软雅黑" panose="020B0503020204020204" pitchFamily="34" charset="-122"/>
              </a:rPr>
              <a:t>清晰</a:t>
            </a:r>
            <a:endParaRPr lang="zh-CN" altLang="en-US" sz="1400" dirty="0">
              <a:ea typeface="微软雅黑" panose="020B0503020204020204" pitchFamily="34" charset="-122"/>
            </a:endParaRPr>
          </a:p>
        </p:txBody>
      </p:sp>
      <p:sp>
        <p:nvSpPr>
          <p:cNvPr id="55" name="文本框 54"/>
          <p:cNvSpPr txBox="1"/>
          <p:nvPr/>
        </p:nvSpPr>
        <p:spPr>
          <a:xfrm>
            <a:off x="3850271" y="3126840"/>
            <a:ext cx="640078" cy="307777"/>
          </a:xfrm>
          <a:prstGeom prst="rect">
            <a:avLst/>
          </a:prstGeom>
          <a:noFill/>
        </p:spPr>
        <p:txBody>
          <a:bodyPr wrap="square" rtlCol="0">
            <a:spAutoFit/>
          </a:bodyPr>
          <a:lstStyle/>
          <a:p>
            <a:r>
              <a:rPr lang="zh-CN" altLang="en-US" sz="1400" dirty="0">
                <a:ea typeface="微软雅黑" panose="020B0503020204020204" pitchFamily="34" charset="-122"/>
              </a:rPr>
              <a:t>蜷曲</a:t>
            </a:r>
            <a:endParaRPr lang="zh-CN" altLang="en-US" sz="1400" dirty="0">
              <a:ea typeface="微软雅黑" panose="020B0503020204020204" pitchFamily="34" charset="-122"/>
            </a:endParaRPr>
          </a:p>
        </p:txBody>
      </p:sp>
      <p:sp>
        <p:nvSpPr>
          <p:cNvPr id="56" name="文本框 55"/>
          <p:cNvSpPr txBox="1"/>
          <p:nvPr/>
        </p:nvSpPr>
        <p:spPr>
          <a:xfrm>
            <a:off x="3134995" y="3108668"/>
            <a:ext cx="640078" cy="307777"/>
          </a:xfrm>
          <a:prstGeom prst="rect">
            <a:avLst/>
          </a:prstGeom>
          <a:noFill/>
        </p:spPr>
        <p:txBody>
          <a:bodyPr wrap="square" rtlCol="0">
            <a:spAutoFit/>
          </a:bodyPr>
          <a:lstStyle/>
          <a:p>
            <a:r>
              <a:rPr lang="zh-CN" altLang="en-US" sz="1400" dirty="0">
                <a:ea typeface="微软雅黑" panose="020B0503020204020204" pitchFamily="34" charset="-122"/>
              </a:rPr>
              <a:t>稍蜷</a:t>
            </a:r>
            <a:endParaRPr lang="zh-CN" altLang="en-US" sz="1400" dirty="0">
              <a:ea typeface="微软雅黑" panose="020B0503020204020204" pitchFamily="34" charset="-122"/>
            </a:endParaRPr>
          </a:p>
        </p:txBody>
      </p:sp>
      <p:sp>
        <p:nvSpPr>
          <p:cNvPr id="57" name="文本框 56"/>
          <p:cNvSpPr txBox="1"/>
          <p:nvPr/>
        </p:nvSpPr>
        <p:spPr>
          <a:xfrm>
            <a:off x="2208599" y="5088084"/>
            <a:ext cx="640078" cy="307777"/>
          </a:xfrm>
          <a:prstGeom prst="rect">
            <a:avLst/>
          </a:prstGeom>
          <a:noFill/>
        </p:spPr>
        <p:txBody>
          <a:bodyPr wrap="square" rtlCol="0">
            <a:spAutoFit/>
          </a:bodyPr>
          <a:lstStyle/>
          <a:p>
            <a:r>
              <a:rPr lang="zh-CN" altLang="en-US" sz="1400" dirty="0">
                <a:ea typeface="微软雅黑" panose="020B0503020204020204" pitchFamily="34" charset="-122"/>
              </a:rPr>
              <a:t>模糊</a:t>
            </a:r>
            <a:endParaRPr lang="zh-CN" altLang="en-US" sz="1400" dirty="0">
              <a:ea typeface="微软雅黑" panose="020B0503020204020204" pitchFamily="34" charset="-122"/>
            </a:endParaRPr>
          </a:p>
        </p:txBody>
      </p:sp>
      <p:sp>
        <p:nvSpPr>
          <p:cNvPr id="58" name="文本框 57"/>
          <p:cNvSpPr txBox="1"/>
          <p:nvPr/>
        </p:nvSpPr>
        <p:spPr>
          <a:xfrm>
            <a:off x="600856" y="3137381"/>
            <a:ext cx="640078" cy="307777"/>
          </a:xfrm>
          <a:prstGeom prst="rect">
            <a:avLst/>
          </a:prstGeom>
          <a:noFill/>
        </p:spPr>
        <p:txBody>
          <a:bodyPr wrap="square" rtlCol="0">
            <a:spAutoFit/>
          </a:bodyPr>
          <a:lstStyle/>
          <a:p>
            <a:r>
              <a:rPr lang="zh-CN" altLang="en-US" sz="1400" dirty="0">
                <a:ea typeface="微软雅黑" panose="020B0503020204020204" pitchFamily="34" charset="-122"/>
              </a:rPr>
              <a:t>青绿</a:t>
            </a:r>
            <a:endParaRPr lang="zh-CN" altLang="en-US" sz="1400" dirty="0">
              <a:ea typeface="微软雅黑" panose="020B0503020204020204" pitchFamily="34" charset="-122"/>
            </a:endParaRPr>
          </a:p>
        </p:txBody>
      </p:sp>
      <p:sp>
        <p:nvSpPr>
          <p:cNvPr id="59" name="文本框 58"/>
          <p:cNvSpPr txBox="1"/>
          <p:nvPr/>
        </p:nvSpPr>
        <p:spPr>
          <a:xfrm>
            <a:off x="3210193" y="2410922"/>
            <a:ext cx="640078" cy="307777"/>
          </a:xfrm>
          <a:prstGeom prst="rect">
            <a:avLst/>
          </a:prstGeom>
          <a:noFill/>
        </p:spPr>
        <p:txBody>
          <a:bodyPr wrap="square" rtlCol="0">
            <a:spAutoFit/>
          </a:bodyPr>
          <a:lstStyle/>
          <a:p>
            <a:r>
              <a:rPr lang="zh-CN" altLang="en-US" sz="1400" dirty="0">
                <a:ea typeface="微软雅黑" panose="020B0503020204020204" pitchFamily="34" charset="-122"/>
              </a:rPr>
              <a:t>稍凹</a:t>
            </a:r>
            <a:endParaRPr lang="zh-CN" altLang="en-US" sz="1400" dirty="0">
              <a:ea typeface="微软雅黑" panose="020B0503020204020204" pitchFamily="34" charset="-122"/>
            </a:endParaRPr>
          </a:p>
        </p:txBody>
      </p:sp>
      <p:sp>
        <p:nvSpPr>
          <p:cNvPr id="60" name="文本框 59"/>
          <p:cNvSpPr txBox="1"/>
          <p:nvPr/>
        </p:nvSpPr>
        <p:spPr>
          <a:xfrm>
            <a:off x="3806844" y="4056098"/>
            <a:ext cx="640078" cy="307777"/>
          </a:xfrm>
          <a:prstGeom prst="rect">
            <a:avLst/>
          </a:prstGeom>
          <a:noFill/>
        </p:spPr>
        <p:txBody>
          <a:bodyPr wrap="square" rtlCol="0">
            <a:spAutoFit/>
          </a:bodyPr>
          <a:lstStyle/>
          <a:p>
            <a:r>
              <a:rPr lang="zh-CN" altLang="en-US" sz="1400" dirty="0">
                <a:ea typeface="微软雅黑" panose="020B0503020204020204" pitchFamily="34" charset="-122"/>
              </a:rPr>
              <a:t>浅白</a:t>
            </a:r>
            <a:endParaRPr lang="zh-CN" altLang="en-US" sz="1400" dirty="0">
              <a:ea typeface="微软雅黑" panose="020B0503020204020204" pitchFamily="34" charset="-122"/>
            </a:endParaRPr>
          </a:p>
        </p:txBody>
      </p:sp>
      <p:sp>
        <p:nvSpPr>
          <p:cNvPr id="61" name="文本框 60"/>
          <p:cNvSpPr txBox="1"/>
          <p:nvPr/>
        </p:nvSpPr>
        <p:spPr>
          <a:xfrm>
            <a:off x="2464963" y="4066479"/>
            <a:ext cx="640078" cy="307777"/>
          </a:xfrm>
          <a:prstGeom prst="rect">
            <a:avLst/>
          </a:prstGeom>
          <a:noFill/>
        </p:spPr>
        <p:txBody>
          <a:bodyPr wrap="square" rtlCol="0">
            <a:spAutoFit/>
          </a:bodyPr>
          <a:lstStyle/>
          <a:p>
            <a:r>
              <a:rPr lang="zh-CN" altLang="en-US" sz="1400" dirty="0">
                <a:ea typeface="微软雅黑" panose="020B0503020204020204" pitchFamily="34" charset="-122"/>
              </a:rPr>
              <a:t>青绿</a:t>
            </a:r>
            <a:endParaRPr lang="zh-CN" altLang="en-US" sz="1400" dirty="0">
              <a:ea typeface="微软雅黑" panose="020B0503020204020204" pitchFamily="34" charset="-122"/>
            </a:endParaRPr>
          </a:p>
        </p:txBody>
      </p:sp>
      <p:sp>
        <p:nvSpPr>
          <p:cNvPr id="62" name="文本框 61"/>
          <p:cNvSpPr txBox="1"/>
          <p:nvPr/>
        </p:nvSpPr>
        <p:spPr>
          <a:xfrm>
            <a:off x="3147020" y="4065257"/>
            <a:ext cx="640078" cy="307777"/>
          </a:xfrm>
          <a:prstGeom prst="rect">
            <a:avLst/>
          </a:prstGeom>
          <a:noFill/>
        </p:spPr>
        <p:txBody>
          <a:bodyPr wrap="square" rtlCol="0">
            <a:spAutoFit/>
          </a:bodyPr>
          <a:lstStyle/>
          <a:p>
            <a:r>
              <a:rPr lang="zh-CN" altLang="en-US" sz="1400" dirty="0">
                <a:ea typeface="微软雅黑" panose="020B0503020204020204" pitchFamily="34" charset="-122"/>
              </a:rPr>
              <a:t>乌黑</a:t>
            </a:r>
            <a:endParaRPr lang="zh-CN" altLang="en-US" sz="1400" dirty="0">
              <a:ea typeface="微软雅黑" panose="020B0503020204020204" pitchFamily="34" charset="-122"/>
            </a:endParaRPr>
          </a:p>
        </p:txBody>
      </p:sp>
      <p:sp>
        <p:nvSpPr>
          <p:cNvPr id="63" name="文本框 62"/>
          <p:cNvSpPr txBox="1"/>
          <p:nvPr/>
        </p:nvSpPr>
        <p:spPr>
          <a:xfrm>
            <a:off x="1716911" y="3122835"/>
            <a:ext cx="640078" cy="307777"/>
          </a:xfrm>
          <a:prstGeom prst="rect">
            <a:avLst/>
          </a:prstGeom>
          <a:noFill/>
        </p:spPr>
        <p:txBody>
          <a:bodyPr wrap="square" rtlCol="0">
            <a:spAutoFit/>
          </a:bodyPr>
          <a:lstStyle/>
          <a:p>
            <a:r>
              <a:rPr lang="zh-CN" altLang="en-US" sz="1400" dirty="0">
                <a:ea typeface="微软雅黑" panose="020B0503020204020204" pitchFamily="34" charset="-122"/>
              </a:rPr>
              <a:t>浅白</a:t>
            </a:r>
            <a:endParaRPr lang="zh-CN" altLang="en-US" sz="1400" dirty="0">
              <a:ea typeface="微软雅黑" panose="020B0503020204020204" pitchFamily="34" charset="-122"/>
            </a:endParaRPr>
          </a:p>
        </p:txBody>
      </p:sp>
      <p:sp>
        <p:nvSpPr>
          <p:cNvPr id="64" name="文本框 63"/>
          <p:cNvSpPr txBox="1"/>
          <p:nvPr/>
        </p:nvSpPr>
        <p:spPr>
          <a:xfrm>
            <a:off x="2845324" y="1719904"/>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①</a:t>
            </a:r>
            <a:endParaRPr lang="zh-CN" altLang="en-US" sz="1800" dirty="0">
              <a:solidFill>
                <a:srgbClr val="FF0000"/>
              </a:solidFill>
              <a:ea typeface="微软雅黑" panose="020B0503020204020204" pitchFamily="34" charset="-122"/>
            </a:endParaRPr>
          </a:p>
        </p:txBody>
      </p:sp>
      <p:sp>
        <p:nvSpPr>
          <p:cNvPr id="65" name="文本框 64"/>
          <p:cNvSpPr txBox="1"/>
          <p:nvPr/>
        </p:nvSpPr>
        <p:spPr>
          <a:xfrm>
            <a:off x="2756104" y="4471855"/>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⑥</a:t>
            </a:r>
            <a:endParaRPr lang="zh-CN" altLang="en-US" sz="1800" dirty="0">
              <a:solidFill>
                <a:srgbClr val="FF0000"/>
              </a:solidFill>
              <a:ea typeface="微软雅黑" panose="020B0503020204020204" pitchFamily="34" charset="-122"/>
            </a:endParaRPr>
          </a:p>
        </p:txBody>
      </p:sp>
      <p:sp>
        <p:nvSpPr>
          <p:cNvPr id="66" name="文本框 65"/>
          <p:cNvSpPr txBox="1"/>
          <p:nvPr/>
        </p:nvSpPr>
        <p:spPr>
          <a:xfrm>
            <a:off x="2960944" y="3314891"/>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⑤</a:t>
            </a:r>
            <a:endParaRPr lang="zh-CN" altLang="en-US" sz="1800" dirty="0">
              <a:solidFill>
                <a:srgbClr val="FF0000"/>
              </a:solidFill>
              <a:ea typeface="微软雅黑" panose="020B0503020204020204" pitchFamily="34" charset="-122"/>
            </a:endParaRPr>
          </a:p>
        </p:txBody>
      </p:sp>
      <p:sp>
        <p:nvSpPr>
          <p:cNvPr id="67" name="文本框 66"/>
          <p:cNvSpPr txBox="1"/>
          <p:nvPr/>
        </p:nvSpPr>
        <p:spPr>
          <a:xfrm>
            <a:off x="5245369" y="2441948"/>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④</a:t>
            </a:r>
            <a:endParaRPr lang="zh-CN" altLang="en-US" sz="1800" dirty="0">
              <a:solidFill>
                <a:srgbClr val="FF0000"/>
              </a:solidFill>
              <a:ea typeface="微软雅黑" panose="020B0503020204020204" pitchFamily="34" charset="-122"/>
            </a:endParaRPr>
          </a:p>
        </p:txBody>
      </p:sp>
      <p:sp>
        <p:nvSpPr>
          <p:cNvPr id="68" name="文本框 67"/>
          <p:cNvSpPr txBox="1"/>
          <p:nvPr/>
        </p:nvSpPr>
        <p:spPr>
          <a:xfrm>
            <a:off x="3124923" y="2632854"/>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③</a:t>
            </a:r>
            <a:endParaRPr lang="zh-CN" altLang="en-US" sz="1800" dirty="0">
              <a:solidFill>
                <a:srgbClr val="FF0000"/>
              </a:solidFill>
              <a:ea typeface="微软雅黑" panose="020B0503020204020204" pitchFamily="34" charset="-122"/>
            </a:endParaRPr>
          </a:p>
        </p:txBody>
      </p:sp>
      <p:sp>
        <p:nvSpPr>
          <p:cNvPr id="69" name="文本框 68"/>
          <p:cNvSpPr txBox="1"/>
          <p:nvPr/>
        </p:nvSpPr>
        <p:spPr>
          <a:xfrm>
            <a:off x="699850" y="2477403"/>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②</a:t>
            </a:r>
            <a:endParaRPr lang="zh-CN" altLang="en-US" sz="1800" dirty="0">
              <a:solidFill>
                <a:srgbClr val="FF0000"/>
              </a:solidFill>
              <a:ea typeface="微软雅黑" panose="020B0503020204020204" pitchFamily="34" charset="-122"/>
            </a:endParaRPr>
          </a:p>
        </p:txBody>
      </p:sp>
      <p:sp>
        <p:nvSpPr>
          <p:cNvPr id="70" name="文本框 69"/>
          <p:cNvSpPr txBox="1"/>
          <p:nvPr/>
        </p:nvSpPr>
        <p:spPr>
          <a:xfrm>
            <a:off x="2380477" y="3840073"/>
            <a:ext cx="1759277" cy="338554"/>
          </a:xfrm>
          <a:prstGeom prst="rect">
            <a:avLst/>
          </a:prstGeom>
          <a:noFill/>
        </p:spPr>
        <p:txBody>
          <a:bodyPr wrap="square">
            <a:spAutoFit/>
          </a:bodyPr>
          <a:lstStyle/>
          <a:p>
            <a:r>
              <a:rPr lang="en-US" altLang="zh-CN" sz="1600" kern="100" dirty="0">
                <a:solidFill>
                  <a:srgbClr val="FF0000"/>
                </a:solidFill>
                <a:effectLst/>
                <a:latin typeface="微软雅黑" panose="020B0503020204020204" pitchFamily="34" charset="-122"/>
              </a:rPr>
              <a:t>{6,7,15}</a:t>
            </a:r>
            <a:endParaRPr lang="zh-CN" altLang="en-US" sz="1600" dirty="0">
              <a:solidFill>
                <a:srgbClr val="FF0000"/>
              </a:solidFill>
            </a:endParaRPr>
          </a:p>
        </p:txBody>
      </p:sp>
      <p:sp>
        <p:nvSpPr>
          <p:cNvPr id="71" name="文本框 70"/>
          <p:cNvSpPr txBox="1"/>
          <p:nvPr/>
        </p:nvSpPr>
        <p:spPr>
          <a:xfrm>
            <a:off x="2255356" y="4836421"/>
            <a:ext cx="1759277" cy="338554"/>
          </a:xfrm>
          <a:prstGeom prst="rect">
            <a:avLst/>
          </a:prstGeom>
          <a:noFill/>
        </p:spPr>
        <p:txBody>
          <a:bodyPr wrap="square">
            <a:spAutoFit/>
          </a:bodyPr>
          <a:lstStyle/>
          <a:p>
            <a:r>
              <a:rPr lang="en-US" altLang="zh-CN" sz="1600" kern="100" dirty="0">
                <a:solidFill>
                  <a:srgbClr val="FF0000"/>
                </a:solidFill>
                <a:effectLst/>
                <a:latin typeface="微软雅黑" panose="020B0503020204020204" pitchFamily="34" charset="-122"/>
              </a:rPr>
              <a:t>{7,15}</a:t>
            </a:r>
            <a:endParaRPr lang="zh-CN" altLang="en-US" sz="1600" dirty="0">
              <a:solidFill>
                <a:srgbClr val="FF0000"/>
              </a:solidFill>
            </a:endParaRPr>
          </a:p>
        </p:txBody>
      </p:sp>
      <p:sp>
        <p:nvSpPr>
          <p:cNvPr id="72" name="文本框 71"/>
          <p:cNvSpPr txBox="1"/>
          <p:nvPr/>
        </p:nvSpPr>
        <p:spPr>
          <a:xfrm>
            <a:off x="1688540" y="2771036"/>
            <a:ext cx="1759277" cy="338554"/>
          </a:xfrm>
          <a:prstGeom prst="rect">
            <a:avLst/>
          </a:prstGeom>
          <a:noFill/>
        </p:spPr>
        <p:txBody>
          <a:bodyPr wrap="square">
            <a:spAutoFit/>
          </a:bodyPr>
          <a:lstStyle/>
          <a:p>
            <a:r>
              <a:rPr lang="en-US" altLang="zh-CN" sz="1600" kern="100" dirty="0">
                <a:solidFill>
                  <a:srgbClr val="FF0000"/>
                </a:solidFill>
                <a:effectLst/>
                <a:latin typeface="微软雅黑" panose="020B0503020204020204" pitchFamily="34" charset="-122"/>
              </a:rPr>
              <a:t>{1,2,3,14}</a:t>
            </a:r>
            <a:endParaRPr lang="zh-CN" altLang="en-US" sz="1600" dirty="0">
              <a:solidFill>
                <a:srgbClr val="FF0000"/>
              </a:solidFill>
            </a:endParaRPr>
          </a:p>
        </p:txBody>
      </p:sp>
      <p:sp>
        <p:nvSpPr>
          <p:cNvPr id="13" name="文本框 12"/>
          <p:cNvSpPr txBox="1"/>
          <p:nvPr/>
        </p:nvSpPr>
        <p:spPr>
          <a:xfrm>
            <a:off x="6541821" y="1426555"/>
            <a:ext cx="5535003" cy="922020"/>
          </a:xfrm>
          <a:prstGeom prst="rect">
            <a:avLst/>
          </a:prstGeom>
          <a:noFill/>
        </p:spPr>
        <p:txBody>
          <a:bodyPr wrap="square">
            <a:spAutoFit/>
          </a:bodyPr>
          <a:p>
            <a:pPr>
              <a:lnSpc>
                <a:spcPct val="150000"/>
              </a:lnSpc>
            </a:pPr>
            <a:r>
              <a:rPr lang="zh-CN" altLang="en-US" sz="1800" b="1" dirty="0">
                <a:effectLst/>
                <a:latin typeface="+mj-ea"/>
                <a:ea typeface="+mj-ea"/>
                <a:cs typeface="Euclid" panose="02020503060505020303" pitchFamily="18" charset="0"/>
              </a:rPr>
              <a:t>剪枝方法</a:t>
            </a:r>
            <a:endParaRPr lang="en-US" altLang="zh-CN" sz="1800" b="1" dirty="0">
              <a:effectLst/>
              <a:latin typeface="+mj-ea"/>
              <a:ea typeface="+mj-ea"/>
              <a:cs typeface="Euclid" panose="02020503060505020303" pitchFamily="18" charset="0"/>
            </a:endParaRPr>
          </a:p>
          <a:p>
            <a:pPr>
              <a:lnSpc>
                <a:spcPct val="150000"/>
              </a:lnSpc>
            </a:pPr>
            <a:r>
              <a:rPr lang="zh-CN" altLang="zh-CN" sz="1800" dirty="0">
                <a:effectLst/>
                <a:latin typeface="+mj-ea"/>
                <a:ea typeface="+mj-ea"/>
                <a:cs typeface="Euclid" panose="02020503060505020303" pitchFamily="18" charset="0"/>
              </a:rPr>
              <a:t>从底部往上进行剪枝：最底部的纹理</a:t>
            </a:r>
            <a:endParaRPr lang="zh-CN" altLang="zh-CN" sz="1800" dirty="0">
              <a:effectLst/>
              <a:latin typeface="+mj-ea"/>
              <a:ea typeface="+mj-ea"/>
              <a:cs typeface="Euclid" panose="02020503060505020303" pitchFamily="18" charset="0"/>
            </a:endParaRPr>
          </a:p>
        </p:txBody>
      </p:sp>
      <p:pic>
        <p:nvPicPr>
          <p:cNvPr id="3" name="图片 2"/>
          <p:cNvPicPr>
            <a:picLocks noChangeAspect="1"/>
          </p:cNvPicPr>
          <p:nvPr/>
        </p:nvPicPr>
        <p:blipFill>
          <a:blip r:embed="rId1"/>
          <a:stretch>
            <a:fillRect/>
          </a:stretch>
        </p:blipFill>
        <p:spPr>
          <a:xfrm>
            <a:off x="6696075" y="2319020"/>
            <a:ext cx="5059680" cy="215582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的剪枝</a:t>
            </a:r>
            <a:endParaRPr lang="zh-CN" altLang="en-US" dirty="0"/>
          </a:p>
        </p:txBody>
      </p:sp>
      <p:sp>
        <p:nvSpPr>
          <p:cNvPr id="20" name="文本框 19"/>
          <p:cNvSpPr txBox="1"/>
          <p:nvPr/>
        </p:nvSpPr>
        <p:spPr>
          <a:xfrm>
            <a:off x="637116" y="1397055"/>
            <a:ext cx="1140851" cy="586699"/>
          </a:xfrm>
          <a:prstGeom prst="rect">
            <a:avLst/>
          </a:prstGeom>
          <a:noFill/>
        </p:spPr>
        <p:txBody>
          <a:bodyPr wrap="square">
            <a:spAutoFit/>
          </a:bodyPr>
          <a:lstStyle/>
          <a:p>
            <a:pPr>
              <a:lnSpc>
                <a:spcPct val="150000"/>
              </a:lnSpc>
            </a:pPr>
            <a:r>
              <a:rPr lang="zh-CN" altLang="en-US" b="1" i="0" dirty="0">
                <a:effectLst/>
                <a:latin typeface="-apple-system"/>
              </a:rPr>
              <a:t>后剪枝</a:t>
            </a:r>
            <a:endParaRPr lang="zh-CN" altLang="en-US" b="1" dirty="0"/>
          </a:p>
        </p:txBody>
      </p:sp>
      <p:cxnSp>
        <p:nvCxnSpPr>
          <p:cNvPr id="12" name="直接箭头连接符 11"/>
          <p:cNvCxnSpPr>
            <a:stCxn id="28" idx="2"/>
          </p:cNvCxnSpPr>
          <p:nvPr/>
        </p:nvCxnSpPr>
        <p:spPr>
          <a:xfrm flipH="1">
            <a:off x="1638860" y="2196887"/>
            <a:ext cx="1299784" cy="56432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28" idx="6"/>
          </p:cNvCxnSpPr>
          <p:nvPr/>
        </p:nvCxnSpPr>
        <p:spPr>
          <a:xfrm>
            <a:off x="3794280" y="2196887"/>
            <a:ext cx="1652599" cy="628989"/>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23" idx="0"/>
          </p:cNvCxnSpPr>
          <p:nvPr/>
        </p:nvCxnSpPr>
        <p:spPr>
          <a:xfrm flipH="1">
            <a:off x="3483607" y="2738557"/>
            <a:ext cx="515160" cy="851635"/>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222761" y="2020950"/>
            <a:ext cx="640078" cy="657498"/>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407621" y="2166710"/>
            <a:ext cx="640078" cy="307777"/>
          </a:xfrm>
          <a:prstGeom prst="rect">
            <a:avLst/>
          </a:prstGeom>
          <a:noFill/>
        </p:spPr>
        <p:txBody>
          <a:bodyPr wrap="square" rtlCol="0">
            <a:spAutoFit/>
          </a:bodyPr>
          <a:lstStyle/>
          <a:p>
            <a:r>
              <a:rPr lang="zh-CN" altLang="en-US" sz="1400" dirty="0">
                <a:ea typeface="微软雅黑" panose="020B0503020204020204" pitchFamily="34" charset="-122"/>
              </a:rPr>
              <a:t>平坦</a:t>
            </a:r>
            <a:endParaRPr lang="zh-CN" altLang="en-US" sz="1400" dirty="0">
              <a:ea typeface="微软雅黑" panose="020B0503020204020204" pitchFamily="34" charset="-122"/>
            </a:endParaRPr>
          </a:p>
        </p:txBody>
      </p:sp>
      <p:sp>
        <p:nvSpPr>
          <p:cNvPr id="23" name="椭圆 22"/>
          <p:cNvSpPr/>
          <p:nvPr/>
        </p:nvSpPr>
        <p:spPr>
          <a:xfrm>
            <a:off x="3055789" y="3590192"/>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色泽</a:t>
            </a:r>
            <a:endParaRPr lang="zh-CN" altLang="en-US" sz="1600" dirty="0">
              <a:solidFill>
                <a:schemeClr val="bg1"/>
              </a:solidFill>
              <a:ea typeface="微软雅黑" panose="020B0503020204020204" pitchFamily="34" charset="-122"/>
            </a:endParaRPr>
          </a:p>
        </p:txBody>
      </p:sp>
      <p:sp>
        <p:nvSpPr>
          <p:cNvPr id="24" name="椭圆 23"/>
          <p:cNvSpPr/>
          <p:nvPr/>
        </p:nvSpPr>
        <p:spPr>
          <a:xfrm>
            <a:off x="5080380" y="3575572"/>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25" name="椭圆 24"/>
          <p:cNvSpPr/>
          <p:nvPr/>
        </p:nvSpPr>
        <p:spPr>
          <a:xfrm>
            <a:off x="5426097" y="2675759"/>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26" name="椭圆 25"/>
          <p:cNvSpPr/>
          <p:nvPr/>
        </p:nvSpPr>
        <p:spPr>
          <a:xfrm>
            <a:off x="3478653" y="2684335"/>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根蒂</a:t>
            </a:r>
            <a:endParaRPr lang="zh-CN" altLang="en-US" sz="1600" dirty="0">
              <a:solidFill>
                <a:schemeClr val="bg1"/>
              </a:solidFill>
              <a:ea typeface="微软雅黑" panose="020B0503020204020204" pitchFamily="34" charset="-122"/>
            </a:endParaRPr>
          </a:p>
        </p:txBody>
      </p:sp>
      <p:sp>
        <p:nvSpPr>
          <p:cNvPr id="27" name="椭圆 26"/>
          <p:cNvSpPr/>
          <p:nvPr/>
        </p:nvSpPr>
        <p:spPr>
          <a:xfrm>
            <a:off x="892238" y="2711100"/>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色泽</a:t>
            </a:r>
            <a:endParaRPr lang="zh-CN" altLang="en-US" sz="1600" dirty="0">
              <a:solidFill>
                <a:schemeClr val="bg1"/>
              </a:solidFill>
              <a:ea typeface="微软雅黑" panose="020B0503020204020204" pitchFamily="34" charset="-122"/>
            </a:endParaRPr>
          </a:p>
        </p:txBody>
      </p:sp>
      <p:sp>
        <p:nvSpPr>
          <p:cNvPr id="28" name="椭圆 27"/>
          <p:cNvSpPr/>
          <p:nvPr/>
        </p:nvSpPr>
        <p:spPr>
          <a:xfrm>
            <a:off x="2938644" y="1996587"/>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脐部</a:t>
            </a:r>
            <a:endParaRPr lang="zh-CN" altLang="en-US" sz="1600" dirty="0">
              <a:solidFill>
                <a:schemeClr val="bg1"/>
              </a:solidFill>
              <a:ea typeface="微软雅黑" panose="020B0503020204020204" pitchFamily="34" charset="-122"/>
            </a:endParaRPr>
          </a:p>
        </p:txBody>
      </p:sp>
      <p:cxnSp>
        <p:nvCxnSpPr>
          <p:cNvPr id="29" name="直接箭头连接符 28"/>
          <p:cNvCxnSpPr>
            <a:stCxn id="27" idx="4"/>
          </p:cNvCxnSpPr>
          <p:nvPr/>
        </p:nvCxnSpPr>
        <p:spPr>
          <a:xfrm flipH="1">
            <a:off x="1310253" y="3111699"/>
            <a:ext cx="9803" cy="917614"/>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1505152" y="3111699"/>
            <a:ext cx="652661" cy="467471"/>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3" idx="4"/>
            <a:endCxn id="22" idx="0"/>
          </p:cNvCxnSpPr>
          <p:nvPr/>
        </p:nvCxnSpPr>
        <p:spPr>
          <a:xfrm flipH="1">
            <a:off x="3291691" y="3990791"/>
            <a:ext cx="191916" cy="74752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3" idx="3"/>
          </p:cNvCxnSpPr>
          <p:nvPr/>
        </p:nvCxnSpPr>
        <p:spPr>
          <a:xfrm flipH="1">
            <a:off x="2444264" y="3932125"/>
            <a:ext cx="736830" cy="539924"/>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3683797" y="3893338"/>
            <a:ext cx="332949" cy="711843"/>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868202" y="3111699"/>
            <a:ext cx="274294" cy="513376"/>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028168" y="3060014"/>
            <a:ext cx="346697" cy="585745"/>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327269" y="2914970"/>
            <a:ext cx="1010283" cy="65741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1684199" y="3591028"/>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43" name="椭圆 42"/>
          <p:cNvSpPr/>
          <p:nvPr/>
        </p:nvSpPr>
        <p:spPr>
          <a:xfrm>
            <a:off x="3827450" y="4582366"/>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44" name="椭圆 43"/>
          <p:cNvSpPr/>
          <p:nvPr/>
        </p:nvSpPr>
        <p:spPr>
          <a:xfrm>
            <a:off x="4022120" y="3645759"/>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46" name="椭圆 45"/>
          <p:cNvSpPr/>
          <p:nvPr/>
        </p:nvSpPr>
        <p:spPr>
          <a:xfrm>
            <a:off x="2919565" y="4687261"/>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47" name="椭圆 46"/>
          <p:cNvSpPr/>
          <p:nvPr/>
        </p:nvSpPr>
        <p:spPr>
          <a:xfrm>
            <a:off x="1908142" y="4473900"/>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48" name="椭圆 47"/>
          <p:cNvSpPr/>
          <p:nvPr/>
        </p:nvSpPr>
        <p:spPr>
          <a:xfrm>
            <a:off x="882759" y="4039434"/>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49" name="椭圆 48"/>
          <p:cNvSpPr/>
          <p:nvPr/>
        </p:nvSpPr>
        <p:spPr>
          <a:xfrm>
            <a:off x="337874" y="3633010"/>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50" name="文本框 49"/>
          <p:cNvSpPr txBox="1"/>
          <p:nvPr/>
        </p:nvSpPr>
        <p:spPr>
          <a:xfrm>
            <a:off x="1068370" y="3349341"/>
            <a:ext cx="640078" cy="307777"/>
          </a:xfrm>
          <a:prstGeom prst="rect">
            <a:avLst/>
          </a:prstGeom>
          <a:noFill/>
        </p:spPr>
        <p:txBody>
          <a:bodyPr wrap="square" rtlCol="0">
            <a:spAutoFit/>
          </a:bodyPr>
          <a:lstStyle/>
          <a:p>
            <a:r>
              <a:rPr lang="zh-CN" altLang="en-US" sz="1400" dirty="0">
                <a:ea typeface="微软雅黑" panose="020B0503020204020204" pitchFamily="34" charset="-122"/>
              </a:rPr>
              <a:t>乌黑</a:t>
            </a:r>
            <a:endParaRPr lang="zh-CN" altLang="en-US" sz="1400" dirty="0">
              <a:ea typeface="微软雅黑" panose="020B0503020204020204" pitchFamily="34" charset="-122"/>
            </a:endParaRPr>
          </a:p>
        </p:txBody>
      </p:sp>
      <p:sp>
        <p:nvSpPr>
          <p:cNvPr id="51" name="文本框 50"/>
          <p:cNvSpPr txBox="1"/>
          <p:nvPr/>
        </p:nvSpPr>
        <p:spPr>
          <a:xfrm>
            <a:off x="1909721" y="2208042"/>
            <a:ext cx="640078" cy="307777"/>
          </a:xfrm>
          <a:prstGeom prst="rect">
            <a:avLst/>
          </a:prstGeom>
          <a:noFill/>
        </p:spPr>
        <p:txBody>
          <a:bodyPr wrap="square" rtlCol="0">
            <a:spAutoFit/>
          </a:bodyPr>
          <a:lstStyle/>
          <a:p>
            <a:r>
              <a:rPr lang="zh-CN" altLang="en-US" sz="1400" dirty="0">
                <a:ea typeface="微软雅黑" panose="020B0503020204020204" pitchFamily="34" charset="-122"/>
              </a:rPr>
              <a:t>凹陷</a:t>
            </a:r>
            <a:endParaRPr lang="zh-CN" altLang="en-US" sz="1400" dirty="0">
              <a:ea typeface="微软雅黑" panose="020B0503020204020204" pitchFamily="34" charset="-122"/>
            </a:endParaRPr>
          </a:p>
        </p:txBody>
      </p:sp>
      <p:sp>
        <p:nvSpPr>
          <p:cNvPr id="52" name="文本框 51"/>
          <p:cNvSpPr txBox="1"/>
          <p:nvPr/>
        </p:nvSpPr>
        <p:spPr>
          <a:xfrm>
            <a:off x="4568148" y="3136086"/>
            <a:ext cx="640078" cy="307777"/>
          </a:xfrm>
          <a:prstGeom prst="rect">
            <a:avLst/>
          </a:prstGeom>
          <a:noFill/>
        </p:spPr>
        <p:txBody>
          <a:bodyPr wrap="square" rtlCol="0">
            <a:spAutoFit/>
          </a:bodyPr>
          <a:lstStyle/>
          <a:p>
            <a:r>
              <a:rPr lang="zh-CN" altLang="en-US" sz="1400" dirty="0">
                <a:ea typeface="微软雅黑" panose="020B0503020204020204" pitchFamily="34" charset="-122"/>
              </a:rPr>
              <a:t>硬挺</a:t>
            </a:r>
            <a:endParaRPr lang="zh-CN" altLang="en-US" sz="1400" dirty="0">
              <a:ea typeface="微软雅黑" panose="020B0503020204020204" pitchFamily="34" charset="-122"/>
            </a:endParaRPr>
          </a:p>
        </p:txBody>
      </p:sp>
      <p:sp>
        <p:nvSpPr>
          <p:cNvPr id="55" name="文本框 54"/>
          <p:cNvSpPr txBox="1"/>
          <p:nvPr/>
        </p:nvSpPr>
        <p:spPr>
          <a:xfrm>
            <a:off x="3850271" y="3126840"/>
            <a:ext cx="640078" cy="307777"/>
          </a:xfrm>
          <a:prstGeom prst="rect">
            <a:avLst/>
          </a:prstGeom>
          <a:noFill/>
        </p:spPr>
        <p:txBody>
          <a:bodyPr wrap="square" rtlCol="0">
            <a:spAutoFit/>
          </a:bodyPr>
          <a:lstStyle/>
          <a:p>
            <a:r>
              <a:rPr lang="zh-CN" altLang="en-US" sz="1400" dirty="0">
                <a:ea typeface="微软雅黑" panose="020B0503020204020204" pitchFamily="34" charset="-122"/>
              </a:rPr>
              <a:t>蜷曲</a:t>
            </a:r>
            <a:endParaRPr lang="zh-CN" altLang="en-US" sz="1400" dirty="0">
              <a:ea typeface="微软雅黑" panose="020B0503020204020204" pitchFamily="34" charset="-122"/>
            </a:endParaRPr>
          </a:p>
        </p:txBody>
      </p:sp>
      <p:sp>
        <p:nvSpPr>
          <p:cNvPr id="56" name="文本框 55"/>
          <p:cNvSpPr txBox="1"/>
          <p:nvPr/>
        </p:nvSpPr>
        <p:spPr>
          <a:xfrm>
            <a:off x="3134995" y="3108668"/>
            <a:ext cx="640078" cy="307777"/>
          </a:xfrm>
          <a:prstGeom prst="rect">
            <a:avLst/>
          </a:prstGeom>
          <a:noFill/>
        </p:spPr>
        <p:txBody>
          <a:bodyPr wrap="square" rtlCol="0">
            <a:spAutoFit/>
          </a:bodyPr>
          <a:lstStyle/>
          <a:p>
            <a:r>
              <a:rPr lang="zh-CN" altLang="en-US" sz="1400" dirty="0">
                <a:ea typeface="微软雅黑" panose="020B0503020204020204" pitchFamily="34" charset="-122"/>
              </a:rPr>
              <a:t>稍蜷</a:t>
            </a:r>
            <a:endParaRPr lang="zh-CN" altLang="en-US" sz="1400" dirty="0">
              <a:ea typeface="微软雅黑" panose="020B0503020204020204" pitchFamily="34" charset="-122"/>
            </a:endParaRPr>
          </a:p>
        </p:txBody>
      </p:sp>
      <p:sp>
        <p:nvSpPr>
          <p:cNvPr id="58" name="文本框 57"/>
          <p:cNvSpPr txBox="1"/>
          <p:nvPr/>
        </p:nvSpPr>
        <p:spPr>
          <a:xfrm>
            <a:off x="600856" y="3137381"/>
            <a:ext cx="640078" cy="307777"/>
          </a:xfrm>
          <a:prstGeom prst="rect">
            <a:avLst/>
          </a:prstGeom>
          <a:noFill/>
        </p:spPr>
        <p:txBody>
          <a:bodyPr wrap="square" rtlCol="0">
            <a:spAutoFit/>
          </a:bodyPr>
          <a:lstStyle/>
          <a:p>
            <a:r>
              <a:rPr lang="zh-CN" altLang="en-US" sz="1400" dirty="0">
                <a:ea typeface="微软雅黑" panose="020B0503020204020204" pitchFamily="34" charset="-122"/>
              </a:rPr>
              <a:t>青绿</a:t>
            </a:r>
            <a:endParaRPr lang="zh-CN" altLang="en-US" sz="1400" dirty="0">
              <a:ea typeface="微软雅黑" panose="020B0503020204020204" pitchFamily="34" charset="-122"/>
            </a:endParaRPr>
          </a:p>
        </p:txBody>
      </p:sp>
      <p:sp>
        <p:nvSpPr>
          <p:cNvPr id="59" name="文本框 58"/>
          <p:cNvSpPr txBox="1"/>
          <p:nvPr/>
        </p:nvSpPr>
        <p:spPr>
          <a:xfrm>
            <a:off x="3210193" y="2410922"/>
            <a:ext cx="640078" cy="307777"/>
          </a:xfrm>
          <a:prstGeom prst="rect">
            <a:avLst/>
          </a:prstGeom>
          <a:noFill/>
        </p:spPr>
        <p:txBody>
          <a:bodyPr wrap="square" rtlCol="0">
            <a:spAutoFit/>
          </a:bodyPr>
          <a:lstStyle/>
          <a:p>
            <a:r>
              <a:rPr lang="zh-CN" altLang="en-US" sz="1400" dirty="0">
                <a:ea typeface="微软雅黑" panose="020B0503020204020204" pitchFamily="34" charset="-122"/>
              </a:rPr>
              <a:t>稍凹</a:t>
            </a:r>
            <a:endParaRPr lang="zh-CN" altLang="en-US" sz="1400" dirty="0">
              <a:ea typeface="微软雅黑" panose="020B0503020204020204" pitchFamily="34" charset="-122"/>
            </a:endParaRPr>
          </a:p>
        </p:txBody>
      </p:sp>
      <p:sp>
        <p:nvSpPr>
          <p:cNvPr id="60" name="文本框 59"/>
          <p:cNvSpPr txBox="1"/>
          <p:nvPr/>
        </p:nvSpPr>
        <p:spPr>
          <a:xfrm>
            <a:off x="3806844" y="4056098"/>
            <a:ext cx="640078" cy="307777"/>
          </a:xfrm>
          <a:prstGeom prst="rect">
            <a:avLst/>
          </a:prstGeom>
          <a:noFill/>
        </p:spPr>
        <p:txBody>
          <a:bodyPr wrap="square" rtlCol="0">
            <a:spAutoFit/>
          </a:bodyPr>
          <a:lstStyle/>
          <a:p>
            <a:r>
              <a:rPr lang="zh-CN" altLang="en-US" sz="1400" dirty="0">
                <a:ea typeface="微软雅黑" panose="020B0503020204020204" pitchFamily="34" charset="-122"/>
              </a:rPr>
              <a:t>浅白</a:t>
            </a:r>
            <a:endParaRPr lang="zh-CN" altLang="en-US" sz="1400" dirty="0">
              <a:ea typeface="微软雅黑" panose="020B0503020204020204" pitchFamily="34" charset="-122"/>
            </a:endParaRPr>
          </a:p>
        </p:txBody>
      </p:sp>
      <p:sp>
        <p:nvSpPr>
          <p:cNvPr id="61" name="文本框 60"/>
          <p:cNvSpPr txBox="1"/>
          <p:nvPr/>
        </p:nvSpPr>
        <p:spPr>
          <a:xfrm>
            <a:off x="2464963" y="4066479"/>
            <a:ext cx="640078" cy="307777"/>
          </a:xfrm>
          <a:prstGeom prst="rect">
            <a:avLst/>
          </a:prstGeom>
          <a:noFill/>
        </p:spPr>
        <p:txBody>
          <a:bodyPr wrap="square" rtlCol="0">
            <a:spAutoFit/>
          </a:bodyPr>
          <a:lstStyle/>
          <a:p>
            <a:r>
              <a:rPr lang="zh-CN" altLang="en-US" sz="1400" dirty="0">
                <a:ea typeface="微软雅黑" panose="020B0503020204020204" pitchFamily="34" charset="-122"/>
              </a:rPr>
              <a:t>青绿</a:t>
            </a:r>
            <a:endParaRPr lang="zh-CN" altLang="en-US" sz="1400" dirty="0">
              <a:ea typeface="微软雅黑" panose="020B0503020204020204" pitchFamily="34" charset="-122"/>
            </a:endParaRPr>
          </a:p>
        </p:txBody>
      </p:sp>
      <p:sp>
        <p:nvSpPr>
          <p:cNvPr id="62" name="文本框 61"/>
          <p:cNvSpPr txBox="1"/>
          <p:nvPr/>
        </p:nvSpPr>
        <p:spPr>
          <a:xfrm>
            <a:off x="3147020" y="4065257"/>
            <a:ext cx="640078" cy="307777"/>
          </a:xfrm>
          <a:prstGeom prst="rect">
            <a:avLst/>
          </a:prstGeom>
          <a:noFill/>
        </p:spPr>
        <p:txBody>
          <a:bodyPr wrap="square" rtlCol="0">
            <a:spAutoFit/>
          </a:bodyPr>
          <a:lstStyle/>
          <a:p>
            <a:r>
              <a:rPr lang="zh-CN" altLang="en-US" sz="1400" dirty="0">
                <a:ea typeface="微软雅黑" panose="020B0503020204020204" pitchFamily="34" charset="-122"/>
              </a:rPr>
              <a:t>乌黑</a:t>
            </a:r>
            <a:endParaRPr lang="zh-CN" altLang="en-US" sz="1400" dirty="0">
              <a:ea typeface="微软雅黑" panose="020B0503020204020204" pitchFamily="34" charset="-122"/>
            </a:endParaRPr>
          </a:p>
        </p:txBody>
      </p:sp>
      <p:sp>
        <p:nvSpPr>
          <p:cNvPr id="63" name="文本框 62"/>
          <p:cNvSpPr txBox="1"/>
          <p:nvPr/>
        </p:nvSpPr>
        <p:spPr>
          <a:xfrm>
            <a:off x="1716911" y="3122835"/>
            <a:ext cx="640078" cy="307777"/>
          </a:xfrm>
          <a:prstGeom prst="rect">
            <a:avLst/>
          </a:prstGeom>
          <a:noFill/>
        </p:spPr>
        <p:txBody>
          <a:bodyPr wrap="square" rtlCol="0">
            <a:spAutoFit/>
          </a:bodyPr>
          <a:lstStyle/>
          <a:p>
            <a:r>
              <a:rPr lang="zh-CN" altLang="en-US" sz="1400" dirty="0">
                <a:ea typeface="微软雅黑" panose="020B0503020204020204" pitchFamily="34" charset="-122"/>
              </a:rPr>
              <a:t>浅白</a:t>
            </a:r>
            <a:endParaRPr lang="zh-CN" altLang="en-US" sz="1400" dirty="0">
              <a:ea typeface="微软雅黑" panose="020B0503020204020204" pitchFamily="34" charset="-122"/>
            </a:endParaRPr>
          </a:p>
        </p:txBody>
      </p:sp>
      <p:sp>
        <p:nvSpPr>
          <p:cNvPr id="64" name="文本框 63"/>
          <p:cNvSpPr txBox="1"/>
          <p:nvPr/>
        </p:nvSpPr>
        <p:spPr>
          <a:xfrm>
            <a:off x="2845324" y="1719904"/>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①</a:t>
            </a:r>
            <a:endParaRPr lang="zh-CN" altLang="en-US" sz="1800" dirty="0">
              <a:solidFill>
                <a:srgbClr val="FF0000"/>
              </a:solidFill>
              <a:ea typeface="微软雅黑" panose="020B0503020204020204" pitchFamily="34" charset="-122"/>
            </a:endParaRPr>
          </a:p>
        </p:txBody>
      </p:sp>
      <p:sp>
        <p:nvSpPr>
          <p:cNvPr id="66" name="文本框 65"/>
          <p:cNvSpPr txBox="1"/>
          <p:nvPr/>
        </p:nvSpPr>
        <p:spPr>
          <a:xfrm>
            <a:off x="2960944" y="3314891"/>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⑤</a:t>
            </a:r>
            <a:endParaRPr lang="zh-CN" altLang="en-US" sz="1800" dirty="0">
              <a:solidFill>
                <a:srgbClr val="FF0000"/>
              </a:solidFill>
              <a:ea typeface="微软雅黑" panose="020B0503020204020204" pitchFamily="34" charset="-122"/>
            </a:endParaRPr>
          </a:p>
        </p:txBody>
      </p:sp>
      <p:sp>
        <p:nvSpPr>
          <p:cNvPr id="67" name="文本框 66"/>
          <p:cNvSpPr txBox="1"/>
          <p:nvPr/>
        </p:nvSpPr>
        <p:spPr>
          <a:xfrm>
            <a:off x="5245369" y="2441948"/>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④</a:t>
            </a:r>
            <a:endParaRPr lang="zh-CN" altLang="en-US" sz="1800" dirty="0">
              <a:solidFill>
                <a:srgbClr val="FF0000"/>
              </a:solidFill>
              <a:ea typeface="微软雅黑" panose="020B0503020204020204" pitchFamily="34" charset="-122"/>
            </a:endParaRPr>
          </a:p>
        </p:txBody>
      </p:sp>
      <p:sp>
        <p:nvSpPr>
          <p:cNvPr id="68" name="文本框 67"/>
          <p:cNvSpPr txBox="1"/>
          <p:nvPr/>
        </p:nvSpPr>
        <p:spPr>
          <a:xfrm>
            <a:off x="3124923" y="2632854"/>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③</a:t>
            </a:r>
            <a:endParaRPr lang="zh-CN" altLang="en-US" sz="1800" dirty="0">
              <a:solidFill>
                <a:srgbClr val="FF0000"/>
              </a:solidFill>
              <a:ea typeface="微软雅黑" panose="020B0503020204020204" pitchFamily="34" charset="-122"/>
            </a:endParaRPr>
          </a:p>
        </p:txBody>
      </p:sp>
      <p:sp>
        <p:nvSpPr>
          <p:cNvPr id="69" name="文本框 68"/>
          <p:cNvSpPr txBox="1"/>
          <p:nvPr/>
        </p:nvSpPr>
        <p:spPr>
          <a:xfrm>
            <a:off x="699850" y="2477403"/>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②</a:t>
            </a:r>
            <a:endParaRPr lang="zh-CN" altLang="en-US" sz="1800" dirty="0">
              <a:solidFill>
                <a:srgbClr val="FF0000"/>
              </a:solidFill>
              <a:ea typeface="微软雅黑" panose="020B0503020204020204" pitchFamily="34" charset="-122"/>
            </a:endParaRPr>
          </a:p>
        </p:txBody>
      </p:sp>
      <p:sp>
        <p:nvSpPr>
          <p:cNvPr id="70" name="文本框 69"/>
          <p:cNvSpPr txBox="1"/>
          <p:nvPr/>
        </p:nvSpPr>
        <p:spPr>
          <a:xfrm>
            <a:off x="2380477" y="3840073"/>
            <a:ext cx="1759277" cy="338554"/>
          </a:xfrm>
          <a:prstGeom prst="rect">
            <a:avLst/>
          </a:prstGeom>
          <a:noFill/>
        </p:spPr>
        <p:txBody>
          <a:bodyPr wrap="square">
            <a:spAutoFit/>
          </a:bodyPr>
          <a:lstStyle/>
          <a:p>
            <a:r>
              <a:rPr lang="en-US" altLang="zh-CN" sz="1600" kern="100" dirty="0">
                <a:solidFill>
                  <a:srgbClr val="FF0000"/>
                </a:solidFill>
                <a:effectLst/>
                <a:latin typeface="微软雅黑" panose="020B0503020204020204" pitchFamily="34" charset="-122"/>
              </a:rPr>
              <a:t>{6,7,15}</a:t>
            </a:r>
            <a:endParaRPr lang="zh-CN" altLang="en-US" sz="1600" dirty="0">
              <a:solidFill>
                <a:srgbClr val="FF0000"/>
              </a:solidFill>
            </a:endParaRPr>
          </a:p>
        </p:txBody>
      </p:sp>
      <p:sp>
        <p:nvSpPr>
          <p:cNvPr id="72" name="文本框 71"/>
          <p:cNvSpPr txBox="1"/>
          <p:nvPr/>
        </p:nvSpPr>
        <p:spPr>
          <a:xfrm>
            <a:off x="1688540" y="2771036"/>
            <a:ext cx="1759277" cy="338554"/>
          </a:xfrm>
          <a:prstGeom prst="rect">
            <a:avLst/>
          </a:prstGeom>
          <a:noFill/>
        </p:spPr>
        <p:txBody>
          <a:bodyPr wrap="square">
            <a:spAutoFit/>
          </a:bodyPr>
          <a:lstStyle/>
          <a:p>
            <a:r>
              <a:rPr lang="en-US" altLang="zh-CN" sz="1600" kern="100" dirty="0">
                <a:solidFill>
                  <a:srgbClr val="FF0000"/>
                </a:solidFill>
                <a:effectLst/>
                <a:latin typeface="微软雅黑" panose="020B0503020204020204" pitchFamily="34" charset="-122"/>
              </a:rPr>
              <a:t>{1,2,3,14}</a:t>
            </a:r>
            <a:endParaRPr lang="zh-CN" altLang="en-US" sz="1600" dirty="0">
              <a:solidFill>
                <a:srgbClr val="FF0000"/>
              </a:solidFill>
            </a:endParaRPr>
          </a:p>
        </p:txBody>
      </p:sp>
      <p:sp>
        <p:nvSpPr>
          <p:cNvPr id="13" name="文本框 12"/>
          <p:cNvSpPr txBox="1"/>
          <p:nvPr/>
        </p:nvSpPr>
        <p:spPr>
          <a:xfrm>
            <a:off x="6541821" y="1426555"/>
            <a:ext cx="5535003" cy="922020"/>
          </a:xfrm>
          <a:prstGeom prst="rect">
            <a:avLst/>
          </a:prstGeom>
          <a:noFill/>
        </p:spPr>
        <p:txBody>
          <a:bodyPr wrap="square">
            <a:spAutoFit/>
          </a:bodyPr>
          <a:p>
            <a:pPr>
              <a:lnSpc>
                <a:spcPct val="150000"/>
              </a:lnSpc>
            </a:pPr>
            <a:r>
              <a:rPr lang="zh-CN" altLang="en-US" sz="1800" b="1" dirty="0">
                <a:effectLst/>
                <a:latin typeface="+mj-ea"/>
                <a:ea typeface="+mj-ea"/>
                <a:cs typeface="Euclid" panose="02020503060505020303" pitchFamily="18" charset="0"/>
              </a:rPr>
              <a:t>剪枝方法</a:t>
            </a:r>
            <a:endParaRPr lang="en-US" altLang="zh-CN" sz="1800" b="1" dirty="0">
              <a:effectLst/>
              <a:latin typeface="+mj-ea"/>
              <a:ea typeface="+mj-ea"/>
              <a:cs typeface="Euclid" panose="02020503060505020303" pitchFamily="18" charset="0"/>
            </a:endParaRPr>
          </a:p>
          <a:p>
            <a:pPr>
              <a:lnSpc>
                <a:spcPct val="150000"/>
              </a:lnSpc>
            </a:pPr>
            <a:r>
              <a:rPr lang="zh-CN" altLang="zh-CN" sz="1800" dirty="0">
                <a:effectLst/>
                <a:latin typeface="+mj-ea"/>
                <a:ea typeface="+mj-ea"/>
                <a:cs typeface="Euclid" panose="02020503060505020303" pitchFamily="18" charset="0"/>
              </a:rPr>
              <a:t>从底部往上进行剪枝：最底部的纹理</a:t>
            </a:r>
            <a:endParaRPr lang="zh-CN" altLang="zh-CN" sz="1800" dirty="0">
              <a:effectLst/>
              <a:latin typeface="+mj-ea"/>
              <a:ea typeface="+mj-ea"/>
              <a:cs typeface="Euclid" panose="02020503060505020303" pitchFamily="18" charset="0"/>
            </a:endParaRPr>
          </a:p>
        </p:txBody>
      </p:sp>
      <p:pic>
        <p:nvPicPr>
          <p:cNvPr id="3" name="图片 2"/>
          <p:cNvPicPr>
            <a:picLocks noChangeAspect="1"/>
          </p:cNvPicPr>
          <p:nvPr/>
        </p:nvPicPr>
        <p:blipFill>
          <a:blip r:embed="rId1"/>
          <a:stretch>
            <a:fillRect/>
          </a:stretch>
        </p:blipFill>
        <p:spPr>
          <a:xfrm>
            <a:off x="6633210" y="2348865"/>
            <a:ext cx="5059680" cy="2155825"/>
          </a:xfrm>
          <a:prstGeom prst="rect">
            <a:avLst/>
          </a:prstGeom>
        </p:spPr>
      </p:pic>
      <p:sp>
        <p:nvSpPr>
          <p:cNvPr id="2" name="文本框 1"/>
          <p:cNvSpPr txBox="1"/>
          <p:nvPr/>
        </p:nvSpPr>
        <p:spPr>
          <a:xfrm>
            <a:off x="3656307" y="5180825"/>
            <a:ext cx="2719799" cy="954107"/>
          </a:xfrm>
          <a:prstGeom prst="rect">
            <a:avLst/>
          </a:prstGeom>
          <a:noFill/>
        </p:spPr>
        <p:txBody>
          <a:bodyPr wrap="square">
            <a:spAutoFit/>
          </a:bodyPr>
          <a:p>
            <a:r>
              <a:rPr lang="zh-CN" altLang="en-US" sz="1400" dirty="0">
                <a:solidFill>
                  <a:srgbClr val="FF0000"/>
                </a:solidFill>
              </a:rPr>
              <a:t>原分支“纹理”的验证集精度</a:t>
            </a:r>
            <a:endParaRPr lang="zh-CN" altLang="en-US" sz="1400" dirty="0">
              <a:solidFill>
                <a:srgbClr val="FF0000"/>
              </a:solidFill>
            </a:endParaRPr>
          </a:p>
          <a:p>
            <a:r>
              <a:rPr lang="zh-CN" altLang="en-US" sz="1400" dirty="0">
                <a:solidFill>
                  <a:srgbClr val="FF0000"/>
                </a:solidFill>
              </a:rPr>
              <a:t>剪枝前:</a:t>
            </a:r>
            <a:r>
              <a:rPr lang="en-US" altLang="zh-CN" sz="1400" dirty="0">
                <a:solidFill>
                  <a:srgbClr val="FF0000"/>
                </a:solidFill>
              </a:rPr>
              <a:t>42.9</a:t>
            </a:r>
            <a:r>
              <a:rPr lang="zh-CN" altLang="en-US" sz="1400" dirty="0">
                <a:solidFill>
                  <a:srgbClr val="FF0000"/>
                </a:solidFill>
              </a:rPr>
              <a:t>%</a:t>
            </a:r>
            <a:endParaRPr lang="zh-CN" altLang="en-US" sz="1400" dirty="0">
              <a:solidFill>
                <a:srgbClr val="FF0000"/>
              </a:solidFill>
            </a:endParaRPr>
          </a:p>
          <a:p>
            <a:r>
              <a:rPr lang="zh-CN" altLang="en-US" sz="1400" dirty="0">
                <a:solidFill>
                  <a:srgbClr val="FF0000"/>
                </a:solidFill>
              </a:rPr>
              <a:t>剪枝后:</a:t>
            </a:r>
            <a:r>
              <a:rPr lang="en-US" altLang="zh-CN" sz="1400" dirty="0">
                <a:solidFill>
                  <a:srgbClr val="FF0000"/>
                </a:solidFill>
              </a:rPr>
              <a:t>57.1</a:t>
            </a:r>
            <a:r>
              <a:rPr lang="zh-CN" altLang="en-US" sz="1400" dirty="0">
                <a:solidFill>
                  <a:srgbClr val="FF0000"/>
                </a:solidFill>
              </a:rPr>
              <a:t>%</a:t>
            </a:r>
            <a:endParaRPr lang="zh-CN" altLang="en-US" sz="1400" dirty="0">
              <a:solidFill>
                <a:srgbClr val="FF0000"/>
              </a:solidFill>
            </a:endParaRPr>
          </a:p>
          <a:p>
            <a:r>
              <a:rPr lang="zh-CN" altLang="en-US" sz="1400" dirty="0">
                <a:solidFill>
                  <a:srgbClr val="FF0000"/>
                </a:solidFill>
              </a:rPr>
              <a:t>后剪枝决策:剪枝</a:t>
            </a:r>
            <a:endParaRPr lang="zh-CN" altLang="en-US" sz="1400" dirty="0">
              <a:solidFill>
                <a:srgbClr val="FF0000"/>
              </a:solidFill>
            </a:endParaRPr>
          </a:p>
        </p:txBody>
      </p:sp>
      <p:cxnSp>
        <p:nvCxnSpPr>
          <p:cNvPr id="4" name="直接箭头连接符 3"/>
          <p:cNvCxnSpPr/>
          <p:nvPr/>
        </p:nvCxnSpPr>
        <p:spPr>
          <a:xfrm flipH="1" flipV="1">
            <a:off x="3656307" y="5066907"/>
            <a:ext cx="1013579" cy="1608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的剪枝</a:t>
            </a:r>
            <a:endParaRPr lang="zh-CN" altLang="en-US" dirty="0"/>
          </a:p>
        </p:txBody>
      </p:sp>
      <p:sp>
        <p:nvSpPr>
          <p:cNvPr id="20" name="文本框 19"/>
          <p:cNvSpPr txBox="1"/>
          <p:nvPr/>
        </p:nvSpPr>
        <p:spPr>
          <a:xfrm>
            <a:off x="637116" y="1397055"/>
            <a:ext cx="1140851" cy="586699"/>
          </a:xfrm>
          <a:prstGeom prst="rect">
            <a:avLst/>
          </a:prstGeom>
          <a:noFill/>
        </p:spPr>
        <p:txBody>
          <a:bodyPr wrap="square">
            <a:spAutoFit/>
          </a:bodyPr>
          <a:lstStyle/>
          <a:p>
            <a:pPr>
              <a:lnSpc>
                <a:spcPct val="150000"/>
              </a:lnSpc>
            </a:pPr>
            <a:r>
              <a:rPr lang="zh-CN" altLang="en-US" b="1" i="0" dirty="0">
                <a:effectLst/>
                <a:latin typeface="-apple-system"/>
              </a:rPr>
              <a:t>后剪枝</a:t>
            </a:r>
            <a:endParaRPr lang="zh-CN" altLang="en-US" b="1" dirty="0"/>
          </a:p>
        </p:txBody>
      </p:sp>
      <p:cxnSp>
        <p:nvCxnSpPr>
          <p:cNvPr id="12" name="直接箭头连接符 11"/>
          <p:cNvCxnSpPr>
            <a:stCxn id="28" idx="2"/>
          </p:cNvCxnSpPr>
          <p:nvPr/>
        </p:nvCxnSpPr>
        <p:spPr>
          <a:xfrm flipH="1">
            <a:off x="1638860" y="2196887"/>
            <a:ext cx="1299784" cy="56432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28" idx="6"/>
          </p:cNvCxnSpPr>
          <p:nvPr/>
        </p:nvCxnSpPr>
        <p:spPr>
          <a:xfrm>
            <a:off x="3794280" y="2196887"/>
            <a:ext cx="1652599" cy="628989"/>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23" idx="0"/>
          </p:cNvCxnSpPr>
          <p:nvPr/>
        </p:nvCxnSpPr>
        <p:spPr>
          <a:xfrm flipH="1">
            <a:off x="3483607" y="2738557"/>
            <a:ext cx="515160" cy="851635"/>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222761" y="2020950"/>
            <a:ext cx="640078" cy="657498"/>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407621" y="2166710"/>
            <a:ext cx="640078" cy="307777"/>
          </a:xfrm>
          <a:prstGeom prst="rect">
            <a:avLst/>
          </a:prstGeom>
          <a:noFill/>
        </p:spPr>
        <p:txBody>
          <a:bodyPr wrap="square" rtlCol="0">
            <a:spAutoFit/>
          </a:bodyPr>
          <a:lstStyle/>
          <a:p>
            <a:r>
              <a:rPr lang="zh-CN" altLang="en-US" sz="1400" dirty="0">
                <a:ea typeface="微软雅黑" panose="020B0503020204020204" pitchFamily="34" charset="-122"/>
              </a:rPr>
              <a:t>平坦</a:t>
            </a:r>
            <a:endParaRPr lang="zh-CN" altLang="en-US" sz="1400" dirty="0">
              <a:ea typeface="微软雅黑" panose="020B0503020204020204" pitchFamily="34" charset="-122"/>
            </a:endParaRPr>
          </a:p>
        </p:txBody>
      </p:sp>
      <p:sp>
        <p:nvSpPr>
          <p:cNvPr id="23" name="椭圆 22"/>
          <p:cNvSpPr/>
          <p:nvPr/>
        </p:nvSpPr>
        <p:spPr>
          <a:xfrm>
            <a:off x="3055789" y="3590192"/>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色泽</a:t>
            </a:r>
            <a:endParaRPr lang="zh-CN" altLang="en-US" sz="1600" dirty="0">
              <a:solidFill>
                <a:schemeClr val="bg1"/>
              </a:solidFill>
              <a:ea typeface="微软雅黑" panose="020B0503020204020204" pitchFamily="34" charset="-122"/>
            </a:endParaRPr>
          </a:p>
        </p:txBody>
      </p:sp>
      <p:sp>
        <p:nvSpPr>
          <p:cNvPr id="24" name="椭圆 23"/>
          <p:cNvSpPr/>
          <p:nvPr/>
        </p:nvSpPr>
        <p:spPr>
          <a:xfrm>
            <a:off x="5080380" y="3575572"/>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25" name="椭圆 24"/>
          <p:cNvSpPr/>
          <p:nvPr/>
        </p:nvSpPr>
        <p:spPr>
          <a:xfrm>
            <a:off x="5426097" y="2675759"/>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26" name="椭圆 25"/>
          <p:cNvSpPr/>
          <p:nvPr/>
        </p:nvSpPr>
        <p:spPr>
          <a:xfrm>
            <a:off x="3478653" y="2684335"/>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根蒂</a:t>
            </a:r>
            <a:endParaRPr lang="zh-CN" altLang="en-US" sz="1600" dirty="0">
              <a:solidFill>
                <a:schemeClr val="bg1"/>
              </a:solidFill>
              <a:ea typeface="微软雅黑" panose="020B0503020204020204" pitchFamily="34" charset="-122"/>
            </a:endParaRPr>
          </a:p>
        </p:txBody>
      </p:sp>
      <p:sp>
        <p:nvSpPr>
          <p:cNvPr id="27" name="椭圆 26"/>
          <p:cNvSpPr/>
          <p:nvPr/>
        </p:nvSpPr>
        <p:spPr>
          <a:xfrm>
            <a:off x="892238" y="2711100"/>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色泽</a:t>
            </a:r>
            <a:endParaRPr lang="zh-CN" altLang="en-US" sz="1600" dirty="0">
              <a:solidFill>
                <a:schemeClr val="bg1"/>
              </a:solidFill>
              <a:ea typeface="微软雅黑" panose="020B0503020204020204" pitchFamily="34" charset="-122"/>
            </a:endParaRPr>
          </a:p>
        </p:txBody>
      </p:sp>
      <p:sp>
        <p:nvSpPr>
          <p:cNvPr id="28" name="椭圆 27"/>
          <p:cNvSpPr/>
          <p:nvPr/>
        </p:nvSpPr>
        <p:spPr>
          <a:xfrm>
            <a:off x="2938644" y="1996587"/>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脐部</a:t>
            </a:r>
            <a:endParaRPr lang="zh-CN" altLang="en-US" sz="1600" dirty="0">
              <a:solidFill>
                <a:schemeClr val="bg1"/>
              </a:solidFill>
              <a:ea typeface="微软雅黑" panose="020B0503020204020204" pitchFamily="34" charset="-122"/>
            </a:endParaRPr>
          </a:p>
        </p:txBody>
      </p:sp>
      <p:cxnSp>
        <p:nvCxnSpPr>
          <p:cNvPr id="29" name="直接箭头连接符 28"/>
          <p:cNvCxnSpPr>
            <a:stCxn id="27" idx="4"/>
          </p:cNvCxnSpPr>
          <p:nvPr/>
        </p:nvCxnSpPr>
        <p:spPr>
          <a:xfrm flipH="1">
            <a:off x="1310253" y="3111699"/>
            <a:ext cx="9803" cy="917614"/>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1505152" y="3111699"/>
            <a:ext cx="652661" cy="467471"/>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3" idx="4"/>
            <a:endCxn id="22" idx="0"/>
          </p:cNvCxnSpPr>
          <p:nvPr/>
        </p:nvCxnSpPr>
        <p:spPr>
          <a:xfrm flipH="1">
            <a:off x="3291691" y="3990791"/>
            <a:ext cx="191916" cy="74752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3" idx="3"/>
          </p:cNvCxnSpPr>
          <p:nvPr/>
        </p:nvCxnSpPr>
        <p:spPr>
          <a:xfrm flipH="1">
            <a:off x="2444264" y="3932125"/>
            <a:ext cx="736830" cy="539924"/>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3683797" y="3893338"/>
            <a:ext cx="332949" cy="711843"/>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868202" y="3111699"/>
            <a:ext cx="274294" cy="513376"/>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028168" y="3060014"/>
            <a:ext cx="346697" cy="585745"/>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327269" y="2914970"/>
            <a:ext cx="1010283" cy="65741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1684199" y="3591028"/>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43" name="椭圆 42"/>
          <p:cNvSpPr/>
          <p:nvPr/>
        </p:nvSpPr>
        <p:spPr>
          <a:xfrm>
            <a:off x="3827450" y="4582366"/>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44" name="椭圆 43"/>
          <p:cNvSpPr/>
          <p:nvPr/>
        </p:nvSpPr>
        <p:spPr>
          <a:xfrm>
            <a:off x="4022120" y="3645759"/>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46" name="椭圆 45"/>
          <p:cNvSpPr/>
          <p:nvPr/>
        </p:nvSpPr>
        <p:spPr>
          <a:xfrm>
            <a:off x="2883370" y="4738061"/>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47" name="椭圆 46"/>
          <p:cNvSpPr/>
          <p:nvPr/>
        </p:nvSpPr>
        <p:spPr>
          <a:xfrm>
            <a:off x="1908142" y="4473900"/>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48" name="椭圆 47"/>
          <p:cNvSpPr/>
          <p:nvPr/>
        </p:nvSpPr>
        <p:spPr>
          <a:xfrm>
            <a:off x="882759" y="4039434"/>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49" name="椭圆 48"/>
          <p:cNvSpPr/>
          <p:nvPr/>
        </p:nvSpPr>
        <p:spPr>
          <a:xfrm>
            <a:off x="337874" y="3633010"/>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50" name="文本框 49"/>
          <p:cNvSpPr txBox="1"/>
          <p:nvPr/>
        </p:nvSpPr>
        <p:spPr>
          <a:xfrm>
            <a:off x="1068370" y="3349341"/>
            <a:ext cx="640078" cy="307777"/>
          </a:xfrm>
          <a:prstGeom prst="rect">
            <a:avLst/>
          </a:prstGeom>
          <a:noFill/>
        </p:spPr>
        <p:txBody>
          <a:bodyPr wrap="square" rtlCol="0">
            <a:spAutoFit/>
          </a:bodyPr>
          <a:lstStyle/>
          <a:p>
            <a:r>
              <a:rPr lang="zh-CN" altLang="en-US" sz="1400" dirty="0">
                <a:ea typeface="微软雅黑" panose="020B0503020204020204" pitchFamily="34" charset="-122"/>
              </a:rPr>
              <a:t>乌黑</a:t>
            </a:r>
            <a:endParaRPr lang="zh-CN" altLang="en-US" sz="1400" dirty="0">
              <a:ea typeface="微软雅黑" panose="020B0503020204020204" pitchFamily="34" charset="-122"/>
            </a:endParaRPr>
          </a:p>
        </p:txBody>
      </p:sp>
      <p:sp>
        <p:nvSpPr>
          <p:cNvPr id="51" name="文本框 50"/>
          <p:cNvSpPr txBox="1"/>
          <p:nvPr/>
        </p:nvSpPr>
        <p:spPr>
          <a:xfrm>
            <a:off x="1909721" y="2208042"/>
            <a:ext cx="640078" cy="307777"/>
          </a:xfrm>
          <a:prstGeom prst="rect">
            <a:avLst/>
          </a:prstGeom>
          <a:noFill/>
        </p:spPr>
        <p:txBody>
          <a:bodyPr wrap="square" rtlCol="0">
            <a:spAutoFit/>
          </a:bodyPr>
          <a:lstStyle/>
          <a:p>
            <a:r>
              <a:rPr lang="zh-CN" altLang="en-US" sz="1400" dirty="0">
                <a:ea typeface="微软雅黑" panose="020B0503020204020204" pitchFamily="34" charset="-122"/>
              </a:rPr>
              <a:t>凹陷</a:t>
            </a:r>
            <a:endParaRPr lang="zh-CN" altLang="en-US" sz="1400" dirty="0">
              <a:ea typeface="微软雅黑" panose="020B0503020204020204" pitchFamily="34" charset="-122"/>
            </a:endParaRPr>
          </a:p>
        </p:txBody>
      </p:sp>
      <p:sp>
        <p:nvSpPr>
          <p:cNvPr id="52" name="文本框 51"/>
          <p:cNvSpPr txBox="1"/>
          <p:nvPr/>
        </p:nvSpPr>
        <p:spPr>
          <a:xfrm>
            <a:off x="4568148" y="3136086"/>
            <a:ext cx="640078" cy="307777"/>
          </a:xfrm>
          <a:prstGeom prst="rect">
            <a:avLst/>
          </a:prstGeom>
          <a:noFill/>
        </p:spPr>
        <p:txBody>
          <a:bodyPr wrap="square" rtlCol="0">
            <a:spAutoFit/>
          </a:bodyPr>
          <a:lstStyle/>
          <a:p>
            <a:r>
              <a:rPr lang="zh-CN" altLang="en-US" sz="1400" dirty="0">
                <a:ea typeface="微软雅黑" panose="020B0503020204020204" pitchFamily="34" charset="-122"/>
              </a:rPr>
              <a:t>硬挺</a:t>
            </a:r>
            <a:endParaRPr lang="zh-CN" altLang="en-US" sz="1400" dirty="0">
              <a:ea typeface="微软雅黑" panose="020B0503020204020204" pitchFamily="34" charset="-122"/>
            </a:endParaRPr>
          </a:p>
        </p:txBody>
      </p:sp>
      <p:sp>
        <p:nvSpPr>
          <p:cNvPr id="55" name="文本框 54"/>
          <p:cNvSpPr txBox="1"/>
          <p:nvPr/>
        </p:nvSpPr>
        <p:spPr>
          <a:xfrm>
            <a:off x="3850271" y="3126840"/>
            <a:ext cx="640078" cy="307777"/>
          </a:xfrm>
          <a:prstGeom prst="rect">
            <a:avLst/>
          </a:prstGeom>
          <a:noFill/>
        </p:spPr>
        <p:txBody>
          <a:bodyPr wrap="square" rtlCol="0">
            <a:spAutoFit/>
          </a:bodyPr>
          <a:lstStyle/>
          <a:p>
            <a:r>
              <a:rPr lang="zh-CN" altLang="en-US" sz="1400" dirty="0">
                <a:ea typeface="微软雅黑" panose="020B0503020204020204" pitchFamily="34" charset="-122"/>
              </a:rPr>
              <a:t>蜷曲</a:t>
            </a:r>
            <a:endParaRPr lang="zh-CN" altLang="en-US" sz="1400" dirty="0">
              <a:ea typeface="微软雅黑" panose="020B0503020204020204" pitchFamily="34" charset="-122"/>
            </a:endParaRPr>
          </a:p>
        </p:txBody>
      </p:sp>
      <p:sp>
        <p:nvSpPr>
          <p:cNvPr id="56" name="文本框 55"/>
          <p:cNvSpPr txBox="1"/>
          <p:nvPr/>
        </p:nvSpPr>
        <p:spPr>
          <a:xfrm>
            <a:off x="3134995" y="3108668"/>
            <a:ext cx="640078" cy="307777"/>
          </a:xfrm>
          <a:prstGeom prst="rect">
            <a:avLst/>
          </a:prstGeom>
          <a:noFill/>
        </p:spPr>
        <p:txBody>
          <a:bodyPr wrap="square" rtlCol="0">
            <a:spAutoFit/>
          </a:bodyPr>
          <a:lstStyle/>
          <a:p>
            <a:r>
              <a:rPr lang="zh-CN" altLang="en-US" sz="1400" dirty="0">
                <a:ea typeface="微软雅黑" panose="020B0503020204020204" pitchFamily="34" charset="-122"/>
              </a:rPr>
              <a:t>稍蜷</a:t>
            </a:r>
            <a:endParaRPr lang="zh-CN" altLang="en-US" sz="1400" dirty="0">
              <a:ea typeface="微软雅黑" panose="020B0503020204020204" pitchFamily="34" charset="-122"/>
            </a:endParaRPr>
          </a:p>
        </p:txBody>
      </p:sp>
      <p:sp>
        <p:nvSpPr>
          <p:cNvPr id="58" name="文本框 57"/>
          <p:cNvSpPr txBox="1"/>
          <p:nvPr/>
        </p:nvSpPr>
        <p:spPr>
          <a:xfrm>
            <a:off x="600856" y="3137381"/>
            <a:ext cx="640078" cy="307777"/>
          </a:xfrm>
          <a:prstGeom prst="rect">
            <a:avLst/>
          </a:prstGeom>
          <a:noFill/>
        </p:spPr>
        <p:txBody>
          <a:bodyPr wrap="square" rtlCol="0">
            <a:spAutoFit/>
          </a:bodyPr>
          <a:lstStyle/>
          <a:p>
            <a:r>
              <a:rPr lang="zh-CN" altLang="en-US" sz="1400" dirty="0">
                <a:ea typeface="微软雅黑" panose="020B0503020204020204" pitchFamily="34" charset="-122"/>
              </a:rPr>
              <a:t>青绿</a:t>
            </a:r>
            <a:endParaRPr lang="zh-CN" altLang="en-US" sz="1400" dirty="0">
              <a:ea typeface="微软雅黑" panose="020B0503020204020204" pitchFamily="34" charset="-122"/>
            </a:endParaRPr>
          </a:p>
        </p:txBody>
      </p:sp>
      <p:sp>
        <p:nvSpPr>
          <p:cNvPr id="59" name="文本框 58"/>
          <p:cNvSpPr txBox="1"/>
          <p:nvPr/>
        </p:nvSpPr>
        <p:spPr>
          <a:xfrm>
            <a:off x="3210193" y="2410922"/>
            <a:ext cx="640078" cy="307777"/>
          </a:xfrm>
          <a:prstGeom prst="rect">
            <a:avLst/>
          </a:prstGeom>
          <a:noFill/>
        </p:spPr>
        <p:txBody>
          <a:bodyPr wrap="square" rtlCol="0">
            <a:spAutoFit/>
          </a:bodyPr>
          <a:lstStyle/>
          <a:p>
            <a:r>
              <a:rPr lang="zh-CN" altLang="en-US" sz="1400" dirty="0">
                <a:ea typeface="微软雅黑" panose="020B0503020204020204" pitchFamily="34" charset="-122"/>
              </a:rPr>
              <a:t>稍凹</a:t>
            </a:r>
            <a:endParaRPr lang="zh-CN" altLang="en-US" sz="1400" dirty="0">
              <a:ea typeface="微软雅黑" panose="020B0503020204020204" pitchFamily="34" charset="-122"/>
            </a:endParaRPr>
          </a:p>
        </p:txBody>
      </p:sp>
      <p:sp>
        <p:nvSpPr>
          <p:cNvPr id="60" name="文本框 59"/>
          <p:cNvSpPr txBox="1"/>
          <p:nvPr/>
        </p:nvSpPr>
        <p:spPr>
          <a:xfrm>
            <a:off x="3806844" y="4056098"/>
            <a:ext cx="640078" cy="307777"/>
          </a:xfrm>
          <a:prstGeom prst="rect">
            <a:avLst/>
          </a:prstGeom>
          <a:noFill/>
        </p:spPr>
        <p:txBody>
          <a:bodyPr wrap="square" rtlCol="0">
            <a:spAutoFit/>
          </a:bodyPr>
          <a:lstStyle/>
          <a:p>
            <a:r>
              <a:rPr lang="zh-CN" altLang="en-US" sz="1400" dirty="0">
                <a:ea typeface="微软雅黑" panose="020B0503020204020204" pitchFamily="34" charset="-122"/>
              </a:rPr>
              <a:t>浅白</a:t>
            </a:r>
            <a:endParaRPr lang="zh-CN" altLang="en-US" sz="1400" dirty="0">
              <a:ea typeface="微软雅黑" panose="020B0503020204020204" pitchFamily="34" charset="-122"/>
            </a:endParaRPr>
          </a:p>
        </p:txBody>
      </p:sp>
      <p:sp>
        <p:nvSpPr>
          <p:cNvPr id="61" name="文本框 60"/>
          <p:cNvSpPr txBox="1"/>
          <p:nvPr/>
        </p:nvSpPr>
        <p:spPr>
          <a:xfrm>
            <a:off x="2464963" y="4066479"/>
            <a:ext cx="640078" cy="307777"/>
          </a:xfrm>
          <a:prstGeom prst="rect">
            <a:avLst/>
          </a:prstGeom>
          <a:noFill/>
        </p:spPr>
        <p:txBody>
          <a:bodyPr wrap="square" rtlCol="0">
            <a:spAutoFit/>
          </a:bodyPr>
          <a:lstStyle/>
          <a:p>
            <a:r>
              <a:rPr lang="zh-CN" altLang="en-US" sz="1400" dirty="0">
                <a:ea typeface="微软雅黑" panose="020B0503020204020204" pitchFamily="34" charset="-122"/>
              </a:rPr>
              <a:t>青绿</a:t>
            </a:r>
            <a:endParaRPr lang="zh-CN" altLang="en-US" sz="1400" dirty="0">
              <a:ea typeface="微软雅黑" panose="020B0503020204020204" pitchFamily="34" charset="-122"/>
            </a:endParaRPr>
          </a:p>
        </p:txBody>
      </p:sp>
      <p:sp>
        <p:nvSpPr>
          <p:cNvPr id="62" name="文本框 61"/>
          <p:cNvSpPr txBox="1"/>
          <p:nvPr/>
        </p:nvSpPr>
        <p:spPr>
          <a:xfrm>
            <a:off x="3147020" y="4065257"/>
            <a:ext cx="640078" cy="307777"/>
          </a:xfrm>
          <a:prstGeom prst="rect">
            <a:avLst/>
          </a:prstGeom>
          <a:noFill/>
        </p:spPr>
        <p:txBody>
          <a:bodyPr wrap="square" rtlCol="0">
            <a:spAutoFit/>
          </a:bodyPr>
          <a:lstStyle/>
          <a:p>
            <a:r>
              <a:rPr lang="zh-CN" altLang="en-US" sz="1400" dirty="0">
                <a:ea typeface="微软雅黑" panose="020B0503020204020204" pitchFamily="34" charset="-122"/>
              </a:rPr>
              <a:t>乌黑</a:t>
            </a:r>
            <a:endParaRPr lang="zh-CN" altLang="en-US" sz="1400" dirty="0">
              <a:ea typeface="微软雅黑" panose="020B0503020204020204" pitchFamily="34" charset="-122"/>
            </a:endParaRPr>
          </a:p>
        </p:txBody>
      </p:sp>
      <p:sp>
        <p:nvSpPr>
          <p:cNvPr id="63" name="文本框 62"/>
          <p:cNvSpPr txBox="1"/>
          <p:nvPr/>
        </p:nvSpPr>
        <p:spPr>
          <a:xfrm>
            <a:off x="1716911" y="3122835"/>
            <a:ext cx="640078" cy="307777"/>
          </a:xfrm>
          <a:prstGeom prst="rect">
            <a:avLst/>
          </a:prstGeom>
          <a:noFill/>
        </p:spPr>
        <p:txBody>
          <a:bodyPr wrap="square" rtlCol="0">
            <a:spAutoFit/>
          </a:bodyPr>
          <a:lstStyle/>
          <a:p>
            <a:r>
              <a:rPr lang="zh-CN" altLang="en-US" sz="1400" dirty="0">
                <a:ea typeface="微软雅黑" panose="020B0503020204020204" pitchFamily="34" charset="-122"/>
              </a:rPr>
              <a:t>浅白</a:t>
            </a:r>
            <a:endParaRPr lang="zh-CN" altLang="en-US" sz="1400" dirty="0">
              <a:ea typeface="微软雅黑" panose="020B0503020204020204" pitchFamily="34" charset="-122"/>
            </a:endParaRPr>
          </a:p>
        </p:txBody>
      </p:sp>
      <p:sp>
        <p:nvSpPr>
          <p:cNvPr id="64" name="文本框 63"/>
          <p:cNvSpPr txBox="1"/>
          <p:nvPr/>
        </p:nvSpPr>
        <p:spPr>
          <a:xfrm>
            <a:off x="2845324" y="1719904"/>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①</a:t>
            </a:r>
            <a:endParaRPr lang="zh-CN" altLang="en-US" sz="1800" dirty="0">
              <a:solidFill>
                <a:srgbClr val="FF0000"/>
              </a:solidFill>
              <a:ea typeface="微软雅黑" panose="020B0503020204020204" pitchFamily="34" charset="-122"/>
            </a:endParaRPr>
          </a:p>
        </p:txBody>
      </p:sp>
      <p:sp>
        <p:nvSpPr>
          <p:cNvPr id="66" name="文本框 65"/>
          <p:cNvSpPr txBox="1"/>
          <p:nvPr/>
        </p:nvSpPr>
        <p:spPr>
          <a:xfrm>
            <a:off x="2960944" y="3314891"/>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⑤</a:t>
            </a:r>
            <a:endParaRPr lang="zh-CN" altLang="en-US" sz="1800" dirty="0">
              <a:solidFill>
                <a:srgbClr val="FF0000"/>
              </a:solidFill>
              <a:ea typeface="微软雅黑" panose="020B0503020204020204" pitchFamily="34" charset="-122"/>
            </a:endParaRPr>
          </a:p>
        </p:txBody>
      </p:sp>
      <p:sp>
        <p:nvSpPr>
          <p:cNvPr id="67" name="文本框 66"/>
          <p:cNvSpPr txBox="1"/>
          <p:nvPr/>
        </p:nvSpPr>
        <p:spPr>
          <a:xfrm>
            <a:off x="5245369" y="2441948"/>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④</a:t>
            </a:r>
            <a:endParaRPr lang="zh-CN" altLang="en-US" sz="1800" dirty="0">
              <a:solidFill>
                <a:srgbClr val="FF0000"/>
              </a:solidFill>
              <a:ea typeface="微软雅黑" panose="020B0503020204020204" pitchFamily="34" charset="-122"/>
            </a:endParaRPr>
          </a:p>
        </p:txBody>
      </p:sp>
      <p:sp>
        <p:nvSpPr>
          <p:cNvPr id="68" name="文本框 67"/>
          <p:cNvSpPr txBox="1"/>
          <p:nvPr/>
        </p:nvSpPr>
        <p:spPr>
          <a:xfrm>
            <a:off x="3124923" y="2632854"/>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③</a:t>
            </a:r>
            <a:endParaRPr lang="zh-CN" altLang="en-US" sz="1800" dirty="0">
              <a:solidFill>
                <a:srgbClr val="FF0000"/>
              </a:solidFill>
              <a:ea typeface="微软雅黑" panose="020B0503020204020204" pitchFamily="34" charset="-122"/>
            </a:endParaRPr>
          </a:p>
        </p:txBody>
      </p:sp>
      <p:sp>
        <p:nvSpPr>
          <p:cNvPr id="69" name="文本框 68"/>
          <p:cNvSpPr txBox="1"/>
          <p:nvPr/>
        </p:nvSpPr>
        <p:spPr>
          <a:xfrm>
            <a:off x="699850" y="2477403"/>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②</a:t>
            </a:r>
            <a:endParaRPr lang="zh-CN" altLang="en-US" sz="1800" dirty="0">
              <a:solidFill>
                <a:srgbClr val="FF0000"/>
              </a:solidFill>
              <a:ea typeface="微软雅黑" panose="020B0503020204020204" pitchFamily="34" charset="-122"/>
            </a:endParaRPr>
          </a:p>
        </p:txBody>
      </p:sp>
      <p:sp>
        <p:nvSpPr>
          <p:cNvPr id="70" name="文本框 69"/>
          <p:cNvSpPr txBox="1"/>
          <p:nvPr/>
        </p:nvSpPr>
        <p:spPr>
          <a:xfrm>
            <a:off x="2380477" y="3840073"/>
            <a:ext cx="1759277" cy="338554"/>
          </a:xfrm>
          <a:prstGeom prst="rect">
            <a:avLst/>
          </a:prstGeom>
          <a:noFill/>
        </p:spPr>
        <p:txBody>
          <a:bodyPr wrap="square">
            <a:spAutoFit/>
          </a:bodyPr>
          <a:lstStyle/>
          <a:p>
            <a:r>
              <a:rPr lang="en-US" altLang="zh-CN" sz="1600" kern="100" dirty="0">
                <a:solidFill>
                  <a:srgbClr val="FF0000"/>
                </a:solidFill>
                <a:effectLst/>
                <a:latin typeface="微软雅黑" panose="020B0503020204020204" pitchFamily="34" charset="-122"/>
              </a:rPr>
              <a:t>{6,7,15}</a:t>
            </a:r>
            <a:endParaRPr lang="zh-CN" altLang="en-US" sz="1600" dirty="0">
              <a:solidFill>
                <a:srgbClr val="FF0000"/>
              </a:solidFill>
            </a:endParaRPr>
          </a:p>
        </p:txBody>
      </p:sp>
      <p:sp>
        <p:nvSpPr>
          <p:cNvPr id="72" name="文本框 71"/>
          <p:cNvSpPr txBox="1"/>
          <p:nvPr/>
        </p:nvSpPr>
        <p:spPr>
          <a:xfrm>
            <a:off x="1688540" y="2771036"/>
            <a:ext cx="1759277" cy="338554"/>
          </a:xfrm>
          <a:prstGeom prst="rect">
            <a:avLst/>
          </a:prstGeom>
          <a:noFill/>
        </p:spPr>
        <p:txBody>
          <a:bodyPr wrap="square">
            <a:spAutoFit/>
          </a:bodyPr>
          <a:lstStyle/>
          <a:p>
            <a:r>
              <a:rPr lang="en-US" altLang="zh-CN" sz="1600" kern="100" dirty="0">
                <a:solidFill>
                  <a:srgbClr val="FF0000"/>
                </a:solidFill>
                <a:effectLst/>
                <a:latin typeface="微软雅黑" panose="020B0503020204020204" pitchFamily="34" charset="-122"/>
              </a:rPr>
              <a:t>{1,2,3,14}</a:t>
            </a:r>
            <a:endParaRPr lang="zh-CN" altLang="en-US" sz="1600" dirty="0">
              <a:solidFill>
                <a:srgbClr val="FF0000"/>
              </a:solidFill>
            </a:endParaRPr>
          </a:p>
        </p:txBody>
      </p:sp>
      <p:pic>
        <p:nvPicPr>
          <p:cNvPr id="3" name="图片 2"/>
          <p:cNvPicPr>
            <a:picLocks noChangeAspect="1"/>
          </p:cNvPicPr>
          <p:nvPr/>
        </p:nvPicPr>
        <p:blipFill>
          <a:blip r:embed="rId1"/>
          <a:stretch>
            <a:fillRect/>
          </a:stretch>
        </p:blipFill>
        <p:spPr>
          <a:xfrm>
            <a:off x="6372860" y="2515870"/>
            <a:ext cx="5819140" cy="2642235"/>
          </a:xfrm>
          <a:prstGeom prst="rect">
            <a:avLst/>
          </a:prstGeom>
        </p:spPr>
      </p:pic>
      <p:sp>
        <p:nvSpPr>
          <p:cNvPr id="13" name="文本框 12"/>
          <p:cNvSpPr txBox="1"/>
          <p:nvPr/>
        </p:nvSpPr>
        <p:spPr>
          <a:xfrm>
            <a:off x="6541821" y="1426555"/>
            <a:ext cx="5535003" cy="922020"/>
          </a:xfrm>
          <a:prstGeom prst="rect">
            <a:avLst/>
          </a:prstGeom>
          <a:noFill/>
        </p:spPr>
        <p:txBody>
          <a:bodyPr wrap="square">
            <a:spAutoFit/>
          </a:bodyPr>
          <a:p>
            <a:pPr>
              <a:lnSpc>
                <a:spcPct val="150000"/>
              </a:lnSpc>
            </a:pPr>
            <a:r>
              <a:rPr lang="zh-CN" altLang="en-US" sz="1800" b="1" dirty="0">
                <a:effectLst/>
                <a:latin typeface="+mj-ea"/>
                <a:ea typeface="+mj-ea"/>
                <a:cs typeface="Euclid" panose="02020503060505020303" pitchFamily="18" charset="0"/>
              </a:rPr>
              <a:t>剪枝方法</a:t>
            </a:r>
            <a:endParaRPr lang="en-US" altLang="zh-CN" sz="1800" b="1" dirty="0">
              <a:effectLst/>
              <a:latin typeface="+mj-ea"/>
              <a:ea typeface="+mj-ea"/>
              <a:cs typeface="Euclid" panose="02020503060505020303" pitchFamily="18" charset="0"/>
            </a:endParaRPr>
          </a:p>
          <a:p>
            <a:pPr>
              <a:lnSpc>
                <a:spcPct val="150000"/>
              </a:lnSpc>
            </a:pPr>
            <a:r>
              <a:rPr lang="zh-CN" altLang="zh-CN" sz="1800" dirty="0">
                <a:effectLst/>
                <a:latin typeface="+mj-ea"/>
                <a:ea typeface="+mj-ea"/>
                <a:cs typeface="Euclid" panose="02020503060505020303" pitchFamily="18" charset="0"/>
              </a:rPr>
              <a:t>中间色泽</a:t>
            </a:r>
            <a:endParaRPr lang="zh-CN" altLang="zh-CN" sz="1800" dirty="0">
              <a:effectLst/>
              <a:latin typeface="+mj-ea"/>
              <a:ea typeface="+mj-ea"/>
              <a:cs typeface="Euclid" panose="02020503060505020303"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组合 3"/>
          <p:cNvGrpSpPr/>
          <p:nvPr/>
        </p:nvGrpSpPr>
        <p:grpSpPr>
          <a:xfrm>
            <a:off x="1885950" y="2520950"/>
            <a:ext cx="8420100" cy="3960813"/>
            <a:chOff x="381001" y="2146377"/>
            <a:chExt cx="8420100" cy="3960397"/>
          </a:xfrm>
        </p:grpSpPr>
        <p:grpSp>
          <p:nvGrpSpPr>
            <p:cNvPr id="53255" name="Group 2"/>
            <p:cNvGrpSpPr/>
            <p:nvPr/>
          </p:nvGrpSpPr>
          <p:grpSpPr>
            <a:xfrm>
              <a:off x="1524001" y="2755913"/>
              <a:ext cx="989013" cy="1446061"/>
              <a:chOff x="960" y="2064"/>
              <a:chExt cx="623" cy="911"/>
            </a:xfrm>
          </p:grpSpPr>
          <p:sp>
            <p:nvSpPr>
              <p:cNvPr id="95" name="Oval 3"/>
              <p:cNvSpPr>
                <a:spLocks noChangeArrowheads="1"/>
              </p:cNvSpPr>
              <p:nvPr/>
            </p:nvSpPr>
            <p:spPr bwMode="auto">
              <a:xfrm>
                <a:off x="1152" y="2064"/>
                <a:ext cx="240" cy="240"/>
              </a:xfrm>
              <a:prstGeom prst="ellipse">
                <a:avLst/>
              </a:prstGeom>
              <a:solidFill>
                <a:srgbClr val="666699"/>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6" name="AutoShape 4"/>
              <p:cNvSpPr>
                <a:spLocks noChangeArrowheads="1"/>
              </p:cNvSpPr>
              <p:nvPr/>
            </p:nvSpPr>
            <p:spPr bwMode="auto">
              <a:xfrm>
                <a:off x="1152" y="2304"/>
                <a:ext cx="240" cy="336"/>
              </a:xfrm>
              <a:prstGeom prst="roundRect">
                <a:avLst>
                  <a:gd name="adj" fmla="val 417"/>
                </a:avLst>
              </a:prstGeom>
              <a:solidFill>
                <a:srgbClr val="FF0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7" name="Line 5"/>
              <p:cNvSpPr>
                <a:spLocks noChangeShapeType="1"/>
              </p:cNvSpPr>
              <p:nvPr/>
            </p:nvSpPr>
            <p:spPr bwMode="auto">
              <a:xfrm flipV="1">
                <a:off x="960" y="2351"/>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8" name="Line 6"/>
              <p:cNvSpPr>
                <a:spLocks noChangeShapeType="1"/>
              </p:cNvSpPr>
              <p:nvPr/>
            </p:nvSpPr>
            <p:spPr bwMode="auto">
              <a:xfrm flipH="1" flipV="1">
                <a:off x="1391" y="2351"/>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9" name="Line 7"/>
              <p:cNvSpPr>
                <a:spLocks noChangeShapeType="1"/>
              </p:cNvSpPr>
              <p:nvPr/>
            </p:nvSpPr>
            <p:spPr bwMode="auto">
              <a:xfrm flipV="1">
                <a:off x="1152" y="2639"/>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00" name="Line 8"/>
              <p:cNvSpPr>
                <a:spLocks noChangeShapeType="1"/>
              </p:cNvSpPr>
              <p:nvPr/>
            </p:nvSpPr>
            <p:spPr bwMode="auto">
              <a:xfrm flipH="1" flipV="1">
                <a:off x="1343" y="2639"/>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6" name="AutoShape 16"/>
            <p:cNvSpPr>
              <a:spLocks noChangeArrowheads="1"/>
            </p:cNvSpPr>
            <p:nvPr/>
          </p:nvSpPr>
          <p:spPr bwMode="auto">
            <a:xfrm>
              <a:off x="1752601" y="2309873"/>
              <a:ext cx="593725"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7" name="AutoShape 17"/>
            <p:cNvSpPr>
              <a:spLocks noChangeArrowheads="1"/>
            </p:cNvSpPr>
            <p:nvPr/>
          </p:nvSpPr>
          <p:spPr bwMode="auto">
            <a:xfrm>
              <a:off x="8077201" y="2146377"/>
              <a:ext cx="501650"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No</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8" name="AutoShape 18"/>
            <p:cNvSpPr>
              <a:spLocks noChangeArrowheads="1"/>
            </p:cNvSpPr>
            <p:nvPr/>
          </p:nvSpPr>
          <p:spPr bwMode="auto">
            <a:xfrm>
              <a:off x="609601" y="2298761"/>
              <a:ext cx="593725"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9" name="AutoShape 19"/>
            <p:cNvSpPr>
              <a:spLocks noChangeArrowheads="1"/>
            </p:cNvSpPr>
            <p:nvPr/>
          </p:nvSpPr>
          <p:spPr bwMode="auto">
            <a:xfrm>
              <a:off x="1981201" y="4279753"/>
              <a:ext cx="593725"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grpSp>
          <p:nvGrpSpPr>
            <p:cNvPr id="53260" name="Group 20"/>
            <p:cNvGrpSpPr/>
            <p:nvPr/>
          </p:nvGrpSpPr>
          <p:grpSpPr>
            <a:xfrm>
              <a:off x="1752601" y="4584521"/>
              <a:ext cx="989013" cy="1446061"/>
              <a:chOff x="1104" y="3216"/>
              <a:chExt cx="623" cy="911"/>
            </a:xfrm>
          </p:grpSpPr>
          <p:sp>
            <p:nvSpPr>
              <p:cNvPr id="89" name="Oval 21"/>
              <p:cNvSpPr>
                <a:spLocks noChangeArrowheads="1"/>
              </p:cNvSpPr>
              <p:nvPr/>
            </p:nvSpPr>
            <p:spPr bwMode="auto">
              <a:xfrm>
                <a:off x="1296" y="3216"/>
                <a:ext cx="240" cy="240"/>
              </a:xfrm>
              <a:prstGeom prst="ellipse">
                <a:avLst/>
              </a:prstGeom>
              <a:solidFill>
                <a:srgbClr val="666699"/>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0" name="AutoShape 22"/>
              <p:cNvSpPr>
                <a:spLocks noChangeArrowheads="1"/>
              </p:cNvSpPr>
              <p:nvPr/>
            </p:nvSpPr>
            <p:spPr bwMode="auto">
              <a:xfrm>
                <a:off x="1296" y="3456"/>
                <a:ext cx="240" cy="336"/>
              </a:xfrm>
              <a:prstGeom prst="roundRect">
                <a:avLst>
                  <a:gd name="adj" fmla="val 417"/>
                </a:avLst>
              </a:prstGeom>
              <a:solidFill>
                <a:srgbClr val="FF0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1" name="Line 23"/>
              <p:cNvSpPr>
                <a:spLocks noChangeShapeType="1"/>
              </p:cNvSpPr>
              <p:nvPr/>
            </p:nvSpPr>
            <p:spPr bwMode="auto">
              <a:xfrm flipV="1">
                <a:off x="1104" y="3503"/>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2" name="Line 24"/>
              <p:cNvSpPr>
                <a:spLocks noChangeShapeType="1"/>
              </p:cNvSpPr>
              <p:nvPr/>
            </p:nvSpPr>
            <p:spPr bwMode="auto">
              <a:xfrm flipH="1" flipV="1">
                <a:off x="1535" y="3503"/>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3" name="Line 25"/>
              <p:cNvSpPr>
                <a:spLocks noChangeShapeType="1"/>
              </p:cNvSpPr>
              <p:nvPr/>
            </p:nvSpPr>
            <p:spPr bwMode="auto">
              <a:xfrm flipV="1">
                <a:off x="1296" y="3791"/>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94" name="Line 26"/>
              <p:cNvSpPr>
                <a:spLocks noChangeShapeType="1"/>
              </p:cNvSpPr>
              <p:nvPr/>
            </p:nvSpPr>
            <p:spPr bwMode="auto">
              <a:xfrm flipH="1" flipV="1">
                <a:off x="1487" y="3791"/>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3261" name="Group 27"/>
            <p:cNvGrpSpPr/>
            <p:nvPr/>
          </p:nvGrpSpPr>
          <p:grpSpPr>
            <a:xfrm>
              <a:off x="2743201" y="2679721"/>
              <a:ext cx="989013" cy="1446061"/>
              <a:chOff x="1728" y="2016"/>
              <a:chExt cx="623" cy="911"/>
            </a:xfrm>
          </p:grpSpPr>
          <p:sp>
            <p:nvSpPr>
              <p:cNvPr id="83" name="Oval 28"/>
              <p:cNvSpPr>
                <a:spLocks noChangeArrowheads="1"/>
              </p:cNvSpPr>
              <p:nvPr/>
            </p:nvSpPr>
            <p:spPr bwMode="auto">
              <a:xfrm>
                <a:off x="1920" y="2016"/>
                <a:ext cx="240" cy="240"/>
              </a:xfrm>
              <a:prstGeom prst="ellipse">
                <a:avLst/>
              </a:prstGeom>
              <a:solidFill>
                <a:srgbClr val="666699"/>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84" name="AutoShape 29"/>
              <p:cNvSpPr>
                <a:spLocks noChangeArrowheads="1"/>
              </p:cNvSpPr>
              <p:nvPr/>
            </p:nvSpPr>
            <p:spPr bwMode="auto">
              <a:xfrm>
                <a:off x="1920" y="2256"/>
                <a:ext cx="240" cy="336"/>
              </a:xfrm>
              <a:prstGeom prst="roundRect">
                <a:avLst>
                  <a:gd name="adj" fmla="val 417"/>
                </a:avLst>
              </a:prstGeom>
              <a:solidFill>
                <a:srgbClr val="FF0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85" name="Line 30"/>
              <p:cNvSpPr>
                <a:spLocks noChangeShapeType="1"/>
              </p:cNvSpPr>
              <p:nvPr/>
            </p:nvSpPr>
            <p:spPr bwMode="auto">
              <a:xfrm flipV="1">
                <a:off x="1728" y="2303"/>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86" name="Line 31"/>
              <p:cNvSpPr>
                <a:spLocks noChangeShapeType="1"/>
              </p:cNvSpPr>
              <p:nvPr/>
            </p:nvSpPr>
            <p:spPr bwMode="auto">
              <a:xfrm flipH="1" flipV="1">
                <a:off x="2159" y="2303"/>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87" name="Line 32"/>
              <p:cNvSpPr>
                <a:spLocks noChangeShapeType="1"/>
              </p:cNvSpPr>
              <p:nvPr/>
            </p:nvSpPr>
            <p:spPr bwMode="auto">
              <a:xfrm flipV="1">
                <a:off x="1920" y="2591"/>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88" name="Line 33"/>
              <p:cNvSpPr>
                <a:spLocks noChangeShapeType="1"/>
              </p:cNvSpPr>
              <p:nvPr/>
            </p:nvSpPr>
            <p:spPr bwMode="auto">
              <a:xfrm flipH="1" flipV="1">
                <a:off x="2111" y="2591"/>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12" name="AutoShape 34"/>
            <p:cNvSpPr>
              <a:spLocks noChangeArrowheads="1"/>
            </p:cNvSpPr>
            <p:nvPr/>
          </p:nvSpPr>
          <p:spPr bwMode="auto">
            <a:xfrm>
              <a:off x="2971801" y="2320984"/>
              <a:ext cx="593725"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13" name="AutoShape 35"/>
            <p:cNvSpPr>
              <a:spLocks noChangeArrowheads="1"/>
            </p:cNvSpPr>
            <p:nvPr/>
          </p:nvSpPr>
          <p:spPr bwMode="auto">
            <a:xfrm>
              <a:off x="2971801" y="4203561"/>
              <a:ext cx="501650"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No</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14" name="AutoShape 43"/>
            <p:cNvSpPr>
              <a:spLocks noChangeArrowheads="1"/>
            </p:cNvSpPr>
            <p:nvPr/>
          </p:nvSpPr>
          <p:spPr bwMode="auto">
            <a:xfrm>
              <a:off x="7010401" y="4279753"/>
              <a:ext cx="501650"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No</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grpSp>
          <p:nvGrpSpPr>
            <p:cNvPr id="53265" name="Group 44"/>
            <p:cNvGrpSpPr/>
            <p:nvPr/>
          </p:nvGrpSpPr>
          <p:grpSpPr>
            <a:xfrm>
              <a:off x="5791201" y="4584521"/>
              <a:ext cx="989013" cy="1446061"/>
              <a:chOff x="3648" y="3216"/>
              <a:chExt cx="623" cy="911"/>
            </a:xfrm>
          </p:grpSpPr>
          <p:sp>
            <p:nvSpPr>
              <p:cNvPr id="77" name="Oval 45"/>
              <p:cNvSpPr>
                <a:spLocks noChangeArrowheads="1"/>
              </p:cNvSpPr>
              <p:nvPr/>
            </p:nvSpPr>
            <p:spPr bwMode="auto">
              <a:xfrm>
                <a:off x="3840" y="3216"/>
                <a:ext cx="240" cy="240"/>
              </a:xfrm>
              <a:prstGeom prst="ellipse">
                <a:avLst/>
              </a:prstGeom>
              <a:solidFill>
                <a:srgbClr val="008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78" name="AutoShape 46"/>
              <p:cNvSpPr>
                <a:spLocks noChangeArrowheads="1"/>
              </p:cNvSpPr>
              <p:nvPr/>
            </p:nvSpPr>
            <p:spPr bwMode="auto">
              <a:xfrm>
                <a:off x="3840" y="3456"/>
                <a:ext cx="240" cy="336"/>
              </a:xfrm>
              <a:prstGeom prst="roundRect">
                <a:avLst>
                  <a:gd name="adj" fmla="val 417"/>
                </a:avLst>
              </a:prstGeom>
              <a:solidFill>
                <a:srgbClr val="0000FF"/>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79" name="Line 47"/>
              <p:cNvSpPr>
                <a:spLocks noChangeShapeType="1"/>
              </p:cNvSpPr>
              <p:nvPr/>
            </p:nvSpPr>
            <p:spPr bwMode="auto">
              <a:xfrm flipV="1">
                <a:off x="3648" y="3503"/>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80" name="Line 48"/>
              <p:cNvSpPr>
                <a:spLocks noChangeShapeType="1"/>
              </p:cNvSpPr>
              <p:nvPr/>
            </p:nvSpPr>
            <p:spPr bwMode="auto">
              <a:xfrm flipH="1" flipV="1">
                <a:off x="4079" y="3503"/>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81" name="Line 49"/>
              <p:cNvSpPr>
                <a:spLocks noChangeShapeType="1"/>
              </p:cNvSpPr>
              <p:nvPr/>
            </p:nvSpPr>
            <p:spPr bwMode="auto">
              <a:xfrm flipV="1">
                <a:off x="3840" y="3791"/>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82" name="Line 50"/>
              <p:cNvSpPr>
                <a:spLocks noChangeShapeType="1"/>
              </p:cNvSpPr>
              <p:nvPr/>
            </p:nvSpPr>
            <p:spPr bwMode="auto">
              <a:xfrm flipH="1" flipV="1">
                <a:off x="4031" y="3791"/>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16" name="AutoShape 51"/>
            <p:cNvSpPr>
              <a:spLocks noChangeArrowheads="1"/>
            </p:cNvSpPr>
            <p:nvPr/>
          </p:nvSpPr>
          <p:spPr bwMode="auto">
            <a:xfrm>
              <a:off x="6172201" y="4203561"/>
              <a:ext cx="593725"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17" name="AutoShape 59"/>
            <p:cNvSpPr>
              <a:spLocks noChangeArrowheads="1"/>
            </p:cNvSpPr>
            <p:nvPr/>
          </p:nvSpPr>
          <p:spPr bwMode="auto">
            <a:xfrm>
              <a:off x="6934201" y="2146377"/>
              <a:ext cx="501650"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No</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grpSp>
          <p:nvGrpSpPr>
            <p:cNvPr id="53268" name="Group 60"/>
            <p:cNvGrpSpPr/>
            <p:nvPr/>
          </p:nvGrpSpPr>
          <p:grpSpPr>
            <a:xfrm>
              <a:off x="5638801" y="2527337"/>
              <a:ext cx="989013" cy="1446061"/>
              <a:chOff x="3552" y="1920"/>
              <a:chExt cx="623" cy="911"/>
            </a:xfrm>
          </p:grpSpPr>
          <p:sp>
            <p:nvSpPr>
              <p:cNvPr id="71" name="Oval 61"/>
              <p:cNvSpPr>
                <a:spLocks noChangeArrowheads="1"/>
              </p:cNvSpPr>
              <p:nvPr/>
            </p:nvSpPr>
            <p:spPr bwMode="auto">
              <a:xfrm>
                <a:off x="3744" y="1920"/>
                <a:ext cx="240" cy="240"/>
              </a:xfrm>
              <a:prstGeom prst="ellipse">
                <a:avLst/>
              </a:prstGeom>
              <a:solidFill>
                <a:srgbClr val="008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72" name="AutoShape 62"/>
              <p:cNvSpPr>
                <a:spLocks noChangeArrowheads="1"/>
              </p:cNvSpPr>
              <p:nvPr/>
            </p:nvSpPr>
            <p:spPr bwMode="auto">
              <a:xfrm>
                <a:off x="3744" y="2160"/>
                <a:ext cx="240" cy="336"/>
              </a:xfrm>
              <a:prstGeom prst="roundRect">
                <a:avLst>
                  <a:gd name="adj" fmla="val 417"/>
                </a:avLst>
              </a:prstGeom>
              <a:solidFill>
                <a:srgbClr val="0000FF"/>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73" name="Line 63"/>
              <p:cNvSpPr>
                <a:spLocks noChangeShapeType="1"/>
              </p:cNvSpPr>
              <p:nvPr/>
            </p:nvSpPr>
            <p:spPr bwMode="auto">
              <a:xfrm flipV="1">
                <a:off x="3552" y="2207"/>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74" name="Line 64"/>
              <p:cNvSpPr>
                <a:spLocks noChangeShapeType="1"/>
              </p:cNvSpPr>
              <p:nvPr/>
            </p:nvSpPr>
            <p:spPr bwMode="auto">
              <a:xfrm flipH="1" flipV="1">
                <a:off x="3983" y="2207"/>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75" name="Line 65"/>
              <p:cNvSpPr>
                <a:spLocks noChangeShapeType="1"/>
              </p:cNvSpPr>
              <p:nvPr/>
            </p:nvSpPr>
            <p:spPr bwMode="auto">
              <a:xfrm flipV="1">
                <a:off x="3744" y="2495"/>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76" name="Line 66"/>
              <p:cNvSpPr>
                <a:spLocks noChangeShapeType="1"/>
              </p:cNvSpPr>
              <p:nvPr/>
            </p:nvSpPr>
            <p:spPr bwMode="auto">
              <a:xfrm flipH="1" flipV="1">
                <a:off x="3935" y="2495"/>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19" name="AutoShape 67"/>
            <p:cNvSpPr>
              <a:spLocks noChangeArrowheads="1"/>
            </p:cNvSpPr>
            <p:nvPr/>
          </p:nvSpPr>
          <p:spPr bwMode="auto">
            <a:xfrm>
              <a:off x="5943601" y="2146377"/>
              <a:ext cx="593725"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20" name="AutoShape 75"/>
            <p:cNvSpPr>
              <a:spLocks noChangeArrowheads="1"/>
            </p:cNvSpPr>
            <p:nvPr/>
          </p:nvSpPr>
          <p:spPr bwMode="auto">
            <a:xfrm>
              <a:off x="8077201" y="4279753"/>
              <a:ext cx="501650"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No</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21" name="AutoShape 76"/>
            <p:cNvSpPr>
              <a:spLocks noChangeArrowheads="1"/>
            </p:cNvSpPr>
            <p:nvPr/>
          </p:nvSpPr>
          <p:spPr bwMode="auto">
            <a:xfrm>
              <a:off x="609601" y="4355945"/>
              <a:ext cx="593725"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grpSp>
          <p:nvGrpSpPr>
            <p:cNvPr id="53272" name="Group 83"/>
            <p:cNvGrpSpPr/>
            <p:nvPr/>
          </p:nvGrpSpPr>
          <p:grpSpPr>
            <a:xfrm>
              <a:off x="381001" y="2755913"/>
              <a:ext cx="989013" cy="1446061"/>
              <a:chOff x="240" y="2064"/>
              <a:chExt cx="623" cy="911"/>
            </a:xfrm>
          </p:grpSpPr>
          <p:sp>
            <p:nvSpPr>
              <p:cNvPr id="65" name="Oval 84"/>
              <p:cNvSpPr>
                <a:spLocks noChangeArrowheads="1"/>
              </p:cNvSpPr>
              <p:nvPr/>
            </p:nvSpPr>
            <p:spPr bwMode="auto">
              <a:xfrm>
                <a:off x="432" y="2064"/>
                <a:ext cx="240" cy="240"/>
              </a:xfrm>
              <a:prstGeom prst="ellipse">
                <a:avLst/>
              </a:prstGeom>
              <a:solidFill>
                <a:srgbClr val="666699"/>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66" name="AutoShape 85"/>
              <p:cNvSpPr>
                <a:spLocks noChangeArrowheads="1"/>
              </p:cNvSpPr>
              <p:nvPr/>
            </p:nvSpPr>
            <p:spPr bwMode="auto">
              <a:xfrm>
                <a:off x="432" y="2304"/>
                <a:ext cx="240" cy="336"/>
              </a:xfrm>
              <a:prstGeom prst="roundRect">
                <a:avLst>
                  <a:gd name="adj" fmla="val 417"/>
                </a:avLst>
              </a:prstGeom>
              <a:solidFill>
                <a:srgbClr val="FF0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67" name="Line 86"/>
              <p:cNvSpPr>
                <a:spLocks noChangeShapeType="1"/>
              </p:cNvSpPr>
              <p:nvPr/>
            </p:nvSpPr>
            <p:spPr bwMode="auto">
              <a:xfrm flipV="1">
                <a:off x="240" y="2351"/>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68" name="Line 87"/>
              <p:cNvSpPr>
                <a:spLocks noChangeShapeType="1"/>
              </p:cNvSpPr>
              <p:nvPr/>
            </p:nvSpPr>
            <p:spPr bwMode="auto">
              <a:xfrm flipH="1" flipV="1">
                <a:off x="671" y="2351"/>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69" name="Line 88"/>
              <p:cNvSpPr>
                <a:spLocks noChangeShapeType="1"/>
              </p:cNvSpPr>
              <p:nvPr/>
            </p:nvSpPr>
            <p:spPr bwMode="auto">
              <a:xfrm flipV="1">
                <a:off x="432" y="2639"/>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70" name="Line 89"/>
              <p:cNvSpPr>
                <a:spLocks noChangeShapeType="1"/>
              </p:cNvSpPr>
              <p:nvPr/>
            </p:nvSpPr>
            <p:spPr bwMode="auto">
              <a:xfrm flipH="1" flipV="1">
                <a:off x="623" y="2639"/>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3273" name="Group 90"/>
            <p:cNvGrpSpPr/>
            <p:nvPr/>
          </p:nvGrpSpPr>
          <p:grpSpPr>
            <a:xfrm>
              <a:off x="381001" y="4660713"/>
              <a:ext cx="989013" cy="1446061"/>
              <a:chOff x="240" y="3264"/>
              <a:chExt cx="623" cy="911"/>
            </a:xfrm>
          </p:grpSpPr>
          <p:sp>
            <p:nvSpPr>
              <p:cNvPr id="59" name="Oval 91"/>
              <p:cNvSpPr>
                <a:spLocks noChangeArrowheads="1"/>
              </p:cNvSpPr>
              <p:nvPr/>
            </p:nvSpPr>
            <p:spPr bwMode="auto">
              <a:xfrm>
                <a:off x="432" y="3264"/>
                <a:ext cx="240" cy="240"/>
              </a:xfrm>
              <a:prstGeom prst="ellipse">
                <a:avLst/>
              </a:prstGeom>
              <a:solidFill>
                <a:srgbClr val="666699"/>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60" name="AutoShape 92"/>
              <p:cNvSpPr>
                <a:spLocks noChangeArrowheads="1"/>
              </p:cNvSpPr>
              <p:nvPr/>
            </p:nvSpPr>
            <p:spPr bwMode="auto">
              <a:xfrm>
                <a:off x="432" y="3504"/>
                <a:ext cx="240" cy="336"/>
              </a:xfrm>
              <a:prstGeom prst="roundRect">
                <a:avLst>
                  <a:gd name="adj" fmla="val 417"/>
                </a:avLst>
              </a:prstGeom>
              <a:solidFill>
                <a:srgbClr val="FF0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61" name="Line 93"/>
              <p:cNvSpPr>
                <a:spLocks noChangeShapeType="1"/>
              </p:cNvSpPr>
              <p:nvPr/>
            </p:nvSpPr>
            <p:spPr bwMode="auto">
              <a:xfrm flipV="1">
                <a:off x="240" y="3551"/>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62" name="Line 94"/>
              <p:cNvSpPr>
                <a:spLocks noChangeShapeType="1"/>
              </p:cNvSpPr>
              <p:nvPr/>
            </p:nvSpPr>
            <p:spPr bwMode="auto">
              <a:xfrm flipH="1" flipV="1">
                <a:off x="671" y="3551"/>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63" name="Line 95"/>
              <p:cNvSpPr>
                <a:spLocks noChangeShapeType="1"/>
              </p:cNvSpPr>
              <p:nvPr/>
            </p:nvSpPr>
            <p:spPr bwMode="auto">
              <a:xfrm flipV="1">
                <a:off x="432" y="3839"/>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64" name="Line 96"/>
              <p:cNvSpPr>
                <a:spLocks noChangeShapeType="1"/>
              </p:cNvSpPr>
              <p:nvPr/>
            </p:nvSpPr>
            <p:spPr bwMode="auto">
              <a:xfrm flipH="1" flipV="1">
                <a:off x="623" y="3839"/>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3274" name="Group 97"/>
            <p:cNvGrpSpPr/>
            <p:nvPr/>
          </p:nvGrpSpPr>
          <p:grpSpPr>
            <a:xfrm>
              <a:off x="2743201" y="4584521"/>
              <a:ext cx="989013" cy="1446061"/>
              <a:chOff x="1728" y="3216"/>
              <a:chExt cx="623" cy="911"/>
            </a:xfrm>
          </p:grpSpPr>
          <p:sp>
            <p:nvSpPr>
              <p:cNvPr id="53" name="Oval 98"/>
              <p:cNvSpPr>
                <a:spLocks noChangeArrowheads="1"/>
              </p:cNvSpPr>
              <p:nvPr/>
            </p:nvSpPr>
            <p:spPr bwMode="auto">
              <a:xfrm>
                <a:off x="1920" y="3216"/>
                <a:ext cx="241" cy="240"/>
              </a:xfrm>
              <a:prstGeom prst="ellipse">
                <a:avLst/>
              </a:prstGeom>
              <a:solidFill>
                <a:srgbClr val="666699"/>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4" name="AutoShape 99"/>
              <p:cNvSpPr>
                <a:spLocks noChangeArrowheads="1"/>
              </p:cNvSpPr>
              <p:nvPr/>
            </p:nvSpPr>
            <p:spPr bwMode="auto">
              <a:xfrm>
                <a:off x="1920" y="3456"/>
                <a:ext cx="241" cy="337"/>
              </a:xfrm>
              <a:prstGeom prst="roundRect">
                <a:avLst>
                  <a:gd name="adj" fmla="val 417"/>
                </a:avLst>
              </a:prstGeom>
              <a:solidFill>
                <a:srgbClr val="FF0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5" name="Line 100"/>
              <p:cNvSpPr>
                <a:spLocks noChangeShapeType="1"/>
              </p:cNvSpPr>
              <p:nvPr/>
            </p:nvSpPr>
            <p:spPr bwMode="auto">
              <a:xfrm flipV="1">
                <a:off x="1728" y="3503"/>
                <a:ext cx="192" cy="194"/>
              </a:xfrm>
              <a:prstGeom prst="line">
                <a:avLst/>
              </a:prstGeom>
              <a:noFill/>
              <a:ln w="57240">
                <a:solidFill>
                  <a:srgbClr val="FF99CC"/>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6" name="Line 101"/>
              <p:cNvSpPr>
                <a:spLocks noChangeShapeType="1"/>
              </p:cNvSpPr>
              <p:nvPr/>
            </p:nvSpPr>
            <p:spPr bwMode="auto">
              <a:xfrm flipH="1" flipV="1">
                <a:off x="2159" y="3503"/>
                <a:ext cx="194" cy="194"/>
              </a:xfrm>
              <a:prstGeom prst="line">
                <a:avLst/>
              </a:prstGeom>
              <a:noFill/>
              <a:ln w="57240">
                <a:solidFill>
                  <a:srgbClr val="FF99CC"/>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7" name="Line 102"/>
              <p:cNvSpPr>
                <a:spLocks noChangeShapeType="1"/>
              </p:cNvSpPr>
              <p:nvPr/>
            </p:nvSpPr>
            <p:spPr bwMode="auto">
              <a:xfrm flipV="1">
                <a:off x="1920" y="3791"/>
                <a:ext cx="96" cy="338"/>
              </a:xfrm>
              <a:prstGeom prst="line">
                <a:avLst/>
              </a:prstGeom>
              <a:noFill/>
              <a:ln w="57240">
                <a:solidFill>
                  <a:srgbClr val="FF99CC"/>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8" name="Line 103"/>
              <p:cNvSpPr>
                <a:spLocks noChangeShapeType="1"/>
              </p:cNvSpPr>
              <p:nvPr/>
            </p:nvSpPr>
            <p:spPr bwMode="auto">
              <a:xfrm flipH="1" flipV="1">
                <a:off x="2111" y="3791"/>
                <a:ext cx="50" cy="338"/>
              </a:xfrm>
              <a:prstGeom prst="line">
                <a:avLst/>
              </a:prstGeom>
              <a:noFill/>
              <a:ln w="57240">
                <a:solidFill>
                  <a:srgbClr val="FF99CC"/>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3275" name="Group 104"/>
            <p:cNvGrpSpPr/>
            <p:nvPr/>
          </p:nvGrpSpPr>
          <p:grpSpPr>
            <a:xfrm>
              <a:off x="6732589" y="2547973"/>
              <a:ext cx="989012" cy="1446060"/>
              <a:chOff x="3792" y="1584"/>
              <a:chExt cx="623" cy="911"/>
            </a:xfrm>
          </p:grpSpPr>
          <p:sp>
            <p:nvSpPr>
              <p:cNvPr id="47" name="Oval 105"/>
              <p:cNvSpPr>
                <a:spLocks noChangeArrowheads="1"/>
              </p:cNvSpPr>
              <p:nvPr/>
            </p:nvSpPr>
            <p:spPr bwMode="auto">
              <a:xfrm>
                <a:off x="3984" y="1584"/>
                <a:ext cx="240" cy="240"/>
              </a:xfrm>
              <a:prstGeom prst="ellipse">
                <a:avLst/>
              </a:prstGeom>
              <a:solidFill>
                <a:srgbClr val="FFFF00"/>
              </a:solidFill>
              <a:ln w="9398">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8" name="AutoShape 106"/>
              <p:cNvSpPr>
                <a:spLocks noChangeArrowheads="1"/>
              </p:cNvSpPr>
              <p:nvPr/>
            </p:nvSpPr>
            <p:spPr bwMode="auto">
              <a:xfrm>
                <a:off x="3984" y="1824"/>
                <a:ext cx="240" cy="336"/>
              </a:xfrm>
              <a:prstGeom prst="roundRect">
                <a:avLst>
                  <a:gd name="adj" fmla="val 417"/>
                </a:avLst>
              </a:prstGeom>
              <a:solidFill>
                <a:srgbClr val="0000FF"/>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9" name="Line 107"/>
              <p:cNvSpPr>
                <a:spLocks noChangeShapeType="1"/>
              </p:cNvSpPr>
              <p:nvPr/>
            </p:nvSpPr>
            <p:spPr bwMode="auto">
              <a:xfrm flipV="1">
                <a:off x="3792" y="1871"/>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0" name="Line 108"/>
              <p:cNvSpPr>
                <a:spLocks noChangeShapeType="1"/>
              </p:cNvSpPr>
              <p:nvPr/>
            </p:nvSpPr>
            <p:spPr bwMode="auto">
              <a:xfrm flipH="1" flipV="1">
                <a:off x="4223" y="1871"/>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1" name="Line 109"/>
              <p:cNvSpPr>
                <a:spLocks noChangeShapeType="1"/>
              </p:cNvSpPr>
              <p:nvPr/>
            </p:nvSpPr>
            <p:spPr bwMode="auto">
              <a:xfrm flipV="1">
                <a:off x="3984" y="2159"/>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2" name="Line 110"/>
              <p:cNvSpPr>
                <a:spLocks noChangeShapeType="1"/>
              </p:cNvSpPr>
              <p:nvPr/>
            </p:nvSpPr>
            <p:spPr bwMode="auto">
              <a:xfrm flipH="1" flipV="1">
                <a:off x="4175" y="2159"/>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3276" name="Group 111"/>
            <p:cNvGrpSpPr/>
            <p:nvPr/>
          </p:nvGrpSpPr>
          <p:grpSpPr>
            <a:xfrm>
              <a:off x="7812089" y="2547973"/>
              <a:ext cx="989012" cy="1446060"/>
              <a:chOff x="3792" y="1584"/>
              <a:chExt cx="623" cy="911"/>
            </a:xfrm>
          </p:grpSpPr>
          <p:sp>
            <p:nvSpPr>
              <p:cNvPr id="41" name="Oval 112"/>
              <p:cNvSpPr>
                <a:spLocks noChangeArrowheads="1"/>
              </p:cNvSpPr>
              <p:nvPr/>
            </p:nvSpPr>
            <p:spPr bwMode="auto">
              <a:xfrm>
                <a:off x="3984" y="1584"/>
                <a:ext cx="240" cy="240"/>
              </a:xfrm>
              <a:prstGeom prst="ellipse">
                <a:avLst/>
              </a:prstGeom>
              <a:solidFill>
                <a:srgbClr val="FFFF00"/>
              </a:solidFill>
              <a:ln w="9398">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2" name="AutoShape 113"/>
              <p:cNvSpPr>
                <a:spLocks noChangeArrowheads="1"/>
              </p:cNvSpPr>
              <p:nvPr/>
            </p:nvSpPr>
            <p:spPr bwMode="auto">
              <a:xfrm>
                <a:off x="3984" y="1824"/>
                <a:ext cx="240" cy="336"/>
              </a:xfrm>
              <a:prstGeom prst="roundRect">
                <a:avLst>
                  <a:gd name="adj" fmla="val 417"/>
                </a:avLst>
              </a:prstGeom>
              <a:solidFill>
                <a:srgbClr val="0000FF"/>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3" name="Line 114"/>
              <p:cNvSpPr>
                <a:spLocks noChangeShapeType="1"/>
              </p:cNvSpPr>
              <p:nvPr/>
            </p:nvSpPr>
            <p:spPr bwMode="auto">
              <a:xfrm flipV="1">
                <a:off x="3792" y="1871"/>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4" name="Line 115"/>
              <p:cNvSpPr>
                <a:spLocks noChangeShapeType="1"/>
              </p:cNvSpPr>
              <p:nvPr/>
            </p:nvSpPr>
            <p:spPr bwMode="auto">
              <a:xfrm flipH="1" flipV="1">
                <a:off x="4223" y="1871"/>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5" name="Line 116"/>
              <p:cNvSpPr>
                <a:spLocks noChangeShapeType="1"/>
              </p:cNvSpPr>
              <p:nvPr/>
            </p:nvSpPr>
            <p:spPr bwMode="auto">
              <a:xfrm flipV="1">
                <a:off x="3984" y="2159"/>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6" name="Line 117"/>
              <p:cNvSpPr>
                <a:spLocks noChangeShapeType="1"/>
              </p:cNvSpPr>
              <p:nvPr/>
            </p:nvSpPr>
            <p:spPr bwMode="auto">
              <a:xfrm flipH="1" flipV="1">
                <a:off x="4175" y="2159"/>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3277" name="Group 118"/>
            <p:cNvGrpSpPr/>
            <p:nvPr/>
          </p:nvGrpSpPr>
          <p:grpSpPr>
            <a:xfrm>
              <a:off x="7812089" y="4563887"/>
              <a:ext cx="989012" cy="1446060"/>
              <a:chOff x="3792" y="1584"/>
              <a:chExt cx="623" cy="911"/>
            </a:xfrm>
          </p:grpSpPr>
          <p:sp>
            <p:nvSpPr>
              <p:cNvPr id="35" name="Oval 119"/>
              <p:cNvSpPr>
                <a:spLocks noChangeArrowheads="1"/>
              </p:cNvSpPr>
              <p:nvPr/>
            </p:nvSpPr>
            <p:spPr bwMode="auto">
              <a:xfrm>
                <a:off x="3984" y="1584"/>
                <a:ext cx="240" cy="240"/>
              </a:xfrm>
              <a:prstGeom prst="ellipse">
                <a:avLst/>
              </a:prstGeom>
              <a:solidFill>
                <a:srgbClr val="FFFF00"/>
              </a:solidFill>
              <a:ln w="9398">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6" name="AutoShape 120"/>
              <p:cNvSpPr>
                <a:spLocks noChangeArrowheads="1"/>
              </p:cNvSpPr>
              <p:nvPr/>
            </p:nvSpPr>
            <p:spPr bwMode="auto">
              <a:xfrm>
                <a:off x="3984" y="1824"/>
                <a:ext cx="240" cy="336"/>
              </a:xfrm>
              <a:prstGeom prst="roundRect">
                <a:avLst>
                  <a:gd name="adj" fmla="val 417"/>
                </a:avLst>
              </a:prstGeom>
              <a:solidFill>
                <a:srgbClr val="0000FF"/>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7" name="Line 121"/>
              <p:cNvSpPr>
                <a:spLocks noChangeShapeType="1"/>
              </p:cNvSpPr>
              <p:nvPr/>
            </p:nvSpPr>
            <p:spPr bwMode="auto">
              <a:xfrm flipV="1">
                <a:off x="3792" y="1871"/>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8" name="Line 122"/>
              <p:cNvSpPr>
                <a:spLocks noChangeShapeType="1"/>
              </p:cNvSpPr>
              <p:nvPr/>
            </p:nvSpPr>
            <p:spPr bwMode="auto">
              <a:xfrm flipH="1" flipV="1">
                <a:off x="4223" y="1871"/>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9" name="Line 123"/>
              <p:cNvSpPr>
                <a:spLocks noChangeShapeType="1"/>
              </p:cNvSpPr>
              <p:nvPr/>
            </p:nvSpPr>
            <p:spPr bwMode="auto">
              <a:xfrm flipV="1">
                <a:off x="3984" y="2159"/>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0" name="Line 124"/>
              <p:cNvSpPr>
                <a:spLocks noChangeShapeType="1"/>
              </p:cNvSpPr>
              <p:nvPr/>
            </p:nvSpPr>
            <p:spPr bwMode="auto">
              <a:xfrm flipH="1" flipV="1">
                <a:off x="4175" y="2159"/>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3278" name="Group 125"/>
            <p:cNvGrpSpPr/>
            <p:nvPr/>
          </p:nvGrpSpPr>
          <p:grpSpPr>
            <a:xfrm>
              <a:off x="6823076" y="4630554"/>
              <a:ext cx="989013" cy="1446060"/>
              <a:chOff x="3792" y="1584"/>
              <a:chExt cx="623" cy="911"/>
            </a:xfrm>
          </p:grpSpPr>
          <p:sp>
            <p:nvSpPr>
              <p:cNvPr id="29" name="Oval 126"/>
              <p:cNvSpPr>
                <a:spLocks noChangeArrowheads="1"/>
              </p:cNvSpPr>
              <p:nvPr/>
            </p:nvSpPr>
            <p:spPr bwMode="auto">
              <a:xfrm>
                <a:off x="3984" y="1584"/>
                <a:ext cx="240" cy="240"/>
              </a:xfrm>
              <a:prstGeom prst="ellipse">
                <a:avLst/>
              </a:prstGeom>
              <a:solidFill>
                <a:srgbClr val="FFFF00"/>
              </a:solidFill>
              <a:ln w="9398">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0" name="AutoShape 127"/>
              <p:cNvSpPr>
                <a:spLocks noChangeArrowheads="1"/>
              </p:cNvSpPr>
              <p:nvPr/>
            </p:nvSpPr>
            <p:spPr bwMode="auto">
              <a:xfrm>
                <a:off x="3984" y="1824"/>
                <a:ext cx="240" cy="336"/>
              </a:xfrm>
              <a:prstGeom prst="roundRect">
                <a:avLst>
                  <a:gd name="adj" fmla="val 417"/>
                </a:avLst>
              </a:prstGeom>
              <a:solidFill>
                <a:srgbClr val="0000FF"/>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1" name="Line 128"/>
              <p:cNvSpPr>
                <a:spLocks noChangeShapeType="1"/>
              </p:cNvSpPr>
              <p:nvPr/>
            </p:nvSpPr>
            <p:spPr bwMode="auto">
              <a:xfrm flipV="1">
                <a:off x="3792" y="1871"/>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2" name="Line 129"/>
              <p:cNvSpPr>
                <a:spLocks noChangeShapeType="1"/>
              </p:cNvSpPr>
              <p:nvPr/>
            </p:nvSpPr>
            <p:spPr bwMode="auto">
              <a:xfrm flipH="1" flipV="1">
                <a:off x="4223" y="1871"/>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3" name="Line 130"/>
              <p:cNvSpPr>
                <a:spLocks noChangeShapeType="1"/>
              </p:cNvSpPr>
              <p:nvPr/>
            </p:nvSpPr>
            <p:spPr bwMode="auto">
              <a:xfrm flipV="1">
                <a:off x="3984" y="2159"/>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4" name="Line 131"/>
              <p:cNvSpPr>
                <a:spLocks noChangeShapeType="1"/>
              </p:cNvSpPr>
              <p:nvPr/>
            </p:nvSpPr>
            <p:spPr bwMode="auto">
              <a:xfrm flipH="1" flipV="1">
                <a:off x="4175" y="2159"/>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sp>
        <p:nvSpPr>
          <p:cNvPr id="53254" name="Text Box 82"/>
          <p:cNvSpPr txBox="1"/>
          <p:nvPr/>
        </p:nvSpPr>
        <p:spPr>
          <a:xfrm>
            <a:off x="1996440" y="1175385"/>
            <a:ext cx="8458200" cy="1042035"/>
          </a:xfrm>
          <a:prstGeom prst="rect">
            <a:avLst/>
          </a:prstGeom>
          <a:noFill/>
          <a:ln w="9525">
            <a:noFill/>
          </a:ln>
        </p:spPr>
        <p:txBody>
          <a:bodyPr lIns="81638" tIns="42452" rIns="81638" bIns="42452">
            <a:spAutoFit/>
          </a:bodyPr>
          <a:p>
            <a:pPr marL="339725" indent="-339725" defTabSz="414655">
              <a:lnSpc>
                <a:spcPct val="90000"/>
              </a:lnSpc>
              <a:spcBef>
                <a:spcPts val="700"/>
              </a:spcBef>
              <a:buClr>
                <a:srgbClr val="00007D"/>
              </a:buClr>
              <a:buSzPct val="75000"/>
              <a:tabLst>
                <a:tab pos="908050" algn="l"/>
                <a:tab pos="1822450" algn="l"/>
                <a:tab pos="2736850" algn="l"/>
                <a:tab pos="3651250" algn="l"/>
                <a:tab pos="4565650" algn="l"/>
                <a:tab pos="5480050" algn="l"/>
                <a:tab pos="6394450" algn="l"/>
                <a:tab pos="7308850" algn="l"/>
                <a:tab pos="8223250" algn="l"/>
                <a:tab pos="9137650" algn="l"/>
                <a:tab pos="10050780" algn="l"/>
              </a:tabLst>
            </a:pPr>
            <a:endParaRPr lang="en-GB" altLang="zh-CN" sz="2800" dirty="0">
              <a:solidFill>
                <a:srgbClr val="000000"/>
              </a:solidFill>
              <a:latin typeface="Arial" panose="020B0604020202020204" pitchFamily="34" charset="0"/>
              <a:ea typeface="宋体" panose="02010600030101010101" pitchFamily="2" charset="-122"/>
            </a:endParaRPr>
          </a:p>
          <a:p>
            <a:pPr marL="339725" indent="-339725" defTabSz="414655">
              <a:lnSpc>
                <a:spcPct val="101000"/>
              </a:lnSpc>
              <a:spcBef>
                <a:spcPts val="700"/>
              </a:spcBef>
              <a:spcAft>
                <a:spcPts val="1290"/>
              </a:spcAft>
              <a:buClr>
                <a:srgbClr val="0563C1"/>
              </a:buClr>
              <a:buSzPct val="70000"/>
              <a:tabLst>
                <a:tab pos="908050" algn="l"/>
                <a:tab pos="1822450" algn="l"/>
                <a:tab pos="2736850" algn="l"/>
                <a:tab pos="3651250" algn="l"/>
                <a:tab pos="4565650" algn="l"/>
                <a:tab pos="5480050" algn="l"/>
                <a:tab pos="6394450" algn="l"/>
                <a:tab pos="7308850" algn="l"/>
                <a:tab pos="8223250" algn="l"/>
                <a:tab pos="9137650" algn="l"/>
                <a:tab pos="10050780" algn="l"/>
              </a:tabLst>
            </a:pPr>
            <a:r>
              <a:rPr lang="en-GB" altLang="zh-CN" sz="3100" dirty="0">
                <a:solidFill>
                  <a:srgbClr val="FF0000"/>
                </a:solidFill>
                <a:latin typeface="微软雅黑" panose="020B0503020204020204" pitchFamily="34" charset="-122"/>
                <a:ea typeface="微软雅黑" panose="020B0503020204020204" pitchFamily="34" charset="-122"/>
              </a:rPr>
              <a:t>	</a:t>
            </a:r>
            <a:r>
              <a:rPr lang="zh-CN" altLang="en-US" sz="3100" dirty="0">
                <a:solidFill>
                  <a:srgbClr val="FF0000"/>
                </a:solidFill>
                <a:latin typeface="微软雅黑" panose="020B0503020204020204" pitchFamily="34" charset="-122"/>
                <a:ea typeface="微软雅黑" panose="020B0503020204020204" pitchFamily="34" charset="-122"/>
              </a:rPr>
              <a:t>躯干：红色</a:t>
            </a:r>
            <a:r>
              <a:rPr lang="en-GB" altLang="zh-CN" sz="2800" dirty="0">
                <a:solidFill>
                  <a:srgbClr val="000000"/>
                </a:solidFill>
                <a:latin typeface="Arial" panose="020B0604020202020204" pitchFamily="34" charset="0"/>
                <a:ea typeface="宋体" panose="02010600030101010101" pitchFamily="2" charset="-122"/>
              </a:rPr>
              <a:t>		</a:t>
            </a:r>
            <a:r>
              <a:rPr lang="en-US" altLang="en-GB" sz="2800" dirty="0">
                <a:solidFill>
                  <a:srgbClr val="000000"/>
                </a:solidFill>
                <a:latin typeface="Arial" panose="020B0604020202020204" pitchFamily="34" charset="0"/>
                <a:ea typeface="宋体" panose="02010600030101010101" pitchFamily="2" charset="-122"/>
              </a:rPr>
              <a:t>          </a:t>
            </a:r>
            <a:r>
              <a:rPr lang="en-GB" altLang="zh-CN" sz="2800" dirty="0">
                <a:solidFill>
                  <a:srgbClr val="000000"/>
                </a:solidFill>
                <a:latin typeface="Arial" panose="020B0604020202020204" pitchFamily="34" charset="0"/>
                <a:ea typeface="宋体" panose="02010600030101010101" pitchFamily="2" charset="-122"/>
              </a:rPr>
              <a:t>	</a:t>
            </a:r>
            <a:r>
              <a:rPr lang="zh-CN" altLang="en-US" sz="3100" dirty="0">
                <a:solidFill>
                  <a:srgbClr val="0070C0"/>
                </a:solidFill>
                <a:latin typeface="微软雅黑" panose="020B0503020204020204" pitchFamily="34" charset="-122"/>
                <a:ea typeface="微软雅黑" panose="020B0503020204020204" pitchFamily="34" charset="-122"/>
              </a:rPr>
              <a:t>躯干：蓝色</a:t>
            </a:r>
            <a:endParaRPr lang="zh-CN" altLang="en-US" sz="3100" dirty="0">
              <a:solidFill>
                <a:srgbClr val="0070C0"/>
              </a:solidFill>
              <a:latin typeface="微软雅黑" panose="020B0503020204020204" pitchFamily="34" charset="-122"/>
              <a:ea typeface="微软雅黑" panose="020B0503020204020204" pitchFamily="34" charset="-122"/>
            </a:endParaRPr>
          </a:p>
        </p:txBody>
      </p:sp>
      <p:sp>
        <p:nvSpPr>
          <p:cNvPr id="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决策树原理</a:t>
            </a:r>
            <a:endParaRPr lang="zh-CN" altLang="en-US" dirty="0">
              <a:solidFill>
                <a:schemeClr val="tx1"/>
              </a:solidFill>
            </a:endParaRPr>
          </a:p>
        </p:txBody>
      </p:sp>
    </p:spTree>
  </p:cSld>
  <p:clrMapOvr>
    <a:masterClrMapping/>
  </p:clrMapOvr>
  <p:transition advTm="8005"/>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的剪枝</a:t>
            </a:r>
            <a:endParaRPr lang="zh-CN" altLang="en-US" dirty="0"/>
          </a:p>
        </p:txBody>
      </p:sp>
      <p:sp>
        <p:nvSpPr>
          <p:cNvPr id="20" name="文本框 19"/>
          <p:cNvSpPr txBox="1"/>
          <p:nvPr/>
        </p:nvSpPr>
        <p:spPr>
          <a:xfrm>
            <a:off x="611402" y="1337151"/>
            <a:ext cx="1140851" cy="586699"/>
          </a:xfrm>
          <a:prstGeom prst="rect">
            <a:avLst/>
          </a:prstGeom>
          <a:noFill/>
        </p:spPr>
        <p:txBody>
          <a:bodyPr wrap="square">
            <a:spAutoFit/>
          </a:bodyPr>
          <a:lstStyle/>
          <a:p>
            <a:pPr>
              <a:lnSpc>
                <a:spcPct val="150000"/>
              </a:lnSpc>
            </a:pPr>
            <a:r>
              <a:rPr lang="zh-CN" altLang="en-US" b="1" i="0" dirty="0">
                <a:effectLst/>
                <a:latin typeface="-apple-system"/>
              </a:rPr>
              <a:t>后剪枝</a:t>
            </a:r>
            <a:endParaRPr lang="zh-CN" altLang="en-US" b="1" dirty="0"/>
          </a:p>
        </p:txBody>
      </p:sp>
      <p:cxnSp>
        <p:nvCxnSpPr>
          <p:cNvPr id="8" name="直接箭头连接符 7"/>
          <p:cNvCxnSpPr>
            <a:stCxn id="21" idx="2"/>
          </p:cNvCxnSpPr>
          <p:nvPr/>
        </p:nvCxnSpPr>
        <p:spPr>
          <a:xfrm flipH="1">
            <a:off x="1638860" y="2196887"/>
            <a:ext cx="1299784" cy="56432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21" idx="6"/>
          </p:cNvCxnSpPr>
          <p:nvPr/>
        </p:nvCxnSpPr>
        <p:spPr>
          <a:xfrm>
            <a:off x="3794280" y="2196887"/>
            <a:ext cx="1652599" cy="628989"/>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15" idx="0"/>
          </p:cNvCxnSpPr>
          <p:nvPr/>
        </p:nvCxnSpPr>
        <p:spPr>
          <a:xfrm flipH="1">
            <a:off x="3483607" y="2738557"/>
            <a:ext cx="515160" cy="851635"/>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407621" y="2166710"/>
            <a:ext cx="640078" cy="307777"/>
          </a:xfrm>
          <a:prstGeom prst="rect">
            <a:avLst/>
          </a:prstGeom>
          <a:noFill/>
        </p:spPr>
        <p:txBody>
          <a:bodyPr wrap="square" rtlCol="0">
            <a:spAutoFit/>
          </a:bodyPr>
          <a:lstStyle/>
          <a:p>
            <a:r>
              <a:rPr lang="zh-CN" altLang="en-US" sz="1400" dirty="0">
                <a:ea typeface="微软雅黑" panose="020B0503020204020204" pitchFamily="34" charset="-122"/>
              </a:rPr>
              <a:t>平坦</a:t>
            </a:r>
            <a:endParaRPr lang="zh-CN" altLang="en-US" sz="1400" dirty="0">
              <a:ea typeface="微软雅黑" panose="020B0503020204020204" pitchFamily="34" charset="-122"/>
            </a:endParaRPr>
          </a:p>
        </p:txBody>
      </p:sp>
      <p:sp>
        <p:nvSpPr>
          <p:cNvPr id="15" name="椭圆 14"/>
          <p:cNvSpPr/>
          <p:nvPr/>
        </p:nvSpPr>
        <p:spPr>
          <a:xfrm>
            <a:off x="3055789" y="3590192"/>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色泽</a:t>
            </a:r>
            <a:endParaRPr lang="zh-CN" altLang="en-US" sz="1600" dirty="0">
              <a:solidFill>
                <a:schemeClr val="bg1"/>
              </a:solidFill>
              <a:ea typeface="微软雅黑" panose="020B0503020204020204" pitchFamily="34" charset="-122"/>
            </a:endParaRPr>
          </a:p>
        </p:txBody>
      </p:sp>
      <p:sp>
        <p:nvSpPr>
          <p:cNvPr id="16" name="椭圆 15"/>
          <p:cNvSpPr/>
          <p:nvPr/>
        </p:nvSpPr>
        <p:spPr>
          <a:xfrm>
            <a:off x="5080380" y="3575572"/>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17" name="椭圆 16"/>
          <p:cNvSpPr/>
          <p:nvPr/>
        </p:nvSpPr>
        <p:spPr>
          <a:xfrm>
            <a:off x="5426097" y="2675759"/>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19" name="椭圆 18"/>
          <p:cNvSpPr/>
          <p:nvPr/>
        </p:nvSpPr>
        <p:spPr>
          <a:xfrm>
            <a:off x="3478653" y="2684335"/>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根蒂</a:t>
            </a:r>
            <a:endParaRPr lang="zh-CN" altLang="en-US" sz="1600" dirty="0">
              <a:solidFill>
                <a:schemeClr val="bg1"/>
              </a:solidFill>
              <a:ea typeface="微软雅黑" panose="020B0503020204020204" pitchFamily="34" charset="-122"/>
            </a:endParaRPr>
          </a:p>
        </p:txBody>
      </p:sp>
      <p:sp>
        <p:nvSpPr>
          <p:cNvPr id="21" name="椭圆 20"/>
          <p:cNvSpPr/>
          <p:nvPr/>
        </p:nvSpPr>
        <p:spPr>
          <a:xfrm>
            <a:off x="2938644" y="1996587"/>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脐部</a:t>
            </a:r>
            <a:endParaRPr lang="zh-CN" altLang="en-US" sz="1600" dirty="0">
              <a:solidFill>
                <a:schemeClr val="bg1"/>
              </a:solidFill>
              <a:ea typeface="微软雅黑" panose="020B0503020204020204" pitchFamily="34" charset="-122"/>
            </a:endParaRPr>
          </a:p>
        </p:txBody>
      </p:sp>
      <p:cxnSp>
        <p:nvCxnSpPr>
          <p:cNvPr id="22" name="直接箭头连接符 21"/>
          <p:cNvCxnSpPr>
            <a:stCxn id="15" idx="4"/>
          </p:cNvCxnSpPr>
          <p:nvPr/>
        </p:nvCxnSpPr>
        <p:spPr>
          <a:xfrm flipH="1">
            <a:off x="3291691" y="3990791"/>
            <a:ext cx="191916" cy="74752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5" idx="3"/>
          </p:cNvCxnSpPr>
          <p:nvPr/>
        </p:nvCxnSpPr>
        <p:spPr>
          <a:xfrm flipH="1">
            <a:off x="2444264" y="3932125"/>
            <a:ext cx="736830" cy="539924"/>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3683797" y="3893338"/>
            <a:ext cx="332949" cy="711843"/>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4028168" y="3060014"/>
            <a:ext cx="346697" cy="585745"/>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4327269" y="2914970"/>
            <a:ext cx="1010283" cy="65741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827450" y="4582366"/>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28" name="椭圆 27"/>
          <p:cNvSpPr/>
          <p:nvPr/>
        </p:nvSpPr>
        <p:spPr>
          <a:xfrm>
            <a:off x="4022120" y="3645759"/>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29" name="椭圆 28"/>
          <p:cNvSpPr/>
          <p:nvPr/>
        </p:nvSpPr>
        <p:spPr>
          <a:xfrm>
            <a:off x="2882677" y="4743760"/>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30" name="椭圆 29"/>
          <p:cNvSpPr/>
          <p:nvPr/>
        </p:nvSpPr>
        <p:spPr>
          <a:xfrm>
            <a:off x="1908142" y="4473900"/>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31" name="椭圆 30"/>
          <p:cNvSpPr/>
          <p:nvPr/>
        </p:nvSpPr>
        <p:spPr>
          <a:xfrm>
            <a:off x="900469" y="2709082"/>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32" name="文本框 31"/>
          <p:cNvSpPr txBox="1"/>
          <p:nvPr/>
        </p:nvSpPr>
        <p:spPr>
          <a:xfrm>
            <a:off x="1909721" y="2208042"/>
            <a:ext cx="640078" cy="307777"/>
          </a:xfrm>
          <a:prstGeom prst="rect">
            <a:avLst/>
          </a:prstGeom>
          <a:noFill/>
        </p:spPr>
        <p:txBody>
          <a:bodyPr wrap="square" rtlCol="0">
            <a:spAutoFit/>
          </a:bodyPr>
          <a:lstStyle/>
          <a:p>
            <a:r>
              <a:rPr lang="zh-CN" altLang="en-US" sz="1400" dirty="0">
                <a:ea typeface="微软雅黑" panose="020B0503020204020204" pitchFamily="34" charset="-122"/>
              </a:rPr>
              <a:t>凹陷</a:t>
            </a:r>
            <a:endParaRPr lang="zh-CN" altLang="en-US" sz="1400" dirty="0">
              <a:ea typeface="微软雅黑" panose="020B0503020204020204" pitchFamily="34" charset="-122"/>
            </a:endParaRPr>
          </a:p>
        </p:txBody>
      </p:sp>
      <p:sp>
        <p:nvSpPr>
          <p:cNvPr id="33" name="文本框 32"/>
          <p:cNvSpPr txBox="1"/>
          <p:nvPr/>
        </p:nvSpPr>
        <p:spPr>
          <a:xfrm>
            <a:off x="4568148" y="3136086"/>
            <a:ext cx="640078" cy="307777"/>
          </a:xfrm>
          <a:prstGeom prst="rect">
            <a:avLst/>
          </a:prstGeom>
          <a:noFill/>
        </p:spPr>
        <p:txBody>
          <a:bodyPr wrap="square" rtlCol="0">
            <a:spAutoFit/>
          </a:bodyPr>
          <a:lstStyle/>
          <a:p>
            <a:r>
              <a:rPr lang="zh-CN" altLang="en-US" sz="1400" dirty="0">
                <a:ea typeface="微软雅黑" panose="020B0503020204020204" pitchFamily="34" charset="-122"/>
              </a:rPr>
              <a:t>硬挺</a:t>
            </a:r>
            <a:endParaRPr lang="zh-CN" altLang="en-US" sz="1400" dirty="0">
              <a:ea typeface="微软雅黑" panose="020B0503020204020204" pitchFamily="34" charset="-122"/>
            </a:endParaRPr>
          </a:p>
        </p:txBody>
      </p:sp>
      <p:sp>
        <p:nvSpPr>
          <p:cNvPr id="34" name="文本框 33"/>
          <p:cNvSpPr txBox="1"/>
          <p:nvPr/>
        </p:nvSpPr>
        <p:spPr>
          <a:xfrm>
            <a:off x="3850271" y="3126840"/>
            <a:ext cx="640078" cy="307777"/>
          </a:xfrm>
          <a:prstGeom prst="rect">
            <a:avLst/>
          </a:prstGeom>
          <a:noFill/>
        </p:spPr>
        <p:txBody>
          <a:bodyPr wrap="square" rtlCol="0">
            <a:spAutoFit/>
          </a:bodyPr>
          <a:lstStyle/>
          <a:p>
            <a:r>
              <a:rPr lang="zh-CN" altLang="en-US" sz="1400" dirty="0">
                <a:ea typeface="微软雅黑" panose="020B0503020204020204" pitchFamily="34" charset="-122"/>
              </a:rPr>
              <a:t>蜷曲</a:t>
            </a:r>
            <a:endParaRPr lang="zh-CN" altLang="en-US" sz="1400" dirty="0">
              <a:ea typeface="微软雅黑" panose="020B0503020204020204" pitchFamily="34" charset="-122"/>
            </a:endParaRPr>
          </a:p>
        </p:txBody>
      </p:sp>
      <p:sp>
        <p:nvSpPr>
          <p:cNvPr id="35" name="文本框 34"/>
          <p:cNvSpPr txBox="1"/>
          <p:nvPr/>
        </p:nvSpPr>
        <p:spPr>
          <a:xfrm>
            <a:off x="3134995" y="3108668"/>
            <a:ext cx="640078" cy="307777"/>
          </a:xfrm>
          <a:prstGeom prst="rect">
            <a:avLst/>
          </a:prstGeom>
          <a:noFill/>
        </p:spPr>
        <p:txBody>
          <a:bodyPr wrap="square" rtlCol="0">
            <a:spAutoFit/>
          </a:bodyPr>
          <a:lstStyle/>
          <a:p>
            <a:r>
              <a:rPr lang="zh-CN" altLang="en-US" sz="1400" dirty="0">
                <a:ea typeface="微软雅黑" panose="020B0503020204020204" pitchFamily="34" charset="-122"/>
              </a:rPr>
              <a:t>稍蜷</a:t>
            </a:r>
            <a:endParaRPr lang="zh-CN" altLang="en-US" sz="1400" dirty="0">
              <a:ea typeface="微软雅黑" panose="020B0503020204020204" pitchFamily="34" charset="-122"/>
            </a:endParaRPr>
          </a:p>
        </p:txBody>
      </p:sp>
      <p:sp>
        <p:nvSpPr>
          <p:cNvPr id="36" name="文本框 35"/>
          <p:cNvSpPr txBox="1"/>
          <p:nvPr/>
        </p:nvSpPr>
        <p:spPr>
          <a:xfrm>
            <a:off x="3210193" y="2410922"/>
            <a:ext cx="640078" cy="307777"/>
          </a:xfrm>
          <a:prstGeom prst="rect">
            <a:avLst/>
          </a:prstGeom>
          <a:noFill/>
        </p:spPr>
        <p:txBody>
          <a:bodyPr wrap="square" rtlCol="0">
            <a:spAutoFit/>
          </a:bodyPr>
          <a:lstStyle/>
          <a:p>
            <a:r>
              <a:rPr lang="zh-CN" altLang="en-US" sz="1400" dirty="0">
                <a:ea typeface="微软雅黑" panose="020B0503020204020204" pitchFamily="34" charset="-122"/>
              </a:rPr>
              <a:t>稍凹</a:t>
            </a:r>
            <a:endParaRPr lang="zh-CN" altLang="en-US" sz="1400" dirty="0">
              <a:ea typeface="微软雅黑" panose="020B0503020204020204" pitchFamily="34" charset="-122"/>
            </a:endParaRPr>
          </a:p>
        </p:txBody>
      </p:sp>
      <p:sp>
        <p:nvSpPr>
          <p:cNvPr id="38" name="文本框 37"/>
          <p:cNvSpPr txBox="1"/>
          <p:nvPr/>
        </p:nvSpPr>
        <p:spPr>
          <a:xfrm>
            <a:off x="3806844" y="4056098"/>
            <a:ext cx="640078" cy="307777"/>
          </a:xfrm>
          <a:prstGeom prst="rect">
            <a:avLst/>
          </a:prstGeom>
          <a:noFill/>
        </p:spPr>
        <p:txBody>
          <a:bodyPr wrap="square" rtlCol="0">
            <a:spAutoFit/>
          </a:bodyPr>
          <a:lstStyle/>
          <a:p>
            <a:r>
              <a:rPr lang="zh-CN" altLang="en-US" sz="1400" dirty="0">
                <a:ea typeface="微软雅黑" panose="020B0503020204020204" pitchFamily="34" charset="-122"/>
              </a:rPr>
              <a:t>浅白</a:t>
            </a:r>
            <a:endParaRPr lang="zh-CN" altLang="en-US" sz="1400" dirty="0">
              <a:ea typeface="微软雅黑" panose="020B0503020204020204" pitchFamily="34" charset="-122"/>
            </a:endParaRPr>
          </a:p>
        </p:txBody>
      </p:sp>
      <p:sp>
        <p:nvSpPr>
          <p:cNvPr id="39" name="文本框 38"/>
          <p:cNvSpPr txBox="1"/>
          <p:nvPr/>
        </p:nvSpPr>
        <p:spPr>
          <a:xfrm>
            <a:off x="2464963" y="4066479"/>
            <a:ext cx="640078" cy="307777"/>
          </a:xfrm>
          <a:prstGeom prst="rect">
            <a:avLst/>
          </a:prstGeom>
          <a:noFill/>
        </p:spPr>
        <p:txBody>
          <a:bodyPr wrap="square" rtlCol="0">
            <a:spAutoFit/>
          </a:bodyPr>
          <a:lstStyle/>
          <a:p>
            <a:r>
              <a:rPr lang="zh-CN" altLang="en-US" sz="1400" dirty="0">
                <a:ea typeface="微软雅黑" panose="020B0503020204020204" pitchFamily="34" charset="-122"/>
              </a:rPr>
              <a:t>青绿</a:t>
            </a:r>
            <a:endParaRPr lang="zh-CN" altLang="en-US" sz="1400" dirty="0">
              <a:ea typeface="微软雅黑" panose="020B0503020204020204" pitchFamily="34" charset="-122"/>
            </a:endParaRPr>
          </a:p>
        </p:txBody>
      </p:sp>
      <p:sp>
        <p:nvSpPr>
          <p:cNvPr id="40" name="文本框 39"/>
          <p:cNvSpPr txBox="1"/>
          <p:nvPr/>
        </p:nvSpPr>
        <p:spPr>
          <a:xfrm>
            <a:off x="3147020" y="4065257"/>
            <a:ext cx="640078" cy="307777"/>
          </a:xfrm>
          <a:prstGeom prst="rect">
            <a:avLst/>
          </a:prstGeom>
          <a:noFill/>
        </p:spPr>
        <p:txBody>
          <a:bodyPr wrap="square" rtlCol="0">
            <a:spAutoFit/>
          </a:bodyPr>
          <a:lstStyle/>
          <a:p>
            <a:r>
              <a:rPr lang="zh-CN" altLang="en-US" sz="1400" dirty="0">
                <a:ea typeface="微软雅黑" panose="020B0503020204020204" pitchFamily="34" charset="-122"/>
              </a:rPr>
              <a:t>乌黑</a:t>
            </a:r>
            <a:endParaRPr lang="zh-CN" altLang="en-US" sz="1400" dirty="0">
              <a:ea typeface="微软雅黑" panose="020B0503020204020204" pitchFamily="34" charset="-122"/>
            </a:endParaRPr>
          </a:p>
        </p:txBody>
      </p:sp>
      <p:sp>
        <p:nvSpPr>
          <p:cNvPr id="41" name="文本框 40"/>
          <p:cNvSpPr txBox="1"/>
          <p:nvPr/>
        </p:nvSpPr>
        <p:spPr>
          <a:xfrm>
            <a:off x="2845324" y="1719904"/>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①</a:t>
            </a:r>
            <a:endParaRPr lang="zh-CN" altLang="en-US" sz="1800" dirty="0">
              <a:solidFill>
                <a:srgbClr val="FF0000"/>
              </a:solidFill>
              <a:ea typeface="微软雅黑" panose="020B0503020204020204" pitchFamily="34" charset="-122"/>
            </a:endParaRPr>
          </a:p>
        </p:txBody>
      </p:sp>
      <p:sp>
        <p:nvSpPr>
          <p:cNvPr id="42" name="文本框 41"/>
          <p:cNvSpPr txBox="1"/>
          <p:nvPr/>
        </p:nvSpPr>
        <p:spPr>
          <a:xfrm>
            <a:off x="2756104" y="4471855"/>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⑥</a:t>
            </a:r>
            <a:endParaRPr lang="zh-CN" altLang="en-US" sz="1800" dirty="0">
              <a:solidFill>
                <a:srgbClr val="FF0000"/>
              </a:solidFill>
              <a:ea typeface="微软雅黑" panose="020B0503020204020204" pitchFamily="34" charset="-122"/>
            </a:endParaRPr>
          </a:p>
        </p:txBody>
      </p:sp>
      <p:sp>
        <p:nvSpPr>
          <p:cNvPr id="43" name="文本框 42"/>
          <p:cNvSpPr txBox="1"/>
          <p:nvPr/>
        </p:nvSpPr>
        <p:spPr>
          <a:xfrm>
            <a:off x="2960944" y="3314891"/>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⑤</a:t>
            </a:r>
            <a:endParaRPr lang="zh-CN" altLang="en-US" sz="1800" dirty="0">
              <a:solidFill>
                <a:srgbClr val="FF0000"/>
              </a:solidFill>
              <a:ea typeface="微软雅黑" panose="020B0503020204020204" pitchFamily="34" charset="-122"/>
            </a:endParaRPr>
          </a:p>
        </p:txBody>
      </p:sp>
      <p:sp>
        <p:nvSpPr>
          <p:cNvPr id="44" name="文本框 43"/>
          <p:cNvSpPr txBox="1"/>
          <p:nvPr/>
        </p:nvSpPr>
        <p:spPr>
          <a:xfrm>
            <a:off x="5245369" y="2441948"/>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④</a:t>
            </a:r>
            <a:endParaRPr lang="zh-CN" altLang="en-US" sz="1800" dirty="0">
              <a:solidFill>
                <a:srgbClr val="FF0000"/>
              </a:solidFill>
              <a:ea typeface="微软雅黑" panose="020B0503020204020204" pitchFamily="34" charset="-122"/>
            </a:endParaRPr>
          </a:p>
        </p:txBody>
      </p:sp>
      <p:sp>
        <p:nvSpPr>
          <p:cNvPr id="45" name="文本框 44"/>
          <p:cNvSpPr txBox="1"/>
          <p:nvPr/>
        </p:nvSpPr>
        <p:spPr>
          <a:xfrm>
            <a:off x="3124923" y="2632854"/>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③</a:t>
            </a:r>
            <a:endParaRPr lang="zh-CN" altLang="en-US" sz="1800" dirty="0">
              <a:solidFill>
                <a:srgbClr val="FF0000"/>
              </a:solidFill>
              <a:ea typeface="微软雅黑" panose="020B0503020204020204" pitchFamily="34" charset="-122"/>
            </a:endParaRPr>
          </a:p>
        </p:txBody>
      </p:sp>
      <p:sp>
        <p:nvSpPr>
          <p:cNvPr id="46" name="文本框 45"/>
          <p:cNvSpPr txBox="1"/>
          <p:nvPr/>
        </p:nvSpPr>
        <p:spPr>
          <a:xfrm>
            <a:off x="699850" y="2477403"/>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②</a:t>
            </a:r>
            <a:endParaRPr lang="zh-CN" altLang="en-US" sz="1800" dirty="0">
              <a:solidFill>
                <a:srgbClr val="FF0000"/>
              </a:solidFill>
              <a:ea typeface="微软雅黑" panose="020B0503020204020204" pitchFamily="34" charset="-122"/>
            </a:endParaRPr>
          </a:p>
        </p:txBody>
      </p:sp>
      <p:sp>
        <p:nvSpPr>
          <p:cNvPr id="47" name="文本框 46"/>
          <p:cNvSpPr txBox="1"/>
          <p:nvPr/>
        </p:nvSpPr>
        <p:spPr>
          <a:xfrm>
            <a:off x="1688540" y="2771036"/>
            <a:ext cx="1759277" cy="338554"/>
          </a:xfrm>
          <a:prstGeom prst="rect">
            <a:avLst/>
          </a:prstGeom>
          <a:noFill/>
        </p:spPr>
        <p:txBody>
          <a:bodyPr wrap="square">
            <a:spAutoFit/>
          </a:bodyPr>
          <a:lstStyle/>
          <a:p>
            <a:r>
              <a:rPr lang="en-US" altLang="zh-CN" sz="1600" kern="100" dirty="0">
                <a:solidFill>
                  <a:srgbClr val="FF0000"/>
                </a:solidFill>
                <a:effectLst/>
                <a:latin typeface="微软雅黑" panose="020B0503020204020204" pitchFamily="34" charset="-122"/>
              </a:rPr>
              <a:t>{1,2,3,14}</a:t>
            </a:r>
            <a:endParaRPr lang="zh-CN" altLang="en-US" sz="1600" dirty="0">
              <a:solidFill>
                <a:srgbClr val="FF0000"/>
              </a:solidFill>
            </a:endParaRPr>
          </a:p>
        </p:txBody>
      </p:sp>
      <p:sp>
        <p:nvSpPr>
          <p:cNvPr id="48" name="文本框 47"/>
          <p:cNvSpPr txBox="1"/>
          <p:nvPr/>
        </p:nvSpPr>
        <p:spPr>
          <a:xfrm>
            <a:off x="2255356" y="4836421"/>
            <a:ext cx="1759277" cy="338554"/>
          </a:xfrm>
          <a:prstGeom prst="rect">
            <a:avLst/>
          </a:prstGeom>
          <a:noFill/>
        </p:spPr>
        <p:txBody>
          <a:bodyPr wrap="square">
            <a:spAutoFit/>
          </a:bodyPr>
          <a:lstStyle/>
          <a:p>
            <a:r>
              <a:rPr lang="en-US" altLang="zh-CN" sz="1600" kern="100" dirty="0">
                <a:solidFill>
                  <a:srgbClr val="FF0000"/>
                </a:solidFill>
                <a:effectLst/>
                <a:latin typeface="微软雅黑" panose="020B0503020204020204" pitchFamily="34" charset="-122"/>
              </a:rPr>
              <a:t>{7,15}</a:t>
            </a:r>
            <a:endParaRPr lang="zh-CN" altLang="en-US" sz="1600" dirty="0">
              <a:solidFill>
                <a:srgbClr val="FF0000"/>
              </a:solidFill>
            </a:endParaRPr>
          </a:p>
        </p:txBody>
      </p:sp>
      <p:sp>
        <p:nvSpPr>
          <p:cNvPr id="49" name="文本框 48"/>
          <p:cNvSpPr txBox="1"/>
          <p:nvPr/>
        </p:nvSpPr>
        <p:spPr>
          <a:xfrm>
            <a:off x="125525" y="3397118"/>
            <a:ext cx="2719799" cy="954107"/>
          </a:xfrm>
          <a:prstGeom prst="rect">
            <a:avLst/>
          </a:prstGeom>
          <a:noFill/>
        </p:spPr>
        <p:txBody>
          <a:bodyPr wrap="square">
            <a:spAutoFit/>
          </a:bodyPr>
          <a:lstStyle/>
          <a:p>
            <a:r>
              <a:rPr lang="zh-CN" altLang="en-US" sz="1400" dirty="0">
                <a:solidFill>
                  <a:srgbClr val="FF0000"/>
                </a:solidFill>
              </a:rPr>
              <a:t>原分支“色泽”的验证集精度</a:t>
            </a:r>
            <a:endParaRPr lang="zh-CN" altLang="en-US" sz="1400" dirty="0">
              <a:solidFill>
                <a:srgbClr val="FF0000"/>
              </a:solidFill>
            </a:endParaRPr>
          </a:p>
          <a:p>
            <a:r>
              <a:rPr lang="zh-CN" altLang="en-US" sz="1400" dirty="0">
                <a:solidFill>
                  <a:srgbClr val="FF0000"/>
                </a:solidFill>
              </a:rPr>
              <a:t>剪枝前:</a:t>
            </a:r>
            <a:r>
              <a:rPr lang="en-US" altLang="zh-CN" sz="1400" dirty="0">
                <a:solidFill>
                  <a:srgbClr val="FF0000"/>
                </a:solidFill>
              </a:rPr>
              <a:t>57.1</a:t>
            </a:r>
            <a:r>
              <a:rPr lang="zh-CN" altLang="en-US" sz="1400" dirty="0">
                <a:solidFill>
                  <a:srgbClr val="FF0000"/>
                </a:solidFill>
              </a:rPr>
              <a:t>%</a:t>
            </a:r>
            <a:endParaRPr lang="zh-CN" altLang="en-US" sz="1400" dirty="0">
              <a:solidFill>
                <a:srgbClr val="FF0000"/>
              </a:solidFill>
            </a:endParaRPr>
          </a:p>
          <a:p>
            <a:r>
              <a:rPr lang="zh-CN" altLang="en-US" sz="1400" dirty="0">
                <a:solidFill>
                  <a:srgbClr val="FF0000"/>
                </a:solidFill>
              </a:rPr>
              <a:t>剪枝后:</a:t>
            </a:r>
            <a:r>
              <a:rPr lang="en-US" altLang="zh-CN" sz="1400" dirty="0">
                <a:solidFill>
                  <a:srgbClr val="FF0000"/>
                </a:solidFill>
              </a:rPr>
              <a:t>71.4</a:t>
            </a:r>
            <a:r>
              <a:rPr lang="zh-CN" altLang="en-US" sz="1400" dirty="0">
                <a:solidFill>
                  <a:srgbClr val="FF0000"/>
                </a:solidFill>
              </a:rPr>
              <a:t>%</a:t>
            </a:r>
            <a:endParaRPr lang="zh-CN" altLang="en-US" sz="1400" dirty="0">
              <a:solidFill>
                <a:srgbClr val="FF0000"/>
              </a:solidFill>
            </a:endParaRPr>
          </a:p>
          <a:p>
            <a:r>
              <a:rPr lang="zh-CN" altLang="en-US" sz="1400" dirty="0">
                <a:solidFill>
                  <a:srgbClr val="FF0000"/>
                </a:solidFill>
              </a:rPr>
              <a:t>后剪枝决策:剪枝</a:t>
            </a:r>
            <a:endParaRPr lang="zh-CN" altLang="en-US" sz="1400" dirty="0">
              <a:solidFill>
                <a:srgbClr val="FF0000"/>
              </a:solidFill>
            </a:endParaRPr>
          </a:p>
        </p:txBody>
      </p:sp>
      <p:cxnSp>
        <p:nvCxnSpPr>
          <p:cNvPr id="50" name="直接箭头连接符 49"/>
          <p:cNvCxnSpPr/>
          <p:nvPr/>
        </p:nvCxnSpPr>
        <p:spPr>
          <a:xfrm flipV="1">
            <a:off x="1139104" y="3076358"/>
            <a:ext cx="0" cy="3676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3585686" y="2373949"/>
            <a:ext cx="152627" cy="32304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541821" y="1426555"/>
            <a:ext cx="5535003" cy="922020"/>
          </a:xfrm>
          <a:prstGeom prst="rect">
            <a:avLst/>
          </a:prstGeom>
          <a:noFill/>
        </p:spPr>
        <p:txBody>
          <a:bodyPr wrap="square">
            <a:spAutoFit/>
          </a:bodyPr>
          <a:p>
            <a:pPr>
              <a:lnSpc>
                <a:spcPct val="150000"/>
              </a:lnSpc>
            </a:pPr>
            <a:r>
              <a:rPr lang="zh-CN" altLang="en-US" sz="1800" b="1" dirty="0">
                <a:effectLst/>
                <a:latin typeface="+mj-ea"/>
                <a:ea typeface="+mj-ea"/>
                <a:cs typeface="Euclid" panose="02020503060505020303" pitchFamily="18" charset="0"/>
              </a:rPr>
              <a:t>剪枝方法</a:t>
            </a:r>
            <a:endParaRPr lang="en-US" altLang="zh-CN" sz="1800" b="1" dirty="0">
              <a:effectLst/>
              <a:latin typeface="+mj-ea"/>
              <a:ea typeface="+mj-ea"/>
              <a:cs typeface="Euclid" panose="02020503060505020303" pitchFamily="18" charset="0"/>
            </a:endParaRPr>
          </a:p>
          <a:p>
            <a:pPr>
              <a:lnSpc>
                <a:spcPct val="150000"/>
              </a:lnSpc>
            </a:pPr>
            <a:r>
              <a:rPr lang="zh-CN" altLang="zh-CN" sz="1800" dirty="0">
                <a:effectLst/>
                <a:latin typeface="+mj-ea"/>
                <a:ea typeface="+mj-ea"/>
                <a:cs typeface="Euclid" panose="02020503060505020303" pitchFamily="18" charset="0"/>
              </a:rPr>
              <a:t>左边色泽</a:t>
            </a:r>
            <a:endParaRPr lang="zh-CN" altLang="zh-CN" sz="1800" dirty="0">
              <a:effectLst/>
              <a:latin typeface="+mj-ea"/>
              <a:ea typeface="+mj-ea"/>
              <a:cs typeface="Euclid" panose="02020503060505020303" pitchFamily="18" charset="0"/>
            </a:endParaRPr>
          </a:p>
        </p:txBody>
      </p:sp>
      <p:pic>
        <p:nvPicPr>
          <p:cNvPr id="5" name="图片 4"/>
          <p:cNvPicPr>
            <a:picLocks noChangeAspect="1"/>
          </p:cNvPicPr>
          <p:nvPr/>
        </p:nvPicPr>
        <p:blipFill>
          <a:blip r:embed="rId1"/>
          <a:stretch>
            <a:fillRect/>
          </a:stretch>
        </p:blipFill>
        <p:spPr>
          <a:xfrm>
            <a:off x="6715125" y="2515870"/>
            <a:ext cx="5188585" cy="239712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的缺点</a:t>
            </a:r>
            <a:endParaRPr lang="zh-CN" altLang="en-US" dirty="0"/>
          </a:p>
        </p:txBody>
      </p:sp>
      <p:sp>
        <p:nvSpPr>
          <p:cNvPr id="8" name="文本框 7"/>
          <p:cNvSpPr txBox="1"/>
          <p:nvPr/>
        </p:nvSpPr>
        <p:spPr>
          <a:xfrm>
            <a:off x="640521" y="1366553"/>
            <a:ext cx="10328046" cy="5064335"/>
          </a:xfrm>
          <a:prstGeom prst="rect">
            <a:avLst/>
          </a:prstGeom>
          <a:noFill/>
        </p:spPr>
        <p:txBody>
          <a:bodyPr wrap="square">
            <a:spAutoFit/>
          </a:bodyPr>
          <a:lstStyle/>
          <a:p>
            <a:pPr>
              <a:lnSpc>
                <a:spcPct val="150000"/>
              </a:lnSpc>
            </a:pPr>
            <a:r>
              <a:rPr lang="en-US" altLang="zh-CN" b="1" dirty="0" err="1">
                <a:effectLst/>
                <a:latin typeface="微软雅黑" panose="020B0503020204020204" pitchFamily="34" charset="-122"/>
                <a:cs typeface="Euclid" panose="02020503060505020303" pitchFamily="18" charset="0"/>
              </a:rPr>
              <a:t>缺点</a:t>
            </a:r>
            <a:endParaRPr lang="zh-CN" altLang="zh-CN" dirty="0">
              <a:effectLst/>
              <a:latin typeface="微软雅黑" panose="020B0503020204020204" pitchFamily="34" charset="-122"/>
              <a:cs typeface="Euclid" panose="02020503060505020303" pitchFamily="18" charset="0"/>
            </a:endParaRPr>
          </a:p>
          <a:p>
            <a:pPr marL="342900" lvl="0" indent="-342900" algn="l">
              <a:lnSpc>
                <a:spcPct val="150000"/>
              </a:lnSpc>
              <a:spcAft>
                <a:spcPts val="1000"/>
              </a:spcAft>
              <a:buFont typeface="Arial" panose="020B0604020202020204" pitchFamily="34" charset="0"/>
              <a:buChar char="•"/>
            </a:pPr>
            <a:r>
              <a:rPr lang="zh-CN" altLang="zh-CN" sz="2400" kern="100" dirty="0">
                <a:effectLst/>
                <a:latin typeface="微软雅黑" panose="020B0503020204020204" pitchFamily="34" charset="-122"/>
                <a:cs typeface="Times New Roman" panose="02020603050405020304" pitchFamily="18" charset="0"/>
              </a:rPr>
              <a:t>剪枝策略可以再优化；</a:t>
            </a:r>
            <a:endParaRPr lang="zh-CN" altLang="zh-CN" sz="2400" kern="100" dirty="0">
              <a:effectLst/>
              <a:latin typeface="微软雅黑" panose="020B0503020204020204" pitchFamily="34" charset="-122"/>
              <a:cs typeface="Times New Roman" panose="02020603050405020304" pitchFamily="18" charset="0"/>
            </a:endParaRPr>
          </a:p>
          <a:p>
            <a:pPr marL="342900" lvl="0" indent="-342900" algn="l">
              <a:lnSpc>
                <a:spcPct val="150000"/>
              </a:lnSpc>
              <a:spcAft>
                <a:spcPts val="1000"/>
              </a:spcAft>
              <a:buFont typeface="Arial" panose="020B0604020202020204" pitchFamily="34" charset="0"/>
              <a:buChar char="•"/>
            </a:pPr>
            <a:r>
              <a:rPr lang="en-US" altLang="zh-CN" sz="2400" kern="100" dirty="0">
                <a:effectLst/>
                <a:latin typeface="微软雅黑" panose="020B0503020204020204" pitchFamily="34" charset="-122"/>
                <a:cs typeface="Times New Roman" panose="02020603050405020304" pitchFamily="18" charset="0"/>
              </a:rPr>
              <a:t>C4.5 </a:t>
            </a:r>
            <a:r>
              <a:rPr lang="zh-CN" altLang="zh-CN" sz="2400" kern="100" dirty="0">
                <a:effectLst/>
                <a:latin typeface="微软雅黑" panose="020B0503020204020204" pitchFamily="34" charset="-122"/>
                <a:cs typeface="Times New Roman" panose="02020603050405020304" pitchFamily="18" charset="0"/>
              </a:rPr>
              <a:t>用的是多叉树，用二叉树效率更高；</a:t>
            </a:r>
            <a:endParaRPr lang="zh-CN" altLang="zh-CN" sz="2400" kern="100" dirty="0">
              <a:effectLst/>
              <a:latin typeface="微软雅黑" panose="020B0503020204020204" pitchFamily="34" charset="-122"/>
              <a:cs typeface="Times New Roman" panose="02020603050405020304" pitchFamily="18" charset="0"/>
            </a:endParaRPr>
          </a:p>
          <a:p>
            <a:pPr marL="342900" lvl="0" indent="-342900" algn="l">
              <a:lnSpc>
                <a:spcPct val="150000"/>
              </a:lnSpc>
              <a:spcAft>
                <a:spcPts val="1000"/>
              </a:spcAft>
              <a:buFont typeface="Arial" panose="020B0604020202020204" pitchFamily="34" charset="0"/>
              <a:buChar char="•"/>
            </a:pPr>
            <a:r>
              <a:rPr lang="en-US" altLang="zh-CN" sz="2400" kern="100" dirty="0">
                <a:effectLst/>
                <a:latin typeface="微软雅黑" panose="020B0503020204020204" pitchFamily="34" charset="-122"/>
                <a:cs typeface="Times New Roman" panose="02020603050405020304" pitchFamily="18" charset="0"/>
              </a:rPr>
              <a:t>C4.5 </a:t>
            </a:r>
            <a:r>
              <a:rPr lang="zh-CN" altLang="zh-CN" sz="2400" kern="100" dirty="0">
                <a:effectLst/>
                <a:latin typeface="微软雅黑" panose="020B0503020204020204" pitchFamily="34" charset="-122"/>
                <a:cs typeface="Times New Roman" panose="02020603050405020304" pitchFamily="18" charset="0"/>
              </a:rPr>
              <a:t>只能用于分类；</a:t>
            </a:r>
            <a:endParaRPr lang="zh-CN" altLang="zh-CN" sz="2400" kern="100" dirty="0">
              <a:effectLst/>
              <a:latin typeface="微软雅黑" panose="020B0503020204020204" pitchFamily="34" charset="-122"/>
              <a:cs typeface="Times New Roman" panose="02020603050405020304" pitchFamily="18" charset="0"/>
            </a:endParaRPr>
          </a:p>
          <a:p>
            <a:pPr marL="342900" lvl="0" indent="-342900" algn="l">
              <a:lnSpc>
                <a:spcPct val="150000"/>
              </a:lnSpc>
              <a:spcAft>
                <a:spcPts val="1000"/>
              </a:spcAft>
              <a:buFont typeface="Arial" panose="020B0604020202020204" pitchFamily="34" charset="0"/>
              <a:buChar char="•"/>
            </a:pPr>
            <a:r>
              <a:rPr lang="en-US" altLang="zh-CN" sz="2400" kern="100" dirty="0">
                <a:effectLst/>
                <a:latin typeface="微软雅黑" panose="020B0503020204020204" pitchFamily="34" charset="-122"/>
                <a:cs typeface="Times New Roman" panose="02020603050405020304" pitchFamily="18" charset="0"/>
              </a:rPr>
              <a:t>C4.5 </a:t>
            </a:r>
            <a:r>
              <a:rPr lang="zh-CN" altLang="zh-CN" sz="2400" kern="100" dirty="0">
                <a:effectLst/>
                <a:latin typeface="微软雅黑" panose="020B0503020204020204" pitchFamily="34" charset="-122"/>
                <a:cs typeface="Times New Roman" panose="02020603050405020304" pitchFamily="18" charset="0"/>
              </a:rPr>
              <a:t>使用的熵模型拥有大量耗时的对数运算，连续值还有排序运算；</a:t>
            </a:r>
            <a:endParaRPr lang="zh-CN" altLang="zh-CN" sz="2400" kern="100" dirty="0">
              <a:effectLst/>
              <a:latin typeface="微软雅黑" panose="020B0503020204020204" pitchFamily="34" charset="-122"/>
              <a:cs typeface="Times New Roman" panose="02020603050405020304" pitchFamily="18" charset="0"/>
            </a:endParaRPr>
          </a:p>
          <a:p>
            <a:pPr marL="342900" lvl="0" indent="-342900" algn="l">
              <a:lnSpc>
                <a:spcPct val="150000"/>
              </a:lnSpc>
              <a:spcAft>
                <a:spcPts val="1000"/>
              </a:spcAft>
              <a:buFont typeface="Arial" panose="020B0604020202020204" pitchFamily="34" charset="0"/>
              <a:buChar char="•"/>
            </a:pPr>
            <a:r>
              <a:rPr lang="en-US" altLang="zh-CN" sz="2400" kern="100" dirty="0">
                <a:effectLst/>
                <a:latin typeface="微软雅黑" panose="020B0503020204020204" pitchFamily="34" charset="-122"/>
                <a:cs typeface="Times New Roman" panose="02020603050405020304" pitchFamily="18" charset="0"/>
              </a:rPr>
              <a:t>C4.5 </a:t>
            </a:r>
            <a:r>
              <a:rPr lang="zh-CN" altLang="zh-CN" sz="2400" kern="100" dirty="0">
                <a:effectLst/>
                <a:latin typeface="微软雅黑" panose="020B0503020204020204" pitchFamily="34" charset="-122"/>
                <a:cs typeface="Times New Roman" panose="02020603050405020304" pitchFamily="18" charset="0"/>
              </a:rPr>
              <a:t>在构造树的过程中，对数值属性值需要按照其大小进行排序，从中选择一个分割点，所以只适合于能够驻留于内存的数据集，当训练集大得无法在内存容纳时，程序无法运行。</a:t>
            </a:r>
            <a:endParaRPr lang="zh-CN" altLang="zh-CN" sz="2400" kern="100" dirty="0">
              <a:effectLst/>
              <a:latin typeface="微软雅黑" panose="020B0503020204020204" pitchFamily="34" charset="-122"/>
              <a:cs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算法案例</a:t>
            </a:r>
            <a:endParaRPr lang="zh-CN" altLang="en-US" dirty="0"/>
          </a:p>
        </p:txBody>
      </p:sp>
      <p:graphicFrame>
        <p:nvGraphicFramePr>
          <p:cNvPr id="4" name="表格 3"/>
          <p:cNvGraphicFramePr/>
          <p:nvPr>
            <p:custDataLst>
              <p:tags r:id="rId1"/>
            </p:custDataLst>
          </p:nvPr>
        </p:nvGraphicFramePr>
        <p:xfrm>
          <a:off x="155575" y="1706245"/>
          <a:ext cx="11895455" cy="4472940"/>
        </p:xfrm>
        <a:graphic>
          <a:graphicData uri="http://schemas.openxmlformats.org/drawingml/2006/table">
            <a:tbl>
              <a:tblPr firstRow="1" bandRow="1">
                <a:tableStyleId>{5C22544A-7EE6-4342-B048-85BDC9FD1C3A}</a:tableStyleId>
              </a:tblPr>
              <a:tblGrid>
                <a:gridCol w="652780"/>
                <a:gridCol w="791210"/>
                <a:gridCol w="1198245"/>
                <a:gridCol w="1154430"/>
                <a:gridCol w="1116330"/>
                <a:gridCol w="1146810"/>
                <a:gridCol w="647700"/>
                <a:gridCol w="665480"/>
                <a:gridCol w="1129665"/>
                <a:gridCol w="1148080"/>
                <a:gridCol w="1122045"/>
                <a:gridCol w="1122680"/>
              </a:tblGrid>
              <a:tr h="372745">
                <a:tc>
                  <a:txBody>
                    <a:bodyPr/>
                    <a:p>
                      <a:pPr>
                        <a:buNone/>
                      </a:pPr>
                      <a:r>
                        <a:rPr lang="zh-CN" altLang="en-US">
                          <a:solidFill>
                            <a:schemeClr val="bg2"/>
                          </a:solidFill>
                        </a:rPr>
                        <a:t>学号</a:t>
                      </a:r>
                      <a:endParaRPr lang="zh-CN" altLang="en-US">
                        <a:solidFill>
                          <a:schemeClr val="bg2"/>
                        </a:solidFill>
                      </a:endParaRPr>
                    </a:p>
                  </a:txBody>
                  <a:tcPr/>
                </a:tc>
                <a:tc>
                  <a:txBody>
                    <a:bodyPr/>
                    <a:p>
                      <a:pPr>
                        <a:buNone/>
                      </a:pPr>
                      <a:r>
                        <a:rPr lang="zh-CN" altLang="en-US">
                          <a:solidFill>
                            <a:schemeClr val="bg2"/>
                          </a:solidFill>
                        </a:rPr>
                        <a:t>性别</a:t>
                      </a:r>
                      <a:endParaRPr lang="zh-CN" altLang="en-US">
                        <a:solidFill>
                          <a:schemeClr val="bg2"/>
                        </a:solidFill>
                      </a:endParaRPr>
                    </a:p>
                  </a:txBody>
                  <a:tcPr/>
                </a:tc>
                <a:tc>
                  <a:txBody>
                    <a:bodyPr/>
                    <a:p>
                      <a:pPr>
                        <a:buNone/>
                      </a:pPr>
                      <a:r>
                        <a:rPr lang="zh-CN" altLang="en-US">
                          <a:solidFill>
                            <a:schemeClr val="bg2"/>
                          </a:solidFill>
                        </a:rPr>
                        <a:t>学生干部</a:t>
                      </a:r>
                      <a:endParaRPr lang="zh-CN" altLang="en-US">
                        <a:solidFill>
                          <a:schemeClr val="bg2"/>
                        </a:solidFill>
                      </a:endParaRPr>
                    </a:p>
                  </a:txBody>
                  <a:tcPr/>
                </a:tc>
                <a:tc>
                  <a:txBody>
                    <a:bodyPr/>
                    <a:p>
                      <a:pPr>
                        <a:buNone/>
                      </a:pPr>
                      <a:r>
                        <a:rPr lang="zh-CN" altLang="en-US">
                          <a:solidFill>
                            <a:schemeClr val="bg2"/>
                          </a:solidFill>
                        </a:rPr>
                        <a:t>综合成绩</a:t>
                      </a:r>
                      <a:endParaRPr lang="zh-CN" altLang="en-US">
                        <a:solidFill>
                          <a:schemeClr val="bg2"/>
                        </a:solidFill>
                      </a:endParaRPr>
                    </a:p>
                  </a:txBody>
                  <a:tcPr/>
                </a:tc>
                <a:tc>
                  <a:txBody>
                    <a:bodyPr/>
                    <a:p>
                      <a:pPr>
                        <a:buNone/>
                      </a:pPr>
                      <a:r>
                        <a:rPr lang="zh-CN" altLang="en-US">
                          <a:solidFill>
                            <a:schemeClr val="bg2"/>
                          </a:solidFill>
                        </a:rPr>
                        <a:t>毕业论文</a:t>
                      </a:r>
                      <a:endParaRPr lang="zh-CN" altLang="en-US">
                        <a:solidFill>
                          <a:schemeClr val="bg2"/>
                        </a:solidFill>
                      </a:endParaRPr>
                    </a:p>
                  </a:txBody>
                  <a:tcPr/>
                </a:tc>
                <a:tc>
                  <a:txBody>
                    <a:bodyPr/>
                    <a:p>
                      <a:pPr>
                        <a:buNone/>
                      </a:pPr>
                      <a:r>
                        <a:rPr lang="zh-CN" altLang="en-US">
                          <a:solidFill>
                            <a:schemeClr val="bg2"/>
                          </a:solidFill>
                        </a:rPr>
                        <a:t>就业情况</a:t>
                      </a:r>
                      <a:endParaRPr lang="zh-CN" altLang="en-US">
                        <a:solidFill>
                          <a:schemeClr val="bg2"/>
                        </a:solidFill>
                      </a:endParaRPr>
                    </a:p>
                  </a:txBody>
                  <a:tcPr/>
                </a:tc>
                <a:tc>
                  <a:txBody>
                    <a:bodyPr/>
                    <a:p>
                      <a:pPr>
                        <a:buNone/>
                      </a:pPr>
                      <a:r>
                        <a:rPr lang="zh-CN" altLang="en-US">
                          <a:solidFill>
                            <a:schemeClr val="bg2"/>
                          </a:solidFill>
                        </a:rPr>
                        <a:t>学号</a:t>
                      </a:r>
                      <a:endParaRPr lang="zh-CN" altLang="en-US">
                        <a:solidFill>
                          <a:schemeClr val="bg2"/>
                        </a:solidFill>
                      </a:endParaRPr>
                    </a:p>
                  </a:txBody>
                  <a:tcPr/>
                </a:tc>
                <a:tc>
                  <a:txBody>
                    <a:bodyPr/>
                    <a:p>
                      <a:pPr>
                        <a:buNone/>
                      </a:pPr>
                      <a:r>
                        <a:rPr lang="zh-CN" altLang="en-US">
                          <a:solidFill>
                            <a:schemeClr val="bg2"/>
                          </a:solidFill>
                        </a:rPr>
                        <a:t>性别</a:t>
                      </a:r>
                      <a:endParaRPr lang="zh-CN" altLang="en-US">
                        <a:solidFill>
                          <a:schemeClr val="bg2"/>
                        </a:solidFill>
                      </a:endParaRPr>
                    </a:p>
                  </a:txBody>
                  <a:tcPr/>
                </a:tc>
                <a:tc>
                  <a:txBody>
                    <a:bodyPr/>
                    <a:p>
                      <a:pPr>
                        <a:buNone/>
                      </a:pPr>
                      <a:r>
                        <a:rPr lang="zh-CN" altLang="en-US">
                          <a:solidFill>
                            <a:schemeClr val="bg2"/>
                          </a:solidFill>
                        </a:rPr>
                        <a:t>学生干部</a:t>
                      </a:r>
                      <a:endParaRPr lang="zh-CN" altLang="en-US">
                        <a:solidFill>
                          <a:schemeClr val="bg2"/>
                        </a:solidFill>
                      </a:endParaRPr>
                    </a:p>
                  </a:txBody>
                  <a:tcPr/>
                </a:tc>
                <a:tc>
                  <a:txBody>
                    <a:bodyPr/>
                    <a:p>
                      <a:pPr>
                        <a:buNone/>
                      </a:pPr>
                      <a:r>
                        <a:rPr lang="zh-CN" altLang="en-US">
                          <a:solidFill>
                            <a:schemeClr val="bg2"/>
                          </a:solidFill>
                        </a:rPr>
                        <a:t>综合成绩</a:t>
                      </a:r>
                      <a:endParaRPr lang="zh-CN" altLang="en-US">
                        <a:solidFill>
                          <a:schemeClr val="bg2"/>
                        </a:solidFill>
                      </a:endParaRPr>
                    </a:p>
                  </a:txBody>
                  <a:tcPr/>
                </a:tc>
                <a:tc>
                  <a:txBody>
                    <a:bodyPr/>
                    <a:p>
                      <a:pPr>
                        <a:buNone/>
                      </a:pPr>
                      <a:r>
                        <a:rPr lang="zh-CN" altLang="en-US">
                          <a:solidFill>
                            <a:schemeClr val="bg2"/>
                          </a:solidFill>
                        </a:rPr>
                        <a:t>毕业论文</a:t>
                      </a:r>
                      <a:endParaRPr lang="zh-CN" altLang="en-US">
                        <a:solidFill>
                          <a:schemeClr val="bg2"/>
                        </a:solidFill>
                      </a:endParaRPr>
                    </a:p>
                  </a:txBody>
                  <a:tcPr/>
                </a:tc>
                <a:tc>
                  <a:txBody>
                    <a:bodyPr/>
                    <a:p>
                      <a:pPr>
                        <a:buNone/>
                      </a:pPr>
                      <a:r>
                        <a:rPr lang="zh-CN" altLang="en-US">
                          <a:solidFill>
                            <a:schemeClr val="bg2"/>
                          </a:solidFill>
                        </a:rPr>
                        <a:t>就业情况</a:t>
                      </a:r>
                      <a:endParaRPr lang="zh-CN" altLang="en-US">
                        <a:solidFill>
                          <a:schemeClr val="bg2"/>
                        </a:solidFill>
                      </a:endParaRPr>
                    </a:p>
                  </a:txBody>
                  <a:tcPr/>
                </a:tc>
              </a:tr>
              <a:tr h="372745">
                <a:tc>
                  <a:txBody>
                    <a:bodyPr/>
                    <a:p>
                      <a:pPr>
                        <a:buNone/>
                      </a:pPr>
                      <a:r>
                        <a:rPr lang="en-US" altLang="zh-CN"/>
                        <a:t>1</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优</a:t>
                      </a:r>
                      <a:endParaRPr lang="zh-CN" altLang="en-US"/>
                    </a:p>
                  </a:txBody>
                  <a:tcPr/>
                </a:tc>
                <a:tc>
                  <a:txBody>
                    <a:bodyPr/>
                    <a:p>
                      <a:pPr>
                        <a:buNone/>
                      </a:pPr>
                      <a:r>
                        <a:rPr lang="zh-CN" altLang="en-US"/>
                        <a:t>已</a:t>
                      </a:r>
                      <a:endParaRPr lang="zh-CN" altLang="en-US"/>
                    </a:p>
                  </a:txBody>
                  <a:tcPr/>
                </a:tc>
                <a:tc>
                  <a:txBody>
                    <a:bodyPr/>
                    <a:p>
                      <a:pPr>
                        <a:buNone/>
                      </a:pPr>
                      <a:r>
                        <a:rPr lang="en-US" altLang="zh-CN"/>
                        <a:t>12</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70-79</a:t>
                      </a:r>
                      <a:endParaRPr lang="zh-CN" altLang="en-US"/>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2</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80-89</a:t>
                      </a:r>
                      <a:endParaRPr lang="en-US" altLang="zh-CN"/>
                    </a:p>
                  </a:txBody>
                  <a:tcPr/>
                </a:tc>
                <a:tc>
                  <a:txBody>
                    <a:bodyPr/>
                    <a:p>
                      <a:pPr>
                        <a:buNone/>
                      </a:pPr>
                      <a:r>
                        <a:rPr lang="zh-CN" altLang="en-US"/>
                        <a:t>中</a:t>
                      </a:r>
                      <a:endParaRPr lang="zh-CN" altLang="en-US"/>
                    </a:p>
                  </a:txBody>
                  <a:tcPr/>
                </a:tc>
                <a:tc>
                  <a:txBody>
                    <a:bodyPr/>
                    <a:p>
                      <a:pPr>
                        <a:buNone/>
                      </a:pPr>
                      <a:r>
                        <a:rPr lang="zh-CN" altLang="en-US" sz="1800">
                          <a:sym typeface="+mn-ea"/>
                        </a:rPr>
                        <a:t>已</a:t>
                      </a:r>
                      <a:endParaRPr lang="zh-CN" altLang="en-US"/>
                    </a:p>
                  </a:txBody>
                  <a:tcPr/>
                </a:tc>
                <a:tc>
                  <a:txBody>
                    <a:bodyPr/>
                    <a:p>
                      <a:pPr>
                        <a:buNone/>
                      </a:pPr>
                      <a:r>
                        <a:rPr lang="en-US" altLang="zh-CN"/>
                        <a:t>13</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70-79</a:t>
                      </a:r>
                      <a:endParaRPr lang="zh-CN" altLang="en-US"/>
                    </a:p>
                  </a:txBody>
                  <a:tcPr/>
                </a:tc>
                <a:tc>
                  <a:txBody>
                    <a:bodyPr/>
                    <a:p>
                      <a:pPr>
                        <a:buNone/>
                      </a:pPr>
                      <a:r>
                        <a:rPr lang="zh-CN" altLang="en-US"/>
                        <a:t>及格</a:t>
                      </a:r>
                      <a:endParaRPr lang="zh-CN" altLang="en-US"/>
                    </a:p>
                  </a:txBody>
                  <a:tcPr/>
                </a:tc>
                <a:tc>
                  <a:txBody>
                    <a:bodyPr/>
                    <a:p>
                      <a:pPr>
                        <a:buNone/>
                      </a:pPr>
                      <a:r>
                        <a:rPr lang="zh-CN" altLang="en-US"/>
                        <a:t>未</a:t>
                      </a:r>
                      <a:endParaRPr lang="zh-CN" altLang="en-US"/>
                    </a:p>
                  </a:txBody>
                  <a:tcPr/>
                </a:tc>
              </a:tr>
              <a:tr h="372745">
                <a:tc>
                  <a:txBody>
                    <a:bodyPr/>
                    <a:p>
                      <a:pPr>
                        <a:buNone/>
                      </a:pPr>
                      <a:r>
                        <a:rPr lang="en-US" altLang="zh-CN"/>
                        <a:t>3</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60-69</a:t>
                      </a:r>
                      <a:endParaRPr lang="en-US" altLang="zh-CN"/>
                    </a:p>
                  </a:txBody>
                  <a:tcPr/>
                </a:tc>
                <a:tc>
                  <a:txBody>
                    <a:bodyPr/>
                    <a:p>
                      <a:pPr>
                        <a:buNone/>
                      </a:pPr>
                      <a:r>
                        <a:rPr lang="zh-CN" altLang="en-US"/>
                        <a:t>不及格</a:t>
                      </a:r>
                      <a:endParaRPr lang="zh-CN" altLang="en-US"/>
                    </a:p>
                  </a:txBody>
                  <a:tcPr/>
                </a:tc>
                <a:tc>
                  <a:txBody>
                    <a:bodyPr/>
                    <a:p>
                      <a:pPr>
                        <a:buNone/>
                      </a:pPr>
                      <a:r>
                        <a:rPr lang="zh-CN" altLang="en-US"/>
                        <a:t>未</a:t>
                      </a:r>
                      <a:endParaRPr lang="zh-CN" altLang="en-US"/>
                    </a:p>
                  </a:txBody>
                  <a:tcPr/>
                </a:tc>
                <a:tc>
                  <a:txBody>
                    <a:bodyPr/>
                    <a:p>
                      <a:pPr>
                        <a:buNone/>
                      </a:pPr>
                      <a:r>
                        <a:rPr lang="en-US" altLang="zh-CN"/>
                        <a:t>14</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60-69</a:t>
                      </a:r>
                      <a:endParaRPr lang="en-US" altLang="zh-CN"/>
                    </a:p>
                  </a:txBody>
                  <a:tcPr/>
                </a:tc>
                <a:tc>
                  <a:txBody>
                    <a:bodyPr/>
                    <a:p>
                      <a:pPr>
                        <a:buNone/>
                      </a:pPr>
                      <a:r>
                        <a:rPr lang="zh-CN" altLang="en-US"/>
                        <a:t>及格</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4</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sz="1800">
                          <a:sym typeface="+mn-ea"/>
                        </a:rPr>
                        <a:t>已</a:t>
                      </a:r>
                      <a:endParaRPr lang="zh-CN" altLang="en-US"/>
                    </a:p>
                  </a:txBody>
                  <a:tcPr/>
                </a:tc>
                <a:tc>
                  <a:txBody>
                    <a:bodyPr/>
                    <a:p>
                      <a:pPr>
                        <a:buNone/>
                      </a:pPr>
                      <a:r>
                        <a:rPr lang="en-US" altLang="zh-CN"/>
                        <a:t>15</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5</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中</a:t>
                      </a:r>
                      <a:endParaRPr lang="zh-CN" altLang="en-US"/>
                    </a:p>
                  </a:txBody>
                  <a:tcPr/>
                </a:tc>
                <a:tc>
                  <a:txBody>
                    <a:bodyPr/>
                    <a:p>
                      <a:pPr>
                        <a:buNone/>
                      </a:pPr>
                      <a:r>
                        <a:rPr lang="zh-CN" altLang="en-US"/>
                        <a:t>已</a:t>
                      </a:r>
                      <a:endParaRPr lang="zh-CN" altLang="en-US"/>
                    </a:p>
                  </a:txBody>
                  <a:tcPr/>
                </a:tc>
                <a:tc>
                  <a:txBody>
                    <a:bodyPr/>
                    <a:p>
                      <a:pPr>
                        <a:buNone/>
                      </a:pPr>
                      <a:r>
                        <a:rPr lang="en-US" altLang="zh-CN"/>
                        <a:t>16</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70-79</a:t>
                      </a:r>
                      <a:endParaRPr lang="en-US" altLang="zh-CN"/>
                    </a:p>
                  </a:txBody>
                  <a:tcPr/>
                </a:tc>
                <a:tc>
                  <a:txBody>
                    <a:bodyPr/>
                    <a:p>
                      <a:pPr>
                        <a:buNone/>
                      </a:pPr>
                      <a:r>
                        <a:rPr lang="zh-CN" altLang="en-US"/>
                        <a:t>良</a:t>
                      </a:r>
                      <a:endParaRPr lang="zh-CN" altLang="en-US"/>
                    </a:p>
                  </a:txBody>
                  <a:tcPr/>
                </a:tc>
                <a:tc>
                  <a:txBody>
                    <a:bodyPr/>
                    <a:p>
                      <a:pPr>
                        <a:buNone/>
                      </a:pPr>
                      <a:r>
                        <a:rPr lang="zh-CN" altLang="en-US"/>
                        <a:t>未</a:t>
                      </a:r>
                      <a:endParaRPr lang="zh-CN" altLang="en-US"/>
                    </a:p>
                  </a:txBody>
                  <a:tcPr/>
                </a:tc>
              </a:tr>
              <a:tr h="372745">
                <a:tc>
                  <a:txBody>
                    <a:bodyPr/>
                    <a:p>
                      <a:pPr>
                        <a:buNone/>
                      </a:pPr>
                      <a:r>
                        <a:rPr lang="en-US" altLang="zh-CN"/>
                        <a:t>6</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70-79</a:t>
                      </a:r>
                      <a:endParaRPr lang="en-US" altLang="zh-CN"/>
                    </a:p>
                  </a:txBody>
                  <a:tcPr/>
                </a:tc>
                <a:tc>
                  <a:txBody>
                    <a:bodyPr/>
                    <a:p>
                      <a:pPr>
                        <a:buNone/>
                      </a:pPr>
                      <a:r>
                        <a:rPr lang="zh-CN" altLang="en-US"/>
                        <a:t>良</a:t>
                      </a:r>
                      <a:endParaRPr lang="zh-CN" altLang="en-US"/>
                    </a:p>
                  </a:txBody>
                  <a:tcPr/>
                </a:tc>
                <a:tc>
                  <a:txBody>
                    <a:bodyPr/>
                    <a:p>
                      <a:pPr>
                        <a:buNone/>
                      </a:pPr>
                      <a:r>
                        <a:rPr lang="zh-CN" altLang="en-US"/>
                        <a:t>未</a:t>
                      </a:r>
                      <a:endParaRPr lang="zh-CN" altLang="en-US"/>
                    </a:p>
                  </a:txBody>
                  <a:tcPr/>
                </a:tc>
                <a:tc>
                  <a:txBody>
                    <a:bodyPr/>
                    <a:p>
                      <a:pPr>
                        <a:buNone/>
                      </a:pPr>
                      <a:r>
                        <a:rPr lang="en-US" altLang="zh-CN"/>
                        <a:t>17</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80-89</a:t>
                      </a:r>
                      <a:endParaRPr lang="en-US" altLang="zh-CN"/>
                    </a:p>
                  </a:txBody>
                  <a:tcPr/>
                </a:tc>
                <a:tc>
                  <a:txBody>
                    <a:bodyPr/>
                    <a:p>
                      <a:pPr>
                        <a:buNone/>
                      </a:pPr>
                      <a:r>
                        <a:rPr lang="zh-CN" altLang="en-US"/>
                        <a:t>良</a:t>
                      </a:r>
                      <a:endParaRPr lang="zh-CN" altLang="en-US"/>
                    </a:p>
                  </a:txBody>
                  <a:tcPr/>
                </a:tc>
                <a:tc>
                  <a:txBody>
                    <a:bodyPr/>
                    <a:p>
                      <a:pPr>
                        <a:buNone/>
                      </a:pPr>
                      <a:r>
                        <a:rPr lang="zh-CN" altLang="en-US"/>
                        <a:t>未</a:t>
                      </a:r>
                      <a:endParaRPr lang="zh-CN" altLang="en-US"/>
                    </a:p>
                  </a:txBody>
                  <a:tcPr/>
                </a:tc>
              </a:tr>
              <a:tr h="372745">
                <a:tc>
                  <a:txBody>
                    <a:bodyPr/>
                    <a:p>
                      <a:pPr>
                        <a:buNone/>
                      </a:pPr>
                      <a:r>
                        <a:rPr lang="en-US" altLang="zh-CN"/>
                        <a:t>7</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c>
                  <a:txBody>
                    <a:bodyPr/>
                    <a:p>
                      <a:pPr>
                        <a:buNone/>
                      </a:pPr>
                      <a:r>
                        <a:rPr lang="en-US" altLang="zh-CN"/>
                        <a:t>18</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8</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c>
                  <a:txBody>
                    <a:bodyPr/>
                    <a:p>
                      <a:pPr>
                        <a:buNone/>
                      </a:pPr>
                      <a:r>
                        <a:rPr lang="en-US" altLang="zh-CN"/>
                        <a:t>19</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70-79</a:t>
                      </a:r>
                      <a:endParaRPr lang="en-US" altLang="zh-CN"/>
                    </a:p>
                  </a:txBody>
                  <a:tcPr/>
                </a:tc>
                <a:tc>
                  <a:txBody>
                    <a:bodyPr/>
                    <a:p>
                      <a:pPr>
                        <a:buNone/>
                      </a:pPr>
                      <a:r>
                        <a:rPr lang="zh-CN" altLang="en-US"/>
                        <a:t>不及格</a:t>
                      </a:r>
                      <a:endParaRPr lang="zh-CN" altLang="en-US"/>
                    </a:p>
                  </a:txBody>
                  <a:tcPr/>
                </a:tc>
                <a:tc>
                  <a:txBody>
                    <a:bodyPr/>
                    <a:p>
                      <a:pPr>
                        <a:buNone/>
                      </a:pPr>
                      <a:r>
                        <a:rPr lang="zh-CN" altLang="en-US"/>
                        <a:t>未</a:t>
                      </a:r>
                      <a:endParaRPr lang="zh-CN" altLang="en-US"/>
                    </a:p>
                  </a:txBody>
                  <a:tcPr/>
                </a:tc>
              </a:tr>
              <a:tr h="372745">
                <a:tc>
                  <a:txBody>
                    <a:bodyPr/>
                    <a:p>
                      <a:pPr>
                        <a:buNone/>
                      </a:pPr>
                      <a:r>
                        <a:rPr lang="en-US" altLang="zh-CN"/>
                        <a:t>9</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中</a:t>
                      </a:r>
                      <a:endParaRPr lang="zh-CN" altLang="en-US"/>
                    </a:p>
                  </a:txBody>
                  <a:tcPr/>
                </a:tc>
                <a:tc>
                  <a:txBody>
                    <a:bodyPr/>
                    <a:p>
                      <a:pPr>
                        <a:buNone/>
                      </a:pPr>
                      <a:r>
                        <a:rPr lang="zh-CN" altLang="en-US"/>
                        <a:t>未</a:t>
                      </a:r>
                      <a:endParaRPr lang="zh-CN" altLang="en-US"/>
                    </a:p>
                  </a:txBody>
                  <a:tcPr/>
                </a:tc>
                <a:tc>
                  <a:txBody>
                    <a:bodyPr/>
                    <a:p>
                      <a:pPr>
                        <a:buNone/>
                      </a:pPr>
                      <a:r>
                        <a:rPr lang="en-US" altLang="zh-CN"/>
                        <a:t>20</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70-79</a:t>
                      </a:r>
                      <a:endParaRPr lang="en-US" altLang="zh-CN"/>
                    </a:p>
                  </a:txBody>
                  <a:tcPr/>
                </a:tc>
                <a:tc>
                  <a:txBody>
                    <a:bodyPr/>
                    <a:p>
                      <a:pPr>
                        <a:buNone/>
                      </a:pPr>
                      <a:r>
                        <a:rPr lang="zh-CN" altLang="en-US"/>
                        <a:t>良</a:t>
                      </a:r>
                      <a:endParaRPr lang="zh-CN" altLang="en-US"/>
                    </a:p>
                  </a:txBody>
                  <a:tcPr/>
                </a:tc>
                <a:tc>
                  <a:txBody>
                    <a:bodyPr/>
                    <a:p>
                      <a:pPr>
                        <a:buNone/>
                      </a:pPr>
                      <a:r>
                        <a:rPr lang="zh-CN" altLang="en-US"/>
                        <a:t>未</a:t>
                      </a:r>
                      <a:endParaRPr lang="zh-CN" altLang="en-US"/>
                    </a:p>
                  </a:txBody>
                  <a:tcPr/>
                </a:tc>
              </a:tr>
              <a:tr h="372745">
                <a:tc>
                  <a:txBody>
                    <a:bodyPr/>
                    <a:p>
                      <a:pPr>
                        <a:buNone/>
                      </a:pPr>
                      <a:r>
                        <a:rPr lang="en-US" altLang="zh-CN"/>
                        <a:t>10</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60-69</a:t>
                      </a:r>
                      <a:endParaRPr lang="en-US" altLang="zh-CN"/>
                    </a:p>
                  </a:txBody>
                  <a:tcPr/>
                </a:tc>
                <a:tc>
                  <a:txBody>
                    <a:bodyPr/>
                    <a:p>
                      <a:pPr>
                        <a:buNone/>
                      </a:pPr>
                      <a:r>
                        <a:rPr lang="zh-CN" altLang="en-US"/>
                        <a:t>及格</a:t>
                      </a:r>
                      <a:endParaRPr lang="zh-CN" altLang="en-US"/>
                    </a:p>
                  </a:txBody>
                  <a:tcPr/>
                </a:tc>
                <a:tc>
                  <a:txBody>
                    <a:bodyPr/>
                    <a:p>
                      <a:pPr>
                        <a:buNone/>
                      </a:pPr>
                      <a:r>
                        <a:rPr lang="zh-CN" altLang="en-US"/>
                        <a:t>已</a:t>
                      </a:r>
                      <a:endParaRPr lang="zh-CN" altLang="en-US"/>
                    </a:p>
                  </a:txBody>
                  <a:tcPr/>
                </a:tc>
                <a:tc>
                  <a:txBody>
                    <a:bodyPr/>
                    <a:p>
                      <a:pPr>
                        <a:buNone/>
                      </a:pPr>
                      <a:r>
                        <a:rPr lang="en-US" altLang="zh-CN"/>
                        <a:t>21</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优</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11</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80-89</a:t>
                      </a:r>
                      <a:endParaRPr lang="en-US" altLang="zh-CN"/>
                    </a:p>
                  </a:txBody>
                  <a:tcPr/>
                </a:tc>
                <a:tc>
                  <a:txBody>
                    <a:bodyPr/>
                    <a:p>
                      <a:pPr>
                        <a:buNone/>
                      </a:pPr>
                      <a:r>
                        <a:rPr lang="zh-CN" altLang="en-US"/>
                        <a:t>及格</a:t>
                      </a:r>
                      <a:endParaRPr lang="zh-CN" altLang="en-US"/>
                    </a:p>
                  </a:txBody>
                  <a:tcPr/>
                </a:tc>
                <a:tc>
                  <a:txBody>
                    <a:bodyPr/>
                    <a:p>
                      <a:pPr>
                        <a:buNone/>
                      </a:pPr>
                      <a:r>
                        <a:rPr lang="zh-CN" altLang="en-US"/>
                        <a:t>已</a:t>
                      </a:r>
                      <a:endParaRPr lang="zh-CN" altLang="en-US"/>
                    </a:p>
                  </a:txBody>
                  <a:tcPr/>
                </a:tc>
                <a:tc>
                  <a:txBody>
                    <a:bodyPr/>
                    <a:p>
                      <a:pPr>
                        <a:buNone/>
                      </a:pPr>
                      <a:r>
                        <a:rPr lang="en-US" altLang="zh-CN"/>
                        <a:t>22</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算法案例</a:t>
            </a:r>
            <a:endParaRPr lang="zh-CN" altLang="en-US" dirty="0"/>
          </a:p>
        </p:txBody>
      </p:sp>
      <p:graphicFrame>
        <p:nvGraphicFramePr>
          <p:cNvPr id="4" name="表格 3"/>
          <p:cNvGraphicFramePr/>
          <p:nvPr>
            <p:custDataLst>
              <p:tags r:id="rId1"/>
            </p:custDataLst>
          </p:nvPr>
        </p:nvGraphicFramePr>
        <p:xfrm>
          <a:off x="193040" y="1394460"/>
          <a:ext cx="11895455" cy="4845685"/>
        </p:xfrm>
        <a:graphic>
          <a:graphicData uri="http://schemas.openxmlformats.org/drawingml/2006/table">
            <a:tbl>
              <a:tblPr firstRow="1" bandRow="1">
                <a:tableStyleId>{5C22544A-7EE6-4342-B048-85BDC9FD1C3A}</a:tableStyleId>
              </a:tblPr>
              <a:tblGrid>
                <a:gridCol w="652780"/>
                <a:gridCol w="791210"/>
                <a:gridCol w="1198245"/>
                <a:gridCol w="1154430"/>
                <a:gridCol w="1116330"/>
                <a:gridCol w="1146810"/>
                <a:gridCol w="647700"/>
                <a:gridCol w="665480"/>
                <a:gridCol w="1129665"/>
                <a:gridCol w="1148080"/>
                <a:gridCol w="1122045"/>
                <a:gridCol w="1122680"/>
              </a:tblGrid>
              <a:tr h="372745">
                <a:tc>
                  <a:txBody>
                    <a:bodyPr/>
                    <a:p>
                      <a:pPr>
                        <a:buNone/>
                      </a:pPr>
                      <a:r>
                        <a:rPr lang="zh-CN" altLang="en-US">
                          <a:solidFill>
                            <a:schemeClr val="bg2"/>
                          </a:solidFill>
                        </a:rPr>
                        <a:t>学号</a:t>
                      </a:r>
                      <a:endParaRPr lang="zh-CN" altLang="en-US">
                        <a:solidFill>
                          <a:schemeClr val="bg2"/>
                        </a:solidFill>
                      </a:endParaRPr>
                    </a:p>
                  </a:txBody>
                  <a:tcPr/>
                </a:tc>
                <a:tc>
                  <a:txBody>
                    <a:bodyPr/>
                    <a:p>
                      <a:pPr>
                        <a:buNone/>
                      </a:pPr>
                      <a:r>
                        <a:rPr lang="zh-CN" altLang="en-US">
                          <a:solidFill>
                            <a:schemeClr val="bg2"/>
                          </a:solidFill>
                        </a:rPr>
                        <a:t>性别</a:t>
                      </a:r>
                      <a:endParaRPr lang="zh-CN" altLang="en-US">
                        <a:solidFill>
                          <a:schemeClr val="bg2"/>
                        </a:solidFill>
                      </a:endParaRPr>
                    </a:p>
                  </a:txBody>
                  <a:tcPr/>
                </a:tc>
                <a:tc>
                  <a:txBody>
                    <a:bodyPr/>
                    <a:p>
                      <a:pPr>
                        <a:buNone/>
                      </a:pPr>
                      <a:r>
                        <a:rPr lang="zh-CN" altLang="en-US">
                          <a:solidFill>
                            <a:schemeClr val="bg2"/>
                          </a:solidFill>
                        </a:rPr>
                        <a:t>学生干部</a:t>
                      </a:r>
                      <a:endParaRPr lang="zh-CN" altLang="en-US">
                        <a:solidFill>
                          <a:schemeClr val="bg2"/>
                        </a:solidFill>
                      </a:endParaRPr>
                    </a:p>
                  </a:txBody>
                  <a:tcPr/>
                </a:tc>
                <a:tc>
                  <a:txBody>
                    <a:bodyPr/>
                    <a:p>
                      <a:pPr>
                        <a:buNone/>
                      </a:pPr>
                      <a:r>
                        <a:rPr lang="zh-CN" altLang="en-US">
                          <a:solidFill>
                            <a:schemeClr val="bg2"/>
                          </a:solidFill>
                        </a:rPr>
                        <a:t>综合成绩</a:t>
                      </a:r>
                      <a:endParaRPr lang="zh-CN" altLang="en-US">
                        <a:solidFill>
                          <a:schemeClr val="bg2"/>
                        </a:solidFill>
                      </a:endParaRPr>
                    </a:p>
                  </a:txBody>
                  <a:tcPr/>
                </a:tc>
                <a:tc>
                  <a:txBody>
                    <a:bodyPr/>
                    <a:p>
                      <a:pPr>
                        <a:buNone/>
                      </a:pPr>
                      <a:r>
                        <a:rPr lang="zh-CN" altLang="en-US">
                          <a:solidFill>
                            <a:schemeClr val="bg2"/>
                          </a:solidFill>
                        </a:rPr>
                        <a:t>毕业论文</a:t>
                      </a:r>
                      <a:endParaRPr lang="zh-CN" altLang="en-US">
                        <a:solidFill>
                          <a:schemeClr val="bg2"/>
                        </a:solidFill>
                      </a:endParaRPr>
                    </a:p>
                  </a:txBody>
                  <a:tcPr/>
                </a:tc>
                <a:tc>
                  <a:txBody>
                    <a:bodyPr/>
                    <a:p>
                      <a:pPr>
                        <a:buNone/>
                      </a:pPr>
                      <a:r>
                        <a:rPr lang="zh-CN" altLang="en-US">
                          <a:solidFill>
                            <a:schemeClr val="bg2"/>
                          </a:solidFill>
                        </a:rPr>
                        <a:t>就业情况</a:t>
                      </a:r>
                      <a:endParaRPr lang="zh-CN" altLang="en-US">
                        <a:solidFill>
                          <a:schemeClr val="bg2"/>
                        </a:solidFill>
                      </a:endParaRPr>
                    </a:p>
                  </a:txBody>
                  <a:tcPr/>
                </a:tc>
                <a:tc>
                  <a:txBody>
                    <a:bodyPr/>
                    <a:p>
                      <a:pPr>
                        <a:buNone/>
                      </a:pPr>
                      <a:r>
                        <a:rPr lang="zh-CN" altLang="en-US">
                          <a:solidFill>
                            <a:schemeClr val="bg2"/>
                          </a:solidFill>
                        </a:rPr>
                        <a:t>学号</a:t>
                      </a:r>
                      <a:endParaRPr lang="zh-CN" altLang="en-US">
                        <a:solidFill>
                          <a:schemeClr val="bg2"/>
                        </a:solidFill>
                      </a:endParaRPr>
                    </a:p>
                  </a:txBody>
                  <a:tcPr/>
                </a:tc>
                <a:tc>
                  <a:txBody>
                    <a:bodyPr/>
                    <a:p>
                      <a:pPr>
                        <a:buNone/>
                      </a:pPr>
                      <a:r>
                        <a:rPr lang="zh-CN" altLang="en-US">
                          <a:solidFill>
                            <a:schemeClr val="bg2"/>
                          </a:solidFill>
                        </a:rPr>
                        <a:t>性别</a:t>
                      </a:r>
                      <a:endParaRPr lang="zh-CN" altLang="en-US">
                        <a:solidFill>
                          <a:schemeClr val="bg2"/>
                        </a:solidFill>
                      </a:endParaRPr>
                    </a:p>
                  </a:txBody>
                  <a:tcPr/>
                </a:tc>
                <a:tc>
                  <a:txBody>
                    <a:bodyPr/>
                    <a:p>
                      <a:pPr>
                        <a:buNone/>
                      </a:pPr>
                      <a:r>
                        <a:rPr lang="zh-CN" altLang="en-US">
                          <a:solidFill>
                            <a:schemeClr val="bg2"/>
                          </a:solidFill>
                        </a:rPr>
                        <a:t>学生干部</a:t>
                      </a:r>
                      <a:endParaRPr lang="zh-CN" altLang="en-US">
                        <a:solidFill>
                          <a:schemeClr val="bg2"/>
                        </a:solidFill>
                      </a:endParaRPr>
                    </a:p>
                  </a:txBody>
                  <a:tcPr/>
                </a:tc>
                <a:tc>
                  <a:txBody>
                    <a:bodyPr/>
                    <a:p>
                      <a:pPr>
                        <a:buNone/>
                      </a:pPr>
                      <a:r>
                        <a:rPr lang="zh-CN" altLang="en-US">
                          <a:solidFill>
                            <a:schemeClr val="bg2"/>
                          </a:solidFill>
                        </a:rPr>
                        <a:t>综合成绩</a:t>
                      </a:r>
                      <a:endParaRPr lang="zh-CN" altLang="en-US">
                        <a:solidFill>
                          <a:schemeClr val="bg2"/>
                        </a:solidFill>
                      </a:endParaRPr>
                    </a:p>
                  </a:txBody>
                  <a:tcPr/>
                </a:tc>
                <a:tc>
                  <a:txBody>
                    <a:bodyPr/>
                    <a:p>
                      <a:pPr>
                        <a:buNone/>
                      </a:pPr>
                      <a:r>
                        <a:rPr lang="zh-CN" altLang="en-US">
                          <a:solidFill>
                            <a:schemeClr val="bg2"/>
                          </a:solidFill>
                        </a:rPr>
                        <a:t>毕业论文</a:t>
                      </a:r>
                      <a:endParaRPr lang="zh-CN" altLang="en-US">
                        <a:solidFill>
                          <a:schemeClr val="bg2"/>
                        </a:solidFill>
                      </a:endParaRPr>
                    </a:p>
                  </a:txBody>
                  <a:tcPr/>
                </a:tc>
                <a:tc>
                  <a:txBody>
                    <a:bodyPr/>
                    <a:p>
                      <a:pPr>
                        <a:buNone/>
                      </a:pPr>
                      <a:r>
                        <a:rPr lang="zh-CN" altLang="en-US">
                          <a:solidFill>
                            <a:schemeClr val="bg2"/>
                          </a:solidFill>
                        </a:rPr>
                        <a:t>就业情况</a:t>
                      </a:r>
                      <a:endParaRPr lang="zh-CN" altLang="en-US">
                        <a:solidFill>
                          <a:schemeClr val="bg2"/>
                        </a:solidFill>
                      </a:endParaRPr>
                    </a:p>
                  </a:txBody>
                  <a:tcPr/>
                </a:tc>
              </a:tr>
              <a:tr h="372745">
                <a:tc>
                  <a:txBody>
                    <a:bodyPr/>
                    <a:p>
                      <a:pPr algn="l">
                        <a:buClrTx/>
                        <a:buSzTx/>
                        <a:buFontTx/>
                        <a:buNone/>
                      </a:pPr>
                      <a:r>
                        <a:rPr lang="zh-CN" altLang="en-US">
                          <a:solidFill>
                            <a:schemeClr val="tx1"/>
                          </a:solidFill>
                        </a:rPr>
                        <a:t>3</a:t>
                      </a:r>
                      <a:endParaRPr lang="zh-CN" altLang="en-US">
                        <a:solidFill>
                          <a:schemeClr val="tx1"/>
                        </a:solidFill>
                      </a:endParaRPr>
                    </a:p>
                  </a:txBody>
                  <a:tcPr>
                    <a:noFill/>
                  </a:tcPr>
                </a:tc>
                <a:tc>
                  <a:txBody>
                    <a:bodyPr/>
                    <a:p>
                      <a:pPr algn="l">
                        <a:buClrTx/>
                        <a:buSzTx/>
                        <a:buFontTx/>
                        <a:buNone/>
                      </a:pPr>
                      <a:r>
                        <a:rPr lang="zh-CN" altLang="en-US">
                          <a:solidFill>
                            <a:schemeClr val="tx1"/>
                          </a:solidFill>
                        </a:rPr>
                        <a:t>男</a:t>
                      </a:r>
                      <a:endParaRPr lang="zh-CN" altLang="en-US">
                        <a:solidFill>
                          <a:schemeClr val="tx1"/>
                        </a:solidFill>
                      </a:endParaRPr>
                    </a:p>
                  </a:txBody>
                  <a:tcPr>
                    <a:noFill/>
                  </a:tcPr>
                </a:tc>
                <a:tc>
                  <a:txBody>
                    <a:bodyPr/>
                    <a:p>
                      <a:pPr algn="l">
                        <a:buClrTx/>
                        <a:buSzTx/>
                        <a:buFontTx/>
                        <a:buNone/>
                      </a:pPr>
                      <a:r>
                        <a:rPr lang="zh-CN" altLang="en-US">
                          <a:solidFill>
                            <a:schemeClr val="tx1"/>
                          </a:solidFill>
                        </a:rPr>
                        <a:t>不是</a:t>
                      </a:r>
                      <a:endParaRPr lang="zh-CN" altLang="en-US">
                        <a:solidFill>
                          <a:schemeClr val="tx1"/>
                        </a:solidFill>
                      </a:endParaRPr>
                    </a:p>
                  </a:txBody>
                  <a:tcPr>
                    <a:noFill/>
                  </a:tcPr>
                </a:tc>
                <a:tc>
                  <a:txBody>
                    <a:bodyPr/>
                    <a:p>
                      <a:pPr>
                        <a:buNone/>
                      </a:pPr>
                      <a:r>
                        <a:rPr lang="en-US" altLang="zh-CN">
                          <a:solidFill>
                            <a:schemeClr val="tx1"/>
                          </a:solidFill>
                        </a:rPr>
                        <a:t>60-69</a:t>
                      </a:r>
                      <a:endParaRPr lang="en-US" altLang="zh-CN">
                        <a:solidFill>
                          <a:schemeClr val="tx1"/>
                        </a:solidFill>
                      </a:endParaRPr>
                    </a:p>
                  </a:txBody>
                  <a:tcPr>
                    <a:noFill/>
                  </a:tcPr>
                </a:tc>
                <a:tc>
                  <a:txBody>
                    <a:bodyPr/>
                    <a:p>
                      <a:pPr>
                        <a:buNone/>
                      </a:pPr>
                      <a:r>
                        <a:rPr lang="zh-CN" altLang="en-US">
                          <a:solidFill>
                            <a:schemeClr val="tx1"/>
                          </a:solidFill>
                        </a:rPr>
                        <a:t>不及格</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5</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中</a:t>
                      </a:r>
                      <a:endParaRPr lang="zh-CN" altLang="en-US"/>
                    </a:p>
                  </a:txBody>
                  <a:tcPr/>
                </a:tc>
                <a:tc>
                  <a:txBody>
                    <a:bodyPr/>
                    <a:p>
                      <a:pPr>
                        <a:buNone/>
                      </a:pPr>
                      <a:r>
                        <a:rPr lang="zh-CN" altLang="en-US"/>
                        <a:t>已</a:t>
                      </a:r>
                      <a:endParaRPr lang="zh-CN" altLang="en-US"/>
                    </a:p>
                  </a:txBody>
                  <a:tcPr/>
                </a:tc>
              </a:tr>
              <a:tr h="372745">
                <a:tc>
                  <a:txBody>
                    <a:bodyPr/>
                    <a:p>
                      <a:pPr algn="l">
                        <a:buClrTx/>
                        <a:buSzTx/>
                        <a:buFontTx/>
                        <a:buNone/>
                      </a:pPr>
                      <a:r>
                        <a:rPr lang="zh-CN" altLang="en-US">
                          <a:solidFill>
                            <a:schemeClr val="tx1"/>
                          </a:solidFill>
                        </a:rPr>
                        <a:t>6</a:t>
                      </a:r>
                      <a:endParaRPr lang="zh-CN" altLang="en-US">
                        <a:solidFill>
                          <a:schemeClr val="tx1"/>
                        </a:solidFill>
                      </a:endParaRPr>
                    </a:p>
                  </a:txBody>
                  <a:tcPr>
                    <a:noFill/>
                  </a:tcPr>
                </a:tc>
                <a:tc>
                  <a:txBody>
                    <a:bodyPr/>
                    <a:p>
                      <a:pPr algn="l">
                        <a:buClrTx/>
                        <a:buSzTx/>
                        <a:buFontTx/>
                        <a:buNone/>
                      </a:pPr>
                      <a:r>
                        <a:rPr lang="zh-CN" altLang="en-US">
                          <a:solidFill>
                            <a:schemeClr val="tx1"/>
                          </a:solidFill>
                        </a:rPr>
                        <a:t>男</a:t>
                      </a:r>
                      <a:endParaRPr lang="zh-CN" altLang="en-US">
                        <a:solidFill>
                          <a:schemeClr val="tx1"/>
                        </a:solidFill>
                      </a:endParaRPr>
                    </a:p>
                  </a:txBody>
                  <a:tcPr>
                    <a:noFill/>
                  </a:tcPr>
                </a:tc>
                <a:tc>
                  <a:txBody>
                    <a:bodyPr/>
                    <a:p>
                      <a:pPr algn="l">
                        <a:buClrTx/>
                        <a:buSzTx/>
                        <a:buFontTx/>
                        <a:buNone/>
                      </a:pPr>
                      <a:r>
                        <a:rPr lang="zh-CN" altLang="en-US">
                          <a:solidFill>
                            <a:schemeClr val="tx1"/>
                          </a:solidFill>
                        </a:rPr>
                        <a:t>不是</a:t>
                      </a:r>
                      <a:endParaRPr lang="zh-CN" altLang="en-US">
                        <a:solidFill>
                          <a:schemeClr val="tx1"/>
                        </a:solidFill>
                      </a:endParaRPr>
                    </a:p>
                  </a:txBody>
                  <a:tcPr>
                    <a:noFill/>
                  </a:tcPr>
                </a:tc>
                <a:tc>
                  <a:txBody>
                    <a:bodyPr/>
                    <a:p>
                      <a:pPr>
                        <a:buNone/>
                      </a:pPr>
                      <a:r>
                        <a:rPr lang="en-US" altLang="zh-CN">
                          <a:solidFill>
                            <a:schemeClr val="tx1"/>
                          </a:solidFill>
                        </a:rPr>
                        <a:t>70-79</a:t>
                      </a:r>
                      <a:endParaRPr lang="en-US" altLang="zh-CN">
                        <a:solidFill>
                          <a:schemeClr val="tx1"/>
                        </a:solidFill>
                      </a:endParaRPr>
                    </a:p>
                  </a:txBody>
                  <a:tcPr>
                    <a:noFill/>
                  </a:tcPr>
                </a:tc>
                <a:tc>
                  <a:txBody>
                    <a:bodyPr/>
                    <a:p>
                      <a:pPr>
                        <a:buNone/>
                      </a:pPr>
                      <a:r>
                        <a:rPr lang="zh-CN" altLang="en-US">
                          <a:solidFill>
                            <a:schemeClr val="tx1"/>
                          </a:solidFill>
                        </a:rPr>
                        <a:t>良</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7</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lgn="l">
                        <a:buClrTx/>
                        <a:buSzTx/>
                        <a:buFontTx/>
                        <a:buNone/>
                      </a:pPr>
                      <a:r>
                        <a:rPr lang="zh-CN" altLang="en-US">
                          <a:solidFill>
                            <a:schemeClr val="tx1"/>
                          </a:solidFill>
                        </a:rPr>
                        <a:t>9</a:t>
                      </a:r>
                      <a:endParaRPr lang="zh-CN" altLang="en-US">
                        <a:solidFill>
                          <a:schemeClr val="tx1"/>
                        </a:solidFill>
                      </a:endParaRPr>
                    </a:p>
                  </a:txBody>
                  <a:tcPr>
                    <a:noFill/>
                  </a:tcPr>
                </a:tc>
                <a:tc>
                  <a:txBody>
                    <a:bodyPr/>
                    <a:p>
                      <a:pPr algn="l">
                        <a:buClrTx/>
                        <a:buSzTx/>
                        <a:buFontTx/>
                        <a:buNone/>
                      </a:pPr>
                      <a:r>
                        <a:rPr lang="zh-CN" altLang="en-US">
                          <a:solidFill>
                            <a:schemeClr val="tx1"/>
                          </a:solidFill>
                        </a:rPr>
                        <a:t>女</a:t>
                      </a:r>
                      <a:endParaRPr lang="zh-CN" altLang="en-US">
                        <a:solidFill>
                          <a:schemeClr val="tx1"/>
                        </a:solidFill>
                      </a:endParaRPr>
                    </a:p>
                  </a:txBody>
                  <a:tcPr>
                    <a:noFill/>
                  </a:tcPr>
                </a:tc>
                <a:tc>
                  <a:txBody>
                    <a:bodyPr/>
                    <a:p>
                      <a:pPr algn="l">
                        <a:buClrTx/>
                        <a:buSzTx/>
                        <a:buFontTx/>
                        <a:buNone/>
                      </a:pPr>
                      <a:r>
                        <a:rPr lang="zh-CN" altLang="en-US">
                          <a:solidFill>
                            <a:schemeClr val="tx1"/>
                          </a:solidFill>
                        </a:rPr>
                        <a:t>是</a:t>
                      </a:r>
                      <a:endParaRPr lang="zh-CN" altLang="en-US">
                        <a:solidFill>
                          <a:schemeClr val="tx1"/>
                        </a:solidFill>
                      </a:endParaRPr>
                    </a:p>
                  </a:txBody>
                  <a:tcPr>
                    <a:noFill/>
                  </a:tcPr>
                </a:tc>
                <a:tc>
                  <a:txBody>
                    <a:bodyPr/>
                    <a:p>
                      <a:pPr>
                        <a:buNone/>
                      </a:pPr>
                      <a:r>
                        <a:rPr lang="en-US" altLang="zh-CN">
                          <a:solidFill>
                            <a:schemeClr val="tx1"/>
                          </a:solidFill>
                        </a:rPr>
                        <a:t>70-79</a:t>
                      </a:r>
                      <a:endParaRPr lang="en-US" altLang="zh-CN">
                        <a:solidFill>
                          <a:schemeClr val="tx1"/>
                        </a:solidFill>
                      </a:endParaRPr>
                    </a:p>
                  </a:txBody>
                  <a:tcPr>
                    <a:noFill/>
                  </a:tcPr>
                </a:tc>
                <a:tc>
                  <a:txBody>
                    <a:bodyPr/>
                    <a:p>
                      <a:pPr>
                        <a:buNone/>
                      </a:pPr>
                      <a:r>
                        <a:rPr lang="zh-CN" altLang="en-US">
                          <a:solidFill>
                            <a:schemeClr val="tx1"/>
                          </a:solidFill>
                        </a:rPr>
                        <a:t>中</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8</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solidFill>
                            <a:schemeClr val="tx1"/>
                          </a:solidFill>
                        </a:rPr>
                        <a:t>13</a:t>
                      </a:r>
                      <a:endParaRPr lang="en-US" altLang="zh-CN">
                        <a:solidFill>
                          <a:schemeClr val="tx1"/>
                        </a:solidFill>
                      </a:endParaRPr>
                    </a:p>
                  </a:txBody>
                  <a:tcPr>
                    <a:noFill/>
                  </a:tcPr>
                </a:tc>
                <a:tc>
                  <a:txBody>
                    <a:bodyPr/>
                    <a:p>
                      <a:pPr>
                        <a:buNone/>
                      </a:pPr>
                      <a:r>
                        <a:rPr lang="zh-CN" altLang="en-US">
                          <a:solidFill>
                            <a:schemeClr val="tx1"/>
                          </a:solidFill>
                        </a:rPr>
                        <a:t>男</a:t>
                      </a:r>
                      <a:endParaRPr lang="zh-CN" altLang="en-US">
                        <a:solidFill>
                          <a:schemeClr val="tx1"/>
                        </a:solidFill>
                      </a:endParaRPr>
                    </a:p>
                  </a:txBody>
                  <a:tcPr>
                    <a:noFill/>
                  </a:tcPr>
                </a:tc>
                <a:tc>
                  <a:txBody>
                    <a:bodyPr/>
                    <a:p>
                      <a:pPr>
                        <a:buNone/>
                      </a:pPr>
                      <a:r>
                        <a:rPr lang="zh-CN" altLang="en-US">
                          <a:solidFill>
                            <a:schemeClr val="tx1"/>
                          </a:solidFill>
                        </a:rPr>
                        <a:t>不是</a:t>
                      </a:r>
                      <a:endParaRPr lang="zh-CN" altLang="en-US">
                        <a:solidFill>
                          <a:schemeClr val="tx1"/>
                        </a:solidFill>
                      </a:endParaRPr>
                    </a:p>
                  </a:txBody>
                  <a:tcPr>
                    <a:noFill/>
                  </a:tcPr>
                </a:tc>
                <a:tc>
                  <a:txBody>
                    <a:bodyPr/>
                    <a:p>
                      <a:pPr>
                        <a:buNone/>
                      </a:pPr>
                      <a:r>
                        <a:rPr lang="en-US" altLang="zh-CN">
                          <a:solidFill>
                            <a:schemeClr val="tx1"/>
                          </a:solidFill>
                        </a:rPr>
                        <a:t>70-79</a:t>
                      </a:r>
                      <a:endParaRPr lang="en-US" altLang="zh-CN">
                        <a:solidFill>
                          <a:schemeClr val="tx1"/>
                        </a:solidFill>
                      </a:endParaRPr>
                    </a:p>
                  </a:txBody>
                  <a:tcPr>
                    <a:noFill/>
                  </a:tcPr>
                </a:tc>
                <a:tc>
                  <a:txBody>
                    <a:bodyPr/>
                    <a:p>
                      <a:pPr>
                        <a:buNone/>
                      </a:pPr>
                      <a:r>
                        <a:rPr lang="zh-CN" altLang="en-US">
                          <a:solidFill>
                            <a:schemeClr val="tx1"/>
                          </a:solidFill>
                        </a:rPr>
                        <a:t>及格</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10</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60-69</a:t>
                      </a:r>
                      <a:endParaRPr lang="en-US" altLang="zh-CN"/>
                    </a:p>
                  </a:txBody>
                  <a:tcPr/>
                </a:tc>
                <a:tc>
                  <a:txBody>
                    <a:bodyPr/>
                    <a:p>
                      <a:pPr>
                        <a:buNone/>
                      </a:pPr>
                      <a:r>
                        <a:rPr lang="zh-CN" altLang="en-US"/>
                        <a:t>及格</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solidFill>
                            <a:schemeClr val="tx1"/>
                          </a:solidFill>
                        </a:rPr>
                        <a:t>16</a:t>
                      </a:r>
                      <a:endParaRPr lang="en-US" altLang="zh-CN">
                        <a:solidFill>
                          <a:schemeClr val="tx1"/>
                        </a:solidFill>
                      </a:endParaRPr>
                    </a:p>
                  </a:txBody>
                  <a:tcPr>
                    <a:noFill/>
                  </a:tcPr>
                </a:tc>
                <a:tc>
                  <a:txBody>
                    <a:bodyPr/>
                    <a:p>
                      <a:pPr>
                        <a:buNone/>
                      </a:pPr>
                      <a:r>
                        <a:rPr lang="zh-CN" altLang="en-US">
                          <a:solidFill>
                            <a:schemeClr val="tx1"/>
                          </a:solidFill>
                        </a:rPr>
                        <a:t>男</a:t>
                      </a:r>
                      <a:endParaRPr lang="zh-CN" altLang="en-US">
                        <a:solidFill>
                          <a:schemeClr val="tx1"/>
                        </a:solidFill>
                      </a:endParaRPr>
                    </a:p>
                  </a:txBody>
                  <a:tcPr>
                    <a:noFill/>
                  </a:tcPr>
                </a:tc>
                <a:tc>
                  <a:txBody>
                    <a:bodyPr/>
                    <a:p>
                      <a:pPr>
                        <a:buNone/>
                      </a:pPr>
                      <a:r>
                        <a:rPr lang="zh-CN" altLang="en-US">
                          <a:solidFill>
                            <a:schemeClr val="tx1"/>
                          </a:solidFill>
                        </a:rPr>
                        <a:t>不是</a:t>
                      </a:r>
                      <a:endParaRPr lang="zh-CN" altLang="en-US">
                        <a:solidFill>
                          <a:schemeClr val="tx1"/>
                        </a:solidFill>
                      </a:endParaRPr>
                    </a:p>
                  </a:txBody>
                  <a:tcPr>
                    <a:noFill/>
                  </a:tcPr>
                </a:tc>
                <a:tc>
                  <a:txBody>
                    <a:bodyPr/>
                    <a:p>
                      <a:pPr>
                        <a:buNone/>
                      </a:pPr>
                      <a:r>
                        <a:rPr lang="en-US" altLang="zh-CN">
                          <a:solidFill>
                            <a:schemeClr val="tx1"/>
                          </a:solidFill>
                        </a:rPr>
                        <a:t>70-79</a:t>
                      </a:r>
                      <a:endParaRPr lang="en-US" altLang="zh-CN">
                        <a:solidFill>
                          <a:schemeClr val="tx1"/>
                        </a:solidFill>
                      </a:endParaRPr>
                    </a:p>
                  </a:txBody>
                  <a:tcPr>
                    <a:noFill/>
                  </a:tcPr>
                </a:tc>
                <a:tc>
                  <a:txBody>
                    <a:bodyPr/>
                    <a:p>
                      <a:pPr>
                        <a:buNone/>
                      </a:pPr>
                      <a:r>
                        <a:rPr lang="zh-CN" altLang="en-US">
                          <a:solidFill>
                            <a:schemeClr val="tx1"/>
                          </a:solidFill>
                        </a:rPr>
                        <a:t>良</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11</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80-89</a:t>
                      </a:r>
                      <a:endParaRPr lang="en-US" altLang="zh-CN"/>
                    </a:p>
                  </a:txBody>
                  <a:tcPr/>
                </a:tc>
                <a:tc>
                  <a:txBody>
                    <a:bodyPr/>
                    <a:p>
                      <a:pPr>
                        <a:buNone/>
                      </a:pPr>
                      <a:r>
                        <a:rPr lang="zh-CN" altLang="en-US"/>
                        <a:t>及格</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solidFill>
                            <a:schemeClr val="tx1"/>
                          </a:solidFill>
                        </a:rPr>
                        <a:t>17</a:t>
                      </a:r>
                      <a:endParaRPr lang="en-US" altLang="zh-CN">
                        <a:solidFill>
                          <a:schemeClr val="tx1"/>
                        </a:solidFill>
                      </a:endParaRPr>
                    </a:p>
                  </a:txBody>
                  <a:tcPr>
                    <a:noFill/>
                  </a:tcPr>
                </a:tc>
                <a:tc>
                  <a:txBody>
                    <a:bodyPr/>
                    <a:p>
                      <a:pPr>
                        <a:buNone/>
                      </a:pPr>
                      <a:r>
                        <a:rPr lang="zh-CN" altLang="en-US">
                          <a:solidFill>
                            <a:schemeClr val="tx1"/>
                          </a:solidFill>
                        </a:rPr>
                        <a:t>男</a:t>
                      </a:r>
                      <a:endParaRPr lang="zh-CN" altLang="en-US">
                        <a:solidFill>
                          <a:schemeClr val="tx1"/>
                        </a:solidFill>
                      </a:endParaRPr>
                    </a:p>
                  </a:txBody>
                  <a:tcPr>
                    <a:noFill/>
                  </a:tcPr>
                </a:tc>
                <a:tc>
                  <a:txBody>
                    <a:bodyPr/>
                    <a:p>
                      <a:pPr>
                        <a:buNone/>
                      </a:pPr>
                      <a:r>
                        <a:rPr lang="zh-CN" altLang="en-US">
                          <a:solidFill>
                            <a:schemeClr val="tx1"/>
                          </a:solidFill>
                        </a:rPr>
                        <a:t>不是</a:t>
                      </a:r>
                      <a:endParaRPr lang="zh-CN" altLang="en-US">
                        <a:solidFill>
                          <a:schemeClr val="tx1"/>
                        </a:solidFill>
                      </a:endParaRPr>
                    </a:p>
                  </a:txBody>
                  <a:tcPr>
                    <a:noFill/>
                  </a:tcPr>
                </a:tc>
                <a:tc>
                  <a:txBody>
                    <a:bodyPr/>
                    <a:p>
                      <a:pPr>
                        <a:buNone/>
                      </a:pPr>
                      <a:r>
                        <a:rPr lang="en-US" altLang="zh-CN">
                          <a:solidFill>
                            <a:schemeClr val="tx1"/>
                          </a:solidFill>
                        </a:rPr>
                        <a:t>80-89</a:t>
                      </a:r>
                      <a:endParaRPr lang="en-US" altLang="zh-CN">
                        <a:solidFill>
                          <a:schemeClr val="tx1"/>
                        </a:solidFill>
                      </a:endParaRPr>
                    </a:p>
                  </a:txBody>
                  <a:tcPr>
                    <a:noFill/>
                  </a:tcPr>
                </a:tc>
                <a:tc>
                  <a:txBody>
                    <a:bodyPr/>
                    <a:p>
                      <a:pPr>
                        <a:buNone/>
                      </a:pPr>
                      <a:r>
                        <a:rPr lang="zh-CN" altLang="en-US">
                          <a:solidFill>
                            <a:schemeClr val="tx1"/>
                          </a:solidFill>
                        </a:rPr>
                        <a:t>良</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12</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70-79</a:t>
                      </a:r>
                      <a:endParaRPr lang="zh-CN" altLang="en-US"/>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solidFill>
                            <a:schemeClr val="tx1"/>
                          </a:solidFill>
                        </a:rPr>
                        <a:t>19</a:t>
                      </a:r>
                      <a:endParaRPr lang="en-US" altLang="zh-CN">
                        <a:solidFill>
                          <a:schemeClr val="tx1"/>
                        </a:solidFill>
                      </a:endParaRPr>
                    </a:p>
                  </a:txBody>
                  <a:tcPr>
                    <a:noFill/>
                  </a:tcPr>
                </a:tc>
                <a:tc>
                  <a:txBody>
                    <a:bodyPr/>
                    <a:p>
                      <a:pPr>
                        <a:buNone/>
                      </a:pPr>
                      <a:r>
                        <a:rPr lang="zh-CN" altLang="en-US">
                          <a:solidFill>
                            <a:schemeClr val="tx1"/>
                          </a:solidFill>
                        </a:rPr>
                        <a:t>男</a:t>
                      </a:r>
                      <a:endParaRPr lang="zh-CN" altLang="en-US">
                        <a:solidFill>
                          <a:schemeClr val="tx1"/>
                        </a:solidFill>
                      </a:endParaRPr>
                    </a:p>
                  </a:txBody>
                  <a:tcPr>
                    <a:noFill/>
                  </a:tcPr>
                </a:tc>
                <a:tc>
                  <a:txBody>
                    <a:bodyPr/>
                    <a:p>
                      <a:pPr>
                        <a:buNone/>
                      </a:pPr>
                      <a:r>
                        <a:rPr lang="zh-CN" altLang="en-US">
                          <a:solidFill>
                            <a:schemeClr val="tx1"/>
                          </a:solidFill>
                        </a:rPr>
                        <a:t>不是</a:t>
                      </a:r>
                      <a:endParaRPr lang="zh-CN" altLang="en-US">
                        <a:solidFill>
                          <a:schemeClr val="tx1"/>
                        </a:solidFill>
                      </a:endParaRPr>
                    </a:p>
                  </a:txBody>
                  <a:tcPr>
                    <a:noFill/>
                  </a:tcPr>
                </a:tc>
                <a:tc>
                  <a:txBody>
                    <a:bodyPr/>
                    <a:p>
                      <a:pPr>
                        <a:buNone/>
                      </a:pPr>
                      <a:r>
                        <a:rPr lang="en-US" altLang="zh-CN">
                          <a:solidFill>
                            <a:schemeClr val="tx1"/>
                          </a:solidFill>
                        </a:rPr>
                        <a:t>70-79</a:t>
                      </a:r>
                      <a:endParaRPr lang="en-US" altLang="zh-CN">
                        <a:solidFill>
                          <a:schemeClr val="tx1"/>
                        </a:solidFill>
                      </a:endParaRPr>
                    </a:p>
                  </a:txBody>
                  <a:tcPr>
                    <a:noFill/>
                  </a:tcPr>
                </a:tc>
                <a:tc>
                  <a:txBody>
                    <a:bodyPr/>
                    <a:p>
                      <a:pPr>
                        <a:buNone/>
                      </a:pPr>
                      <a:r>
                        <a:rPr lang="zh-CN" altLang="en-US">
                          <a:solidFill>
                            <a:schemeClr val="tx1"/>
                          </a:solidFill>
                        </a:rPr>
                        <a:t>不及格</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14</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60-69</a:t>
                      </a:r>
                      <a:endParaRPr lang="en-US" altLang="zh-CN"/>
                    </a:p>
                  </a:txBody>
                  <a:tcPr/>
                </a:tc>
                <a:tc>
                  <a:txBody>
                    <a:bodyPr/>
                    <a:p>
                      <a:pPr>
                        <a:buNone/>
                      </a:pPr>
                      <a:r>
                        <a:rPr lang="zh-CN" altLang="en-US"/>
                        <a:t>及格</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solidFill>
                            <a:schemeClr val="tx1"/>
                          </a:solidFill>
                        </a:rPr>
                        <a:t>20</a:t>
                      </a:r>
                      <a:endParaRPr lang="en-US" altLang="zh-CN">
                        <a:solidFill>
                          <a:schemeClr val="tx1"/>
                        </a:solidFill>
                      </a:endParaRPr>
                    </a:p>
                  </a:txBody>
                  <a:tcPr>
                    <a:noFill/>
                  </a:tcPr>
                </a:tc>
                <a:tc>
                  <a:txBody>
                    <a:bodyPr/>
                    <a:p>
                      <a:pPr>
                        <a:buNone/>
                      </a:pPr>
                      <a:r>
                        <a:rPr lang="zh-CN" altLang="en-US">
                          <a:solidFill>
                            <a:schemeClr val="tx1"/>
                          </a:solidFill>
                        </a:rPr>
                        <a:t>男</a:t>
                      </a:r>
                      <a:endParaRPr lang="zh-CN" altLang="en-US">
                        <a:solidFill>
                          <a:schemeClr val="tx1"/>
                        </a:solidFill>
                      </a:endParaRPr>
                    </a:p>
                  </a:txBody>
                  <a:tcPr>
                    <a:noFill/>
                  </a:tcPr>
                </a:tc>
                <a:tc>
                  <a:txBody>
                    <a:bodyPr/>
                    <a:p>
                      <a:pPr>
                        <a:buNone/>
                      </a:pPr>
                      <a:r>
                        <a:rPr lang="zh-CN" altLang="en-US">
                          <a:solidFill>
                            <a:schemeClr val="tx1"/>
                          </a:solidFill>
                        </a:rPr>
                        <a:t>不是</a:t>
                      </a:r>
                      <a:endParaRPr lang="zh-CN" altLang="en-US">
                        <a:solidFill>
                          <a:schemeClr val="tx1"/>
                        </a:solidFill>
                      </a:endParaRPr>
                    </a:p>
                  </a:txBody>
                  <a:tcPr>
                    <a:noFill/>
                  </a:tcPr>
                </a:tc>
                <a:tc>
                  <a:txBody>
                    <a:bodyPr/>
                    <a:p>
                      <a:pPr>
                        <a:buNone/>
                      </a:pPr>
                      <a:r>
                        <a:rPr lang="en-US" altLang="zh-CN">
                          <a:solidFill>
                            <a:schemeClr val="tx1"/>
                          </a:solidFill>
                        </a:rPr>
                        <a:t>70-79</a:t>
                      </a:r>
                      <a:endParaRPr lang="en-US" altLang="zh-CN">
                        <a:solidFill>
                          <a:schemeClr val="tx1"/>
                        </a:solidFill>
                      </a:endParaRPr>
                    </a:p>
                  </a:txBody>
                  <a:tcPr>
                    <a:noFill/>
                  </a:tcPr>
                </a:tc>
                <a:tc>
                  <a:txBody>
                    <a:bodyPr/>
                    <a:p>
                      <a:pPr>
                        <a:buNone/>
                      </a:pPr>
                      <a:r>
                        <a:rPr lang="zh-CN" altLang="en-US">
                          <a:solidFill>
                            <a:schemeClr val="tx1"/>
                          </a:solidFill>
                        </a:rPr>
                        <a:t>良</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15</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1</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优</a:t>
                      </a:r>
                      <a:endParaRPr lang="zh-CN" altLang="en-US"/>
                    </a:p>
                  </a:txBody>
                  <a:tcPr/>
                </a:tc>
                <a:tc>
                  <a:txBody>
                    <a:bodyPr/>
                    <a:p>
                      <a:pPr>
                        <a:buNone/>
                      </a:pPr>
                      <a:r>
                        <a:rPr lang="zh-CN" altLang="en-US"/>
                        <a:t>已</a:t>
                      </a:r>
                      <a:endParaRPr lang="zh-CN" altLang="en-US"/>
                    </a:p>
                  </a:txBody>
                  <a:tcPr/>
                </a:tc>
                <a:tc>
                  <a:txBody>
                    <a:bodyPr/>
                    <a:p>
                      <a:pPr>
                        <a:buNone/>
                      </a:pPr>
                      <a:r>
                        <a:rPr lang="en-US" altLang="zh-CN"/>
                        <a:t>18</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2</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80-89</a:t>
                      </a:r>
                      <a:endParaRPr lang="en-US" altLang="zh-CN"/>
                    </a:p>
                  </a:txBody>
                  <a:tcPr/>
                </a:tc>
                <a:tc>
                  <a:txBody>
                    <a:bodyPr/>
                    <a:p>
                      <a:pPr>
                        <a:buNone/>
                      </a:pPr>
                      <a:r>
                        <a:rPr lang="zh-CN" altLang="en-US"/>
                        <a:t>中</a:t>
                      </a:r>
                      <a:endParaRPr lang="zh-CN" altLang="en-US"/>
                    </a:p>
                  </a:txBody>
                  <a:tcPr/>
                </a:tc>
                <a:tc>
                  <a:txBody>
                    <a:bodyPr/>
                    <a:p>
                      <a:pPr>
                        <a:buNone/>
                      </a:pPr>
                      <a:r>
                        <a:rPr lang="zh-CN" altLang="en-US" sz="1800">
                          <a:sym typeface="+mn-ea"/>
                        </a:rPr>
                        <a:t>已</a:t>
                      </a:r>
                      <a:endParaRPr lang="zh-CN" altLang="en-US"/>
                    </a:p>
                  </a:txBody>
                  <a:tcPr/>
                </a:tc>
                <a:tc>
                  <a:txBody>
                    <a:bodyPr/>
                    <a:p>
                      <a:pPr>
                        <a:buNone/>
                      </a:pPr>
                      <a:r>
                        <a:rPr lang="en-US" altLang="zh-CN"/>
                        <a:t>21</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优</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4</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sz="1800">
                          <a:sym typeface="+mn-ea"/>
                        </a:rPr>
                        <a:t>已</a:t>
                      </a:r>
                      <a:endParaRPr lang="zh-CN" altLang="en-US"/>
                    </a:p>
                  </a:txBody>
                  <a:tcPr/>
                </a:tc>
                <a:tc>
                  <a:txBody>
                    <a:bodyPr/>
                    <a:p>
                      <a:pPr>
                        <a:buNone/>
                      </a:pPr>
                      <a:r>
                        <a:rPr lang="en-US" altLang="zh-CN"/>
                        <a:t>22</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bl>
          </a:graphicData>
        </a:graphic>
      </p:graphicFrame>
      <mc:AlternateContent xmlns:mc="http://schemas.openxmlformats.org/markup-compatibility/2006">
        <mc:Choice xmlns:a14="http://schemas.microsoft.com/office/drawing/2010/main" Requires="a14">
          <p:sp>
            <p:nvSpPr>
              <p:cNvPr id="2" name="文本框 1"/>
              <p:cNvSpPr txBox="1"/>
              <p:nvPr/>
            </p:nvSpPr>
            <p:spPr>
              <a:xfrm>
                <a:off x="647065" y="5724525"/>
                <a:ext cx="10661015" cy="1032510"/>
              </a:xfrm>
              <a:prstGeom prst="rect">
                <a:avLst/>
              </a:prstGeom>
              <a:noFill/>
            </p:spPr>
            <p:txBody>
              <a:bodyPr wrap="square" rtlCol="0" anchor="t">
                <a:spAutoFit/>
              </a:bodyPr>
              <a:p>
                <a:pPr>
                  <a:lnSpc>
                    <a:spcPct val="150000"/>
                  </a:lnSpc>
                </a:pPr>
                <a:r>
                  <a:rPr lang="zh-CN" altLang="en-US" b="1" dirty="0" err="1">
                    <a:effectLst/>
                    <a:latin typeface="微软雅黑" panose="020B0503020204020204" pitchFamily="34" charset="-122"/>
                    <a:cs typeface="Euclid" panose="02020503060505020303" pitchFamily="18" charset="0"/>
                    <a:sym typeface="+mn-ea"/>
                  </a:rPr>
                  <a:t>就业情况的信息熵：</a:t>
                </a:r>
                <a14:m>
                  <m:oMath xmlns:m="http://schemas.openxmlformats.org/officeDocument/2006/math">
                    <m:r>
                      <a:rPr lang="en-US" altLang="zh-CN" sz="2800" i="1">
                        <a:latin typeface="Cambria Math" panose="02040503050406030204" pitchFamily="18" charset="0"/>
                        <a:ea typeface="微软雅黑" panose="020B0503020204020204" pitchFamily="34" charset="-122"/>
                      </a:rPr>
                      <m:t>𝐻</m:t>
                    </m:r>
                    <m:r>
                      <a:rPr lang="en-US" altLang="zh-CN" sz="2800" i="1">
                        <a:latin typeface="Cambria Math" panose="02040503050406030204" pitchFamily="18" charset="0"/>
                        <a:ea typeface="微软雅黑" panose="020B0503020204020204" pitchFamily="34" charset="-122"/>
                      </a:rPr>
                      <m:t>(就业情况)=−</m:t>
                    </m:r>
                    <m:f>
                      <m:fPr>
                        <m:ctrlPr>
                          <a:rPr lang="en-US" altLang="zh-CN" sz="2800" i="1">
                            <a:latin typeface="Cambria Math" panose="02040503050406030204" pitchFamily="18" charset="0"/>
                            <a:ea typeface="微软雅黑" panose="020B0503020204020204" pitchFamily="34" charset="-122"/>
                          </a:rPr>
                        </m:ctrlPr>
                      </m:fPr>
                      <m:num>
                        <m:d>
                          <m:dPr>
                            <m:begChr m:val=""/>
                            <m:endChr m:val=""/>
                            <m:ctrlPr>
                              <a:rPr lang="en-US" altLang="zh-CN" sz="2800" i="1">
                                <a:latin typeface="Cambria Math" panose="02040503050406030204" pitchFamily="18" charset="0"/>
                                <a:ea typeface="微软雅黑" panose="020B0503020204020204" pitchFamily="34" charset="-122"/>
                              </a:rPr>
                            </m:ctrlPr>
                          </m:dPr>
                          <m:e>
                            <m:r>
                              <a:rPr lang="en-US" altLang="zh-CN" sz="2800" b="0" i="1" smtClean="0">
                                <a:latin typeface="Cambria Math" panose="02040503050406030204" pitchFamily="18" charset="0"/>
                                <a:ea typeface="微软雅黑" panose="020B0503020204020204" pitchFamily="34" charset="-122"/>
                              </a:rPr>
                              <m:t>14</m:t>
                            </m:r>
                          </m:e>
                        </m:d>
                      </m:num>
                      <m:den>
                        <m:r>
                          <a:rPr lang="en-US" altLang="zh-CN" sz="2800" b="0" i="1" smtClean="0">
                            <a:latin typeface="Cambria Math" panose="02040503050406030204" pitchFamily="18" charset="0"/>
                            <a:ea typeface="微软雅黑" panose="020B0503020204020204" pitchFamily="34" charset="-122"/>
                          </a:rPr>
                          <m:t>22</m:t>
                        </m:r>
                      </m:den>
                    </m:f>
                    <m:sSub>
                      <m:sSubPr>
                        <m:ctrlPr>
                          <a:rPr lang="en-US" altLang="zh-CN" sz="2800" i="1">
                            <a:latin typeface="Cambria Math" panose="02040503050406030204" pitchFamily="18" charset="0"/>
                            <a:ea typeface="微软雅黑" panose="020B0503020204020204" pitchFamily="34" charset="-122"/>
                          </a:rPr>
                        </m:ctrlPr>
                      </m:sSubPr>
                      <m:e>
                        <m:r>
                          <a:rPr lang="en-US" altLang="zh-CN" sz="2800" i="1">
                            <a:latin typeface="Cambria Math" panose="02040503050406030204" pitchFamily="18" charset="0"/>
                            <a:ea typeface="微软雅黑" panose="020B0503020204020204" pitchFamily="34" charset="-122"/>
                          </a:rPr>
                          <m:t>𝑙𝑜𝑔</m:t>
                        </m:r>
                      </m:e>
                      <m:sub>
                        <m:r>
                          <a:rPr lang="en-US" altLang="zh-CN" sz="2800" i="1">
                            <a:latin typeface="Cambria Math" panose="02040503050406030204" pitchFamily="18" charset="0"/>
                            <a:ea typeface="微软雅黑" panose="020B0503020204020204" pitchFamily="34" charset="-122"/>
                          </a:rPr>
                          <m:t>2</m:t>
                        </m:r>
                      </m:sub>
                    </m:sSub>
                    <m:f>
                      <m:fPr>
                        <m:ctrlPr>
                          <a:rPr lang="en-US" altLang="zh-CN" sz="2800" i="1">
                            <a:latin typeface="Cambria Math" panose="02040503050406030204" pitchFamily="18" charset="0"/>
                            <a:ea typeface="微软雅黑" panose="020B0503020204020204" pitchFamily="34" charset="-122"/>
                          </a:rPr>
                        </m:ctrlPr>
                      </m:fPr>
                      <m:num>
                        <m:d>
                          <m:dPr>
                            <m:begChr m:val=""/>
                            <m:endChr m:val=""/>
                            <m:ctrlPr>
                              <a:rPr lang="en-US" altLang="zh-CN" sz="2800" i="1">
                                <a:latin typeface="Cambria Math" panose="02040503050406030204" pitchFamily="18" charset="0"/>
                                <a:ea typeface="微软雅黑" panose="020B0503020204020204" pitchFamily="34" charset="-122"/>
                              </a:rPr>
                            </m:ctrlPr>
                          </m:dPr>
                          <m:e>
                            <m:r>
                              <a:rPr lang="en-US" altLang="zh-CN" sz="2800" i="1">
                                <a:latin typeface="Cambria Math" panose="02040503050406030204" pitchFamily="18" charset="0"/>
                                <a:ea typeface="微软雅黑" panose="020B0503020204020204" pitchFamily="34" charset="-122"/>
                              </a:rPr>
                              <m:t>14</m:t>
                            </m:r>
                          </m:e>
                        </m:d>
                      </m:num>
                      <m:den>
                        <m:r>
                          <a:rPr lang="en-US" altLang="zh-CN" sz="2800" i="1">
                            <a:latin typeface="Cambria Math" panose="02040503050406030204" pitchFamily="18" charset="0"/>
                            <a:ea typeface="微软雅黑" panose="020B0503020204020204" pitchFamily="34" charset="-122"/>
                          </a:rPr>
                          <m:t>22</m:t>
                        </m:r>
                      </m:den>
                    </m:f>
                    <m:r>
                      <a:rPr lang="en-US" altLang="zh-CN" sz="2800" i="1">
                        <a:latin typeface="Cambria Math" panose="02040503050406030204" pitchFamily="18" charset="0"/>
                        <a:ea typeface="微软雅黑" panose="020B0503020204020204" pitchFamily="34" charset="-122"/>
                      </a:rPr>
                      <m:t>−</m:t>
                    </m:r>
                    <m:f>
                      <m:fPr>
                        <m:ctrlPr>
                          <a:rPr lang="en-US" altLang="zh-CN" sz="2800" i="1">
                            <a:latin typeface="Cambria Math" panose="02040503050406030204" pitchFamily="18" charset="0"/>
                            <a:ea typeface="微软雅黑" panose="020B0503020204020204" pitchFamily="34" charset="-122"/>
                          </a:rPr>
                        </m:ctrlPr>
                      </m:fPr>
                      <m:num>
                        <m:d>
                          <m:dPr>
                            <m:begChr m:val=""/>
                            <m:endChr m:val=""/>
                            <m:ctrlPr>
                              <a:rPr lang="en-US" altLang="zh-CN" sz="2800" i="1">
                                <a:latin typeface="Cambria Math" panose="02040503050406030204" pitchFamily="18" charset="0"/>
                                <a:ea typeface="微软雅黑" panose="020B0503020204020204" pitchFamily="34" charset="-122"/>
                              </a:rPr>
                            </m:ctrlPr>
                          </m:dPr>
                          <m:e>
                            <m:r>
                              <a:rPr lang="en-US" altLang="zh-CN" sz="2800" i="1">
                                <a:latin typeface="Cambria Math" panose="02040503050406030204" pitchFamily="18" charset="0"/>
                                <a:ea typeface="微软雅黑" panose="020B0503020204020204" pitchFamily="34" charset="-122"/>
                              </a:rPr>
                              <m:t>8</m:t>
                            </m:r>
                          </m:e>
                        </m:d>
                      </m:num>
                      <m:den>
                        <m:r>
                          <a:rPr lang="en-US" altLang="zh-CN" sz="2800" b="0" i="1" smtClean="0">
                            <a:latin typeface="Cambria Math" panose="02040503050406030204" pitchFamily="18" charset="0"/>
                            <a:ea typeface="微软雅黑" panose="020B0503020204020204" pitchFamily="34" charset="-122"/>
                          </a:rPr>
                          <m:t>22</m:t>
                        </m:r>
                      </m:den>
                    </m:f>
                    <m:sSub>
                      <m:sSubPr>
                        <m:ctrlPr>
                          <a:rPr lang="en-US" altLang="zh-CN" sz="2800" i="1">
                            <a:latin typeface="Cambria Math" panose="02040503050406030204" pitchFamily="18" charset="0"/>
                            <a:ea typeface="微软雅黑" panose="020B0503020204020204" pitchFamily="34" charset="-122"/>
                          </a:rPr>
                        </m:ctrlPr>
                      </m:sSubPr>
                      <m:e>
                        <m:r>
                          <a:rPr lang="en-US" altLang="zh-CN" sz="2800" i="1">
                            <a:latin typeface="Cambria Math" panose="02040503050406030204" pitchFamily="18" charset="0"/>
                            <a:ea typeface="微软雅黑" panose="020B0503020204020204" pitchFamily="34" charset="-122"/>
                          </a:rPr>
                          <m:t>𝑙𝑜𝑔</m:t>
                        </m:r>
                      </m:e>
                      <m:sub>
                        <m:r>
                          <a:rPr lang="en-US" altLang="zh-CN" sz="2800" i="1">
                            <a:latin typeface="Cambria Math" panose="02040503050406030204" pitchFamily="18" charset="0"/>
                            <a:ea typeface="微软雅黑" panose="020B0503020204020204" pitchFamily="34" charset="-122"/>
                          </a:rPr>
                          <m:t>2</m:t>
                        </m:r>
                      </m:sub>
                    </m:sSub>
                    <m:f>
                      <m:fPr>
                        <m:ctrlPr>
                          <a:rPr lang="en-US" altLang="zh-CN" sz="2800" i="1">
                            <a:latin typeface="Cambria Math" panose="02040503050406030204" pitchFamily="18" charset="0"/>
                            <a:ea typeface="微软雅黑" panose="020B0503020204020204" pitchFamily="34" charset="-122"/>
                          </a:rPr>
                        </m:ctrlPr>
                      </m:fPr>
                      <m:num>
                        <m:d>
                          <m:dPr>
                            <m:begChr m:val=""/>
                            <m:endChr m:val=""/>
                            <m:ctrlPr>
                              <a:rPr lang="en-US" altLang="zh-CN" sz="2800" i="1">
                                <a:latin typeface="Cambria Math" panose="02040503050406030204" pitchFamily="18" charset="0"/>
                                <a:ea typeface="微软雅黑" panose="020B0503020204020204" pitchFamily="34" charset="-122"/>
                              </a:rPr>
                            </m:ctrlPr>
                          </m:dPr>
                          <m:e>
                            <m:r>
                              <a:rPr lang="en-US" altLang="zh-CN" sz="2800" b="0" i="1" smtClean="0">
                                <a:latin typeface="Cambria Math" panose="02040503050406030204" pitchFamily="18" charset="0"/>
                                <a:ea typeface="微软雅黑" panose="020B0503020204020204" pitchFamily="34" charset="-122"/>
                              </a:rPr>
                              <m:t>8</m:t>
                            </m:r>
                          </m:e>
                        </m:d>
                      </m:num>
                      <m:den>
                        <m:r>
                          <a:rPr lang="en-US" altLang="zh-CN" sz="2800" b="0" i="1" smtClean="0">
                            <a:latin typeface="Cambria Math" panose="02040503050406030204" pitchFamily="18" charset="0"/>
                            <a:ea typeface="微软雅黑" panose="020B0503020204020204" pitchFamily="34" charset="-122"/>
                          </a:rPr>
                          <m:t>22</m:t>
                        </m:r>
                      </m:den>
                    </m:f>
                    <m:r>
                      <a:rPr lang="en-US" altLang="zh-CN" sz="28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8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8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800" i="1">
                        <a:latin typeface="Cambria Math" panose="02040503050406030204" pitchFamily="18" charset="0"/>
                        <a:ea typeface="微软雅黑" panose="020B0503020204020204" pitchFamily="34" charset="-122"/>
                        <a:cs typeface="Cambria Math" panose="02040503050406030204" pitchFamily="18" charset="0"/>
                      </a:rPr>
                      <m:t>94566</m:t>
                    </m:r>
                  </m:oMath>
                </a14:m>
                <a:endParaRPr lang="en-US" altLang="zh-CN" sz="2800" b="1" i="1" dirty="0" err="1">
                  <a:effectLst/>
                  <a:latin typeface="Cambria Math" panose="02040503050406030204" pitchFamily="18" charset="0"/>
                  <a:ea typeface="微软雅黑" panose="020B0503020204020204" pitchFamily="34" charset="-122"/>
                  <a:cs typeface="Euclid" panose="02020503060505020303" pitchFamily="18" charset="0"/>
                  <a:sym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647065" y="5724525"/>
                <a:ext cx="10661015" cy="103251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算法案例</a:t>
            </a:r>
            <a:endParaRPr lang="zh-CN" altLang="en-US" dirty="0"/>
          </a:p>
        </p:txBody>
      </p:sp>
      <p:sp>
        <p:nvSpPr>
          <p:cNvPr id="2" name="文本框 1"/>
          <p:cNvSpPr txBox="1"/>
          <p:nvPr/>
        </p:nvSpPr>
        <p:spPr>
          <a:xfrm>
            <a:off x="205740" y="1221740"/>
            <a:ext cx="6096000" cy="645160"/>
          </a:xfrm>
          <a:prstGeom prst="rect">
            <a:avLst/>
          </a:prstGeom>
          <a:noFill/>
        </p:spPr>
        <p:txBody>
          <a:bodyPr wrap="square" rtlCol="0" anchor="t">
            <a:spAutoFit/>
          </a:bodyPr>
          <a:p>
            <a:pPr>
              <a:lnSpc>
                <a:spcPct val="150000"/>
              </a:lnSpc>
            </a:pPr>
            <a:r>
              <a:rPr lang="zh-CN" altLang="en-US" b="1" dirty="0" err="1">
                <a:effectLst/>
                <a:latin typeface="微软雅黑" panose="020B0503020204020204" pitchFamily="34" charset="-122"/>
                <a:cs typeface="Euclid" panose="02020503060505020303" pitchFamily="18" charset="0"/>
                <a:sym typeface="+mn-ea"/>
              </a:rPr>
              <a:t>选取根节点：第一种因素（性别）</a:t>
            </a:r>
            <a:endParaRPr lang="zh-CN" altLang="en-US" b="1" dirty="0" err="1">
              <a:effectLst/>
              <a:latin typeface="微软雅黑" panose="020B0503020204020204" pitchFamily="34" charset="-122"/>
              <a:cs typeface="Euclid" panose="02020503060505020303" pitchFamily="18" charset="0"/>
              <a:sym typeface="+mn-ea"/>
            </a:endParaRPr>
          </a:p>
        </p:txBody>
      </p:sp>
      <p:graphicFrame>
        <p:nvGraphicFramePr>
          <p:cNvPr id="5" name="表格 4"/>
          <p:cNvGraphicFramePr/>
          <p:nvPr>
            <p:custDataLst>
              <p:tags r:id="rId1"/>
            </p:custDataLst>
          </p:nvPr>
        </p:nvGraphicFramePr>
        <p:xfrm>
          <a:off x="193040" y="1972310"/>
          <a:ext cx="11895455" cy="4845685"/>
        </p:xfrm>
        <a:graphic>
          <a:graphicData uri="http://schemas.openxmlformats.org/drawingml/2006/table">
            <a:tbl>
              <a:tblPr firstRow="1" bandRow="1">
                <a:tableStyleId>{5C22544A-7EE6-4342-B048-85BDC9FD1C3A}</a:tableStyleId>
              </a:tblPr>
              <a:tblGrid>
                <a:gridCol w="652780"/>
                <a:gridCol w="791210"/>
                <a:gridCol w="1198245"/>
                <a:gridCol w="1154430"/>
                <a:gridCol w="1116330"/>
                <a:gridCol w="1146810"/>
                <a:gridCol w="647700"/>
                <a:gridCol w="665480"/>
                <a:gridCol w="1129665"/>
                <a:gridCol w="1148080"/>
                <a:gridCol w="1122045"/>
                <a:gridCol w="1122680"/>
              </a:tblGrid>
              <a:tr h="372745">
                <a:tc>
                  <a:txBody>
                    <a:bodyPr/>
                    <a:p>
                      <a:pPr>
                        <a:buNone/>
                      </a:pPr>
                      <a:r>
                        <a:rPr lang="zh-CN" altLang="en-US">
                          <a:solidFill>
                            <a:schemeClr val="bg2"/>
                          </a:solidFill>
                        </a:rPr>
                        <a:t>学号</a:t>
                      </a:r>
                      <a:endParaRPr lang="zh-CN" altLang="en-US">
                        <a:solidFill>
                          <a:schemeClr val="bg2"/>
                        </a:solidFill>
                      </a:endParaRPr>
                    </a:p>
                  </a:txBody>
                  <a:tcPr/>
                </a:tc>
                <a:tc>
                  <a:txBody>
                    <a:bodyPr/>
                    <a:p>
                      <a:pPr>
                        <a:buNone/>
                      </a:pPr>
                      <a:r>
                        <a:rPr lang="zh-CN" altLang="en-US">
                          <a:solidFill>
                            <a:schemeClr val="bg2"/>
                          </a:solidFill>
                        </a:rPr>
                        <a:t>性别</a:t>
                      </a:r>
                      <a:endParaRPr lang="zh-CN" altLang="en-US">
                        <a:solidFill>
                          <a:schemeClr val="bg2"/>
                        </a:solidFill>
                      </a:endParaRPr>
                    </a:p>
                  </a:txBody>
                  <a:tcPr/>
                </a:tc>
                <a:tc>
                  <a:txBody>
                    <a:bodyPr/>
                    <a:p>
                      <a:pPr>
                        <a:buNone/>
                      </a:pPr>
                      <a:r>
                        <a:rPr lang="zh-CN" altLang="en-US">
                          <a:solidFill>
                            <a:schemeClr val="bg2"/>
                          </a:solidFill>
                        </a:rPr>
                        <a:t>学生干部</a:t>
                      </a:r>
                      <a:endParaRPr lang="zh-CN" altLang="en-US">
                        <a:solidFill>
                          <a:schemeClr val="bg2"/>
                        </a:solidFill>
                      </a:endParaRPr>
                    </a:p>
                  </a:txBody>
                  <a:tcPr/>
                </a:tc>
                <a:tc>
                  <a:txBody>
                    <a:bodyPr/>
                    <a:p>
                      <a:pPr>
                        <a:buNone/>
                      </a:pPr>
                      <a:r>
                        <a:rPr lang="zh-CN" altLang="en-US">
                          <a:solidFill>
                            <a:schemeClr val="bg2"/>
                          </a:solidFill>
                        </a:rPr>
                        <a:t>综合成绩</a:t>
                      </a:r>
                      <a:endParaRPr lang="zh-CN" altLang="en-US">
                        <a:solidFill>
                          <a:schemeClr val="bg2"/>
                        </a:solidFill>
                      </a:endParaRPr>
                    </a:p>
                  </a:txBody>
                  <a:tcPr/>
                </a:tc>
                <a:tc>
                  <a:txBody>
                    <a:bodyPr/>
                    <a:p>
                      <a:pPr>
                        <a:buNone/>
                      </a:pPr>
                      <a:r>
                        <a:rPr lang="zh-CN" altLang="en-US">
                          <a:solidFill>
                            <a:schemeClr val="bg2"/>
                          </a:solidFill>
                        </a:rPr>
                        <a:t>毕业论文</a:t>
                      </a:r>
                      <a:endParaRPr lang="zh-CN" altLang="en-US">
                        <a:solidFill>
                          <a:schemeClr val="bg2"/>
                        </a:solidFill>
                      </a:endParaRPr>
                    </a:p>
                  </a:txBody>
                  <a:tcPr/>
                </a:tc>
                <a:tc>
                  <a:txBody>
                    <a:bodyPr/>
                    <a:p>
                      <a:pPr>
                        <a:buNone/>
                      </a:pPr>
                      <a:r>
                        <a:rPr lang="zh-CN" altLang="en-US">
                          <a:solidFill>
                            <a:schemeClr val="bg2"/>
                          </a:solidFill>
                        </a:rPr>
                        <a:t>就业情况</a:t>
                      </a:r>
                      <a:endParaRPr lang="zh-CN" altLang="en-US">
                        <a:solidFill>
                          <a:schemeClr val="bg2"/>
                        </a:solidFill>
                      </a:endParaRPr>
                    </a:p>
                  </a:txBody>
                  <a:tcPr/>
                </a:tc>
                <a:tc>
                  <a:txBody>
                    <a:bodyPr/>
                    <a:p>
                      <a:pPr>
                        <a:buNone/>
                      </a:pPr>
                      <a:r>
                        <a:rPr lang="zh-CN" altLang="en-US">
                          <a:solidFill>
                            <a:schemeClr val="bg2"/>
                          </a:solidFill>
                        </a:rPr>
                        <a:t>学号</a:t>
                      </a:r>
                      <a:endParaRPr lang="zh-CN" altLang="en-US">
                        <a:solidFill>
                          <a:schemeClr val="bg2"/>
                        </a:solidFill>
                      </a:endParaRPr>
                    </a:p>
                  </a:txBody>
                  <a:tcPr/>
                </a:tc>
                <a:tc>
                  <a:txBody>
                    <a:bodyPr/>
                    <a:p>
                      <a:pPr>
                        <a:buNone/>
                      </a:pPr>
                      <a:r>
                        <a:rPr lang="zh-CN" altLang="en-US">
                          <a:solidFill>
                            <a:schemeClr val="bg2"/>
                          </a:solidFill>
                        </a:rPr>
                        <a:t>性别</a:t>
                      </a:r>
                      <a:endParaRPr lang="zh-CN" altLang="en-US">
                        <a:solidFill>
                          <a:schemeClr val="bg2"/>
                        </a:solidFill>
                      </a:endParaRPr>
                    </a:p>
                  </a:txBody>
                  <a:tcPr/>
                </a:tc>
                <a:tc>
                  <a:txBody>
                    <a:bodyPr/>
                    <a:p>
                      <a:pPr>
                        <a:buNone/>
                      </a:pPr>
                      <a:r>
                        <a:rPr lang="zh-CN" altLang="en-US">
                          <a:solidFill>
                            <a:schemeClr val="bg2"/>
                          </a:solidFill>
                        </a:rPr>
                        <a:t>学生干部</a:t>
                      </a:r>
                      <a:endParaRPr lang="zh-CN" altLang="en-US">
                        <a:solidFill>
                          <a:schemeClr val="bg2"/>
                        </a:solidFill>
                      </a:endParaRPr>
                    </a:p>
                  </a:txBody>
                  <a:tcPr/>
                </a:tc>
                <a:tc>
                  <a:txBody>
                    <a:bodyPr/>
                    <a:p>
                      <a:pPr>
                        <a:buNone/>
                      </a:pPr>
                      <a:r>
                        <a:rPr lang="zh-CN" altLang="en-US">
                          <a:solidFill>
                            <a:schemeClr val="bg2"/>
                          </a:solidFill>
                        </a:rPr>
                        <a:t>综合成绩</a:t>
                      </a:r>
                      <a:endParaRPr lang="zh-CN" altLang="en-US">
                        <a:solidFill>
                          <a:schemeClr val="bg2"/>
                        </a:solidFill>
                      </a:endParaRPr>
                    </a:p>
                  </a:txBody>
                  <a:tcPr/>
                </a:tc>
                <a:tc>
                  <a:txBody>
                    <a:bodyPr/>
                    <a:p>
                      <a:pPr>
                        <a:buNone/>
                      </a:pPr>
                      <a:r>
                        <a:rPr lang="zh-CN" altLang="en-US">
                          <a:solidFill>
                            <a:schemeClr val="bg2"/>
                          </a:solidFill>
                        </a:rPr>
                        <a:t>毕业论文</a:t>
                      </a:r>
                      <a:endParaRPr lang="zh-CN" altLang="en-US">
                        <a:solidFill>
                          <a:schemeClr val="bg2"/>
                        </a:solidFill>
                      </a:endParaRPr>
                    </a:p>
                  </a:txBody>
                  <a:tcPr/>
                </a:tc>
                <a:tc>
                  <a:txBody>
                    <a:bodyPr/>
                    <a:p>
                      <a:pPr>
                        <a:buNone/>
                      </a:pPr>
                      <a:r>
                        <a:rPr lang="zh-CN" altLang="en-US">
                          <a:solidFill>
                            <a:schemeClr val="bg2"/>
                          </a:solidFill>
                        </a:rPr>
                        <a:t>就业情况</a:t>
                      </a:r>
                      <a:endParaRPr lang="zh-CN" altLang="en-US">
                        <a:solidFill>
                          <a:schemeClr val="bg2"/>
                        </a:solidFill>
                      </a:endParaRPr>
                    </a:p>
                  </a:txBody>
                  <a:tcPr/>
                </a:tc>
              </a:tr>
              <a:tr h="372745">
                <a:tc>
                  <a:txBody>
                    <a:bodyPr/>
                    <a:p>
                      <a:pPr algn="l">
                        <a:buClrTx/>
                        <a:buSzTx/>
                        <a:buFontTx/>
                        <a:buNone/>
                      </a:pPr>
                      <a:r>
                        <a:rPr lang="zh-CN" altLang="en-US">
                          <a:solidFill>
                            <a:schemeClr val="tx1"/>
                          </a:solidFill>
                        </a:rPr>
                        <a:t>3</a:t>
                      </a:r>
                      <a:endParaRPr lang="zh-CN" altLang="en-US">
                        <a:solidFill>
                          <a:schemeClr val="tx1"/>
                        </a:solidFill>
                      </a:endParaRPr>
                    </a:p>
                  </a:txBody>
                  <a:tcPr>
                    <a:noFill/>
                  </a:tcPr>
                </a:tc>
                <a:tc>
                  <a:txBody>
                    <a:bodyPr/>
                    <a:p>
                      <a:pPr algn="l">
                        <a:buClrTx/>
                        <a:buSzTx/>
                        <a:buFontTx/>
                        <a:buNone/>
                      </a:pPr>
                      <a:r>
                        <a:rPr lang="zh-CN" altLang="en-US">
                          <a:solidFill>
                            <a:schemeClr val="tx1"/>
                          </a:solidFill>
                        </a:rPr>
                        <a:t>男</a:t>
                      </a:r>
                      <a:endParaRPr lang="zh-CN" altLang="en-US">
                        <a:solidFill>
                          <a:schemeClr val="tx1"/>
                        </a:solidFill>
                      </a:endParaRPr>
                    </a:p>
                  </a:txBody>
                  <a:tcPr>
                    <a:solidFill>
                      <a:srgbClr val="FF0000"/>
                    </a:solidFill>
                  </a:tcPr>
                </a:tc>
                <a:tc>
                  <a:txBody>
                    <a:bodyPr/>
                    <a:p>
                      <a:pPr algn="l">
                        <a:buClrTx/>
                        <a:buSzTx/>
                        <a:buFontTx/>
                        <a:buNone/>
                      </a:pPr>
                      <a:r>
                        <a:rPr lang="zh-CN" altLang="en-US">
                          <a:solidFill>
                            <a:schemeClr val="tx1"/>
                          </a:solidFill>
                        </a:rPr>
                        <a:t>不是</a:t>
                      </a:r>
                      <a:endParaRPr lang="zh-CN" altLang="en-US">
                        <a:solidFill>
                          <a:schemeClr val="tx1"/>
                        </a:solidFill>
                      </a:endParaRPr>
                    </a:p>
                  </a:txBody>
                  <a:tcPr>
                    <a:noFill/>
                  </a:tcPr>
                </a:tc>
                <a:tc>
                  <a:txBody>
                    <a:bodyPr/>
                    <a:p>
                      <a:pPr>
                        <a:buNone/>
                      </a:pPr>
                      <a:r>
                        <a:rPr lang="en-US" altLang="zh-CN">
                          <a:solidFill>
                            <a:schemeClr val="tx1"/>
                          </a:solidFill>
                        </a:rPr>
                        <a:t>60-69</a:t>
                      </a:r>
                      <a:endParaRPr lang="en-US" altLang="zh-CN">
                        <a:solidFill>
                          <a:schemeClr val="tx1"/>
                        </a:solidFill>
                      </a:endParaRPr>
                    </a:p>
                  </a:txBody>
                  <a:tcPr>
                    <a:noFill/>
                  </a:tcPr>
                </a:tc>
                <a:tc>
                  <a:txBody>
                    <a:bodyPr/>
                    <a:p>
                      <a:pPr>
                        <a:buNone/>
                      </a:pPr>
                      <a:r>
                        <a:rPr lang="zh-CN" altLang="en-US">
                          <a:solidFill>
                            <a:schemeClr val="tx1"/>
                          </a:solidFill>
                        </a:rPr>
                        <a:t>不及格</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10</a:t>
                      </a:r>
                      <a:endParaRPr lang="en-US" altLang="zh-CN"/>
                    </a:p>
                  </a:txBody>
                  <a:tcPr/>
                </a:tc>
                <a:tc>
                  <a:txBody>
                    <a:bodyPr/>
                    <a:p>
                      <a:pPr>
                        <a:buNone/>
                      </a:pPr>
                      <a:r>
                        <a:rPr lang="zh-CN" altLang="en-US"/>
                        <a:t>男</a:t>
                      </a:r>
                      <a:endParaRPr lang="zh-CN" altLang="en-US"/>
                    </a:p>
                  </a:txBody>
                  <a:tcPr>
                    <a:solidFill>
                      <a:srgbClr val="FF0000"/>
                    </a:solidFill>
                  </a:tcPr>
                </a:tc>
                <a:tc>
                  <a:txBody>
                    <a:bodyPr/>
                    <a:p>
                      <a:pPr>
                        <a:buNone/>
                      </a:pPr>
                      <a:r>
                        <a:rPr lang="zh-CN" altLang="en-US"/>
                        <a:t>不是</a:t>
                      </a:r>
                      <a:endParaRPr lang="zh-CN" altLang="en-US"/>
                    </a:p>
                  </a:txBody>
                  <a:tcPr/>
                </a:tc>
                <a:tc>
                  <a:txBody>
                    <a:bodyPr/>
                    <a:p>
                      <a:pPr>
                        <a:buNone/>
                      </a:pPr>
                      <a:r>
                        <a:rPr lang="en-US" altLang="zh-CN"/>
                        <a:t>60-69</a:t>
                      </a:r>
                      <a:endParaRPr lang="en-US" altLang="zh-CN"/>
                    </a:p>
                  </a:txBody>
                  <a:tcPr/>
                </a:tc>
                <a:tc>
                  <a:txBody>
                    <a:bodyPr/>
                    <a:p>
                      <a:pPr>
                        <a:buNone/>
                      </a:pPr>
                      <a:r>
                        <a:rPr lang="zh-CN" altLang="en-US"/>
                        <a:t>及格</a:t>
                      </a:r>
                      <a:endParaRPr lang="zh-CN" altLang="en-US"/>
                    </a:p>
                  </a:txBody>
                  <a:tcPr/>
                </a:tc>
                <a:tc>
                  <a:txBody>
                    <a:bodyPr/>
                    <a:p>
                      <a:pPr>
                        <a:buNone/>
                      </a:pPr>
                      <a:r>
                        <a:rPr lang="zh-CN" altLang="en-US"/>
                        <a:t>已</a:t>
                      </a:r>
                      <a:endParaRPr lang="zh-CN" altLang="en-US"/>
                    </a:p>
                  </a:txBody>
                  <a:tcPr/>
                </a:tc>
              </a:tr>
              <a:tr h="372745">
                <a:tc>
                  <a:txBody>
                    <a:bodyPr/>
                    <a:p>
                      <a:pPr algn="l">
                        <a:buClrTx/>
                        <a:buSzTx/>
                        <a:buFontTx/>
                        <a:buNone/>
                      </a:pPr>
                      <a:r>
                        <a:rPr lang="zh-CN" altLang="en-US">
                          <a:solidFill>
                            <a:schemeClr val="tx1"/>
                          </a:solidFill>
                        </a:rPr>
                        <a:t>6</a:t>
                      </a:r>
                      <a:endParaRPr lang="zh-CN" altLang="en-US">
                        <a:solidFill>
                          <a:schemeClr val="tx1"/>
                        </a:solidFill>
                      </a:endParaRPr>
                    </a:p>
                  </a:txBody>
                  <a:tcPr>
                    <a:noFill/>
                  </a:tcPr>
                </a:tc>
                <a:tc>
                  <a:txBody>
                    <a:bodyPr/>
                    <a:p>
                      <a:pPr algn="l">
                        <a:buClrTx/>
                        <a:buSzTx/>
                        <a:buFontTx/>
                        <a:buNone/>
                      </a:pPr>
                      <a:r>
                        <a:rPr lang="zh-CN" altLang="en-US">
                          <a:solidFill>
                            <a:schemeClr val="tx1"/>
                          </a:solidFill>
                        </a:rPr>
                        <a:t>男</a:t>
                      </a:r>
                      <a:endParaRPr lang="zh-CN" altLang="en-US">
                        <a:solidFill>
                          <a:schemeClr val="tx1"/>
                        </a:solidFill>
                      </a:endParaRPr>
                    </a:p>
                  </a:txBody>
                  <a:tcPr>
                    <a:solidFill>
                      <a:srgbClr val="FF0000"/>
                    </a:solidFill>
                  </a:tcPr>
                </a:tc>
                <a:tc>
                  <a:txBody>
                    <a:bodyPr/>
                    <a:p>
                      <a:pPr algn="l">
                        <a:buClrTx/>
                        <a:buSzTx/>
                        <a:buFontTx/>
                        <a:buNone/>
                      </a:pPr>
                      <a:r>
                        <a:rPr lang="zh-CN" altLang="en-US">
                          <a:solidFill>
                            <a:schemeClr val="tx1"/>
                          </a:solidFill>
                        </a:rPr>
                        <a:t>不是</a:t>
                      </a:r>
                      <a:endParaRPr lang="zh-CN" altLang="en-US">
                        <a:solidFill>
                          <a:schemeClr val="tx1"/>
                        </a:solidFill>
                      </a:endParaRPr>
                    </a:p>
                  </a:txBody>
                  <a:tcPr>
                    <a:noFill/>
                  </a:tcPr>
                </a:tc>
                <a:tc>
                  <a:txBody>
                    <a:bodyPr/>
                    <a:p>
                      <a:pPr>
                        <a:buNone/>
                      </a:pPr>
                      <a:r>
                        <a:rPr lang="en-US" altLang="zh-CN">
                          <a:solidFill>
                            <a:schemeClr val="tx1"/>
                          </a:solidFill>
                        </a:rPr>
                        <a:t>70-79</a:t>
                      </a:r>
                      <a:endParaRPr lang="en-US" altLang="zh-CN">
                        <a:solidFill>
                          <a:schemeClr val="tx1"/>
                        </a:solidFill>
                      </a:endParaRPr>
                    </a:p>
                  </a:txBody>
                  <a:tcPr>
                    <a:noFill/>
                  </a:tcPr>
                </a:tc>
                <a:tc>
                  <a:txBody>
                    <a:bodyPr/>
                    <a:p>
                      <a:pPr>
                        <a:buNone/>
                      </a:pPr>
                      <a:r>
                        <a:rPr lang="zh-CN" altLang="en-US">
                          <a:solidFill>
                            <a:schemeClr val="tx1"/>
                          </a:solidFill>
                        </a:rPr>
                        <a:t>良</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11</a:t>
                      </a:r>
                      <a:endParaRPr lang="en-US" altLang="zh-CN"/>
                    </a:p>
                  </a:txBody>
                  <a:tcPr/>
                </a:tc>
                <a:tc>
                  <a:txBody>
                    <a:bodyPr/>
                    <a:p>
                      <a:pPr>
                        <a:buNone/>
                      </a:pPr>
                      <a:r>
                        <a:rPr lang="zh-CN" altLang="en-US"/>
                        <a:t>男</a:t>
                      </a:r>
                      <a:endParaRPr lang="zh-CN" altLang="en-US"/>
                    </a:p>
                  </a:txBody>
                  <a:tcPr>
                    <a:solidFill>
                      <a:srgbClr val="FF0000"/>
                    </a:solidFill>
                  </a:tcPr>
                </a:tc>
                <a:tc>
                  <a:txBody>
                    <a:bodyPr/>
                    <a:p>
                      <a:pPr>
                        <a:buNone/>
                      </a:pPr>
                      <a:r>
                        <a:rPr lang="zh-CN" altLang="en-US"/>
                        <a:t>是</a:t>
                      </a:r>
                      <a:endParaRPr lang="zh-CN" altLang="en-US"/>
                    </a:p>
                  </a:txBody>
                  <a:tcPr/>
                </a:tc>
                <a:tc>
                  <a:txBody>
                    <a:bodyPr/>
                    <a:p>
                      <a:pPr>
                        <a:buNone/>
                      </a:pPr>
                      <a:r>
                        <a:rPr lang="en-US" altLang="zh-CN"/>
                        <a:t>80-89</a:t>
                      </a:r>
                      <a:endParaRPr lang="en-US" altLang="zh-CN"/>
                    </a:p>
                  </a:txBody>
                  <a:tcPr/>
                </a:tc>
                <a:tc>
                  <a:txBody>
                    <a:bodyPr/>
                    <a:p>
                      <a:pPr>
                        <a:buNone/>
                      </a:pPr>
                      <a:r>
                        <a:rPr lang="zh-CN" altLang="en-US"/>
                        <a:t>及格</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solidFill>
                            <a:schemeClr val="tx1"/>
                          </a:solidFill>
                        </a:rPr>
                        <a:t>13</a:t>
                      </a:r>
                      <a:endParaRPr lang="en-US" altLang="zh-CN">
                        <a:solidFill>
                          <a:schemeClr val="tx1"/>
                        </a:solidFill>
                      </a:endParaRPr>
                    </a:p>
                  </a:txBody>
                  <a:tcPr>
                    <a:noFill/>
                  </a:tcPr>
                </a:tc>
                <a:tc>
                  <a:txBody>
                    <a:bodyPr/>
                    <a:p>
                      <a:pPr>
                        <a:buNone/>
                      </a:pPr>
                      <a:r>
                        <a:rPr lang="zh-CN" altLang="en-US">
                          <a:solidFill>
                            <a:schemeClr val="tx1"/>
                          </a:solidFill>
                        </a:rPr>
                        <a:t>男</a:t>
                      </a:r>
                      <a:endParaRPr lang="zh-CN" altLang="en-US">
                        <a:solidFill>
                          <a:schemeClr val="tx1"/>
                        </a:solidFill>
                      </a:endParaRPr>
                    </a:p>
                  </a:txBody>
                  <a:tcPr>
                    <a:solidFill>
                      <a:srgbClr val="FF0000"/>
                    </a:solidFill>
                  </a:tcPr>
                </a:tc>
                <a:tc>
                  <a:txBody>
                    <a:bodyPr/>
                    <a:p>
                      <a:pPr>
                        <a:buNone/>
                      </a:pPr>
                      <a:r>
                        <a:rPr lang="zh-CN" altLang="en-US">
                          <a:solidFill>
                            <a:schemeClr val="tx1"/>
                          </a:solidFill>
                        </a:rPr>
                        <a:t>不是</a:t>
                      </a:r>
                      <a:endParaRPr lang="zh-CN" altLang="en-US">
                        <a:solidFill>
                          <a:schemeClr val="tx1"/>
                        </a:solidFill>
                      </a:endParaRPr>
                    </a:p>
                  </a:txBody>
                  <a:tcPr>
                    <a:noFill/>
                  </a:tcPr>
                </a:tc>
                <a:tc>
                  <a:txBody>
                    <a:bodyPr/>
                    <a:p>
                      <a:pPr>
                        <a:buNone/>
                      </a:pPr>
                      <a:r>
                        <a:rPr lang="en-US" altLang="zh-CN">
                          <a:solidFill>
                            <a:schemeClr val="tx1"/>
                          </a:solidFill>
                        </a:rPr>
                        <a:t>70-79</a:t>
                      </a:r>
                      <a:endParaRPr lang="en-US" altLang="zh-CN">
                        <a:solidFill>
                          <a:schemeClr val="tx1"/>
                        </a:solidFill>
                      </a:endParaRPr>
                    </a:p>
                  </a:txBody>
                  <a:tcPr>
                    <a:noFill/>
                  </a:tcPr>
                </a:tc>
                <a:tc>
                  <a:txBody>
                    <a:bodyPr/>
                    <a:p>
                      <a:pPr>
                        <a:buNone/>
                      </a:pPr>
                      <a:r>
                        <a:rPr lang="zh-CN" altLang="en-US">
                          <a:solidFill>
                            <a:schemeClr val="tx1"/>
                          </a:solidFill>
                        </a:rPr>
                        <a:t>及格</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12</a:t>
                      </a:r>
                      <a:endParaRPr lang="en-US" altLang="zh-CN"/>
                    </a:p>
                  </a:txBody>
                  <a:tcPr/>
                </a:tc>
                <a:tc>
                  <a:txBody>
                    <a:bodyPr/>
                    <a:p>
                      <a:pPr>
                        <a:buNone/>
                      </a:pPr>
                      <a:r>
                        <a:rPr lang="zh-CN" altLang="en-US"/>
                        <a:t>男</a:t>
                      </a:r>
                      <a:endParaRPr lang="zh-CN" altLang="en-US"/>
                    </a:p>
                  </a:txBody>
                  <a:tcPr>
                    <a:solidFill>
                      <a:srgbClr val="FF0000"/>
                    </a:solidFill>
                  </a:tcPr>
                </a:tc>
                <a:tc>
                  <a:txBody>
                    <a:bodyPr/>
                    <a:p>
                      <a:pPr>
                        <a:buNone/>
                      </a:pPr>
                      <a:r>
                        <a:rPr lang="zh-CN" altLang="en-US"/>
                        <a:t>是</a:t>
                      </a:r>
                      <a:endParaRPr lang="zh-CN" altLang="en-US"/>
                    </a:p>
                  </a:txBody>
                  <a:tcPr/>
                </a:tc>
                <a:tc>
                  <a:txBody>
                    <a:bodyPr/>
                    <a:p>
                      <a:pPr>
                        <a:buNone/>
                      </a:pPr>
                      <a:r>
                        <a:rPr lang="en-US" altLang="zh-CN"/>
                        <a:t>70-79</a:t>
                      </a:r>
                      <a:endParaRPr lang="zh-CN" altLang="en-US"/>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solidFill>
                            <a:schemeClr val="tx1"/>
                          </a:solidFill>
                        </a:rPr>
                        <a:t>16</a:t>
                      </a:r>
                      <a:endParaRPr lang="en-US" altLang="zh-CN">
                        <a:solidFill>
                          <a:schemeClr val="tx1"/>
                        </a:solidFill>
                      </a:endParaRPr>
                    </a:p>
                  </a:txBody>
                  <a:tcPr>
                    <a:noFill/>
                  </a:tcPr>
                </a:tc>
                <a:tc>
                  <a:txBody>
                    <a:bodyPr/>
                    <a:p>
                      <a:pPr>
                        <a:buNone/>
                      </a:pPr>
                      <a:r>
                        <a:rPr lang="zh-CN" altLang="en-US">
                          <a:solidFill>
                            <a:schemeClr val="tx1"/>
                          </a:solidFill>
                        </a:rPr>
                        <a:t>男</a:t>
                      </a:r>
                      <a:endParaRPr lang="zh-CN" altLang="en-US">
                        <a:solidFill>
                          <a:schemeClr val="tx1"/>
                        </a:solidFill>
                      </a:endParaRPr>
                    </a:p>
                  </a:txBody>
                  <a:tcPr>
                    <a:solidFill>
                      <a:srgbClr val="FF0000"/>
                    </a:solidFill>
                  </a:tcPr>
                </a:tc>
                <a:tc>
                  <a:txBody>
                    <a:bodyPr/>
                    <a:p>
                      <a:pPr>
                        <a:buNone/>
                      </a:pPr>
                      <a:r>
                        <a:rPr lang="zh-CN" altLang="en-US">
                          <a:solidFill>
                            <a:schemeClr val="tx1"/>
                          </a:solidFill>
                        </a:rPr>
                        <a:t>不是</a:t>
                      </a:r>
                      <a:endParaRPr lang="zh-CN" altLang="en-US">
                        <a:solidFill>
                          <a:schemeClr val="tx1"/>
                        </a:solidFill>
                      </a:endParaRPr>
                    </a:p>
                  </a:txBody>
                  <a:tcPr>
                    <a:noFill/>
                  </a:tcPr>
                </a:tc>
                <a:tc>
                  <a:txBody>
                    <a:bodyPr/>
                    <a:p>
                      <a:pPr>
                        <a:buNone/>
                      </a:pPr>
                      <a:r>
                        <a:rPr lang="en-US" altLang="zh-CN">
                          <a:solidFill>
                            <a:schemeClr val="tx1"/>
                          </a:solidFill>
                        </a:rPr>
                        <a:t>70-79</a:t>
                      </a:r>
                      <a:endParaRPr lang="en-US" altLang="zh-CN">
                        <a:solidFill>
                          <a:schemeClr val="tx1"/>
                        </a:solidFill>
                      </a:endParaRPr>
                    </a:p>
                  </a:txBody>
                  <a:tcPr>
                    <a:noFill/>
                  </a:tcPr>
                </a:tc>
                <a:tc>
                  <a:txBody>
                    <a:bodyPr/>
                    <a:p>
                      <a:pPr>
                        <a:buNone/>
                      </a:pPr>
                      <a:r>
                        <a:rPr lang="zh-CN" altLang="en-US">
                          <a:solidFill>
                            <a:schemeClr val="tx1"/>
                          </a:solidFill>
                        </a:rPr>
                        <a:t>良</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14</a:t>
                      </a:r>
                      <a:endParaRPr lang="en-US" altLang="zh-CN"/>
                    </a:p>
                  </a:txBody>
                  <a:tcPr/>
                </a:tc>
                <a:tc>
                  <a:txBody>
                    <a:bodyPr/>
                    <a:p>
                      <a:pPr>
                        <a:buNone/>
                      </a:pPr>
                      <a:r>
                        <a:rPr lang="zh-CN" altLang="en-US"/>
                        <a:t>男</a:t>
                      </a:r>
                      <a:endParaRPr lang="zh-CN" altLang="en-US"/>
                    </a:p>
                  </a:txBody>
                  <a:tcPr>
                    <a:solidFill>
                      <a:srgbClr val="FF0000"/>
                    </a:solidFill>
                  </a:tcPr>
                </a:tc>
                <a:tc>
                  <a:txBody>
                    <a:bodyPr/>
                    <a:p>
                      <a:pPr>
                        <a:buNone/>
                      </a:pPr>
                      <a:r>
                        <a:rPr lang="zh-CN" altLang="en-US"/>
                        <a:t>不是</a:t>
                      </a:r>
                      <a:endParaRPr lang="zh-CN" altLang="en-US"/>
                    </a:p>
                  </a:txBody>
                  <a:tcPr/>
                </a:tc>
                <a:tc>
                  <a:txBody>
                    <a:bodyPr/>
                    <a:p>
                      <a:pPr>
                        <a:buNone/>
                      </a:pPr>
                      <a:r>
                        <a:rPr lang="en-US" altLang="zh-CN"/>
                        <a:t>60-69</a:t>
                      </a:r>
                      <a:endParaRPr lang="en-US" altLang="zh-CN"/>
                    </a:p>
                  </a:txBody>
                  <a:tcPr/>
                </a:tc>
                <a:tc>
                  <a:txBody>
                    <a:bodyPr/>
                    <a:p>
                      <a:pPr>
                        <a:buNone/>
                      </a:pPr>
                      <a:r>
                        <a:rPr lang="zh-CN" altLang="en-US"/>
                        <a:t>及格</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solidFill>
                            <a:schemeClr val="tx1"/>
                          </a:solidFill>
                        </a:rPr>
                        <a:t>17</a:t>
                      </a:r>
                      <a:endParaRPr lang="en-US" altLang="zh-CN">
                        <a:solidFill>
                          <a:schemeClr val="tx1"/>
                        </a:solidFill>
                      </a:endParaRPr>
                    </a:p>
                  </a:txBody>
                  <a:tcPr>
                    <a:noFill/>
                  </a:tcPr>
                </a:tc>
                <a:tc>
                  <a:txBody>
                    <a:bodyPr/>
                    <a:p>
                      <a:pPr>
                        <a:buNone/>
                      </a:pPr>
                      <a:r>
                        <a:rPr lang="zh-CN" altLang="en-US">
                          <a:solidFill>
                            <a:schemeClr val="tx1"/>
                          </a:solidFill>
                        </a:rPr>
                        <a:t>男</a:t>
                      </a:r>
                      <a:endParaRPr lang="zh-CN" altLang="en-US">
                        <a:solidFill>
                          <a:schemeClr val="tx1"/>
                        </a:solidFill>
                      </a:endParaRPr>
                    </a:p>
                  </a:txBody>
                  <a:tcPr>
                    <a:solidFill>
                      <a:srgbClr val="FF0000"/>
                    </a:solidFill>
                  </a:tcPr>
                </a:tc>
                <a:tc>
                  <a:txBody>
                    <a:bodyPr/>
                    <a:p>
                      <a:pPr>
                        <a:buNone/>
                      </a:pPr>
                      <a:r>
                        <a:rPr lang="zh-CN" altLang="en-US">
                          <a:solidFill>
                            <a:schemeClr val="tx1"/>
                          </a:solidFill>
                        </a:rPr>
                        <a:t>不是</a:t>
                      </a:r>
                      <a:endParaRPr lang="zh-CN" altLang="en-US">
                        <a:solidFill>
                          <a:schemeClr val="tx1"/>
                        </a:solidFill>
                      </a:endParaRPr>
                    </a:p>
                  </a:txBody>
                  <a:tcPr>
                    <a:noFill/>
                  </a:tcPr>
                </a:tc>
                <a:tc>
                  <a:txBody>
                    <a:bodyPr/>
                    <a:p>
                      <a:pPr>
                        <a:buNone/>
                      </a:pPr>
                      <a:r>
                        <a:rPr lang="en-US" altLang="zh-CN">
                          <a:solidFill>
                            <a:schemeClr val="tx1"/>
                          </a:solidFill>
                        </a:rPr>
                        <a:t>80-89</a:t>
                      </a:r>
                      <a:endParaRPr lang="en-US" altLang="zh-CN">
                        <a:solidFill>
                          <a:schemeClr val="tx1"/>
                        </a:solidFill>
                      </a:endParaRPr>
                    </a:p>
                  </a:txBody>
                  <a:tcPr>
                    <a:noFill/>
                  </a:tcPr>
                </a:tc>
                <a:tc>
                  <a:txBody>
                    <a:bodyPr/>
                    <a:p>
                      <a:pPr>
                        <a:buNone/>
                      </a:pPr>
                      <a:r>
                        <a:rPr lang="zh-CN" altLang="en-US">
                          <a:solidFill>
                            <a:schemeClr val="tx1"/>
                          </a:solidFill>
                        </a:rPr>
                        <a:t>良</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15</a:t>
                      </a:r>
                      <a:endParaRPr lang="en-US" altLang="zh-CN"/>
                    </a:p>
                  </a:txBody>
                  <a:tcPr/>
                </a:tc>
                <a:tc>
                  <a:txBody>
                    <a:bodyPr/>
                    <a:p>
                      <a:pPr>
                        <a:buNone/>
                      </a:pPr>
                      <a:r>
                        <a:rPr lang="zh-CN" altLang="en-US"/>
                        <a:t>男</a:t>
                      </a:r>
                      <a:endParaRPr lang="zh-CN" altLang="en-US"/>
                    </a:p>
                  </a:txBody>
                  <a:tcPr>
                    <a:solidFill>
                      <a:srgbClr val="FF0000"/>
                    </a:solidFill>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solidFill>
                            <a:schemeClr val="tx1"/>
                          </a:solidFill>
                        </a:rPr>
                        <a:t>19</a:t>
                      </a:r>
                      <a:endParaRPr lang="en-US" altLang="zh-CN">
                        <a:solidFill>
                          <a:schemeClr val="tx1"/>
                        </a:solidFill>
                      </a:endParaRPr>
                    </a:p>
                  </a:txBody>
                  <a:tcPr>
                    <a:noFill/>
                  </a:tcPr>
                </a:tc>
                <a:tc>
                  <a:txBody>
                    <a:bodyPr/>
                    <a:p>
                      <a:pPr>
                        <a:buNone/>
                      </a:pPr>
                      <a:r>
                        <a:rPr lang="zh-CN" altLang="en-US">
                          <a:solidFill>
                            <a:schemeClr val="tx1"/>
                          </a:solidFill>
                        </a:rPr>
                        <a:t>男</a:t>
                      </a:r>
                      <a:endParaRPr lang="zh-CN" altLang="en-US">
                        <a:solidFill>
                          <a:schemeClr val="tx1"/>
                        </a:solidFill>
                      </a:endParaRPr>
                    </a:p>
                  </a:txBody>
                  <a:tcPr>
                    <a:solidFill>
                      <a:srgbClr val="FF0000"/>
                    </a:solidFill>
                  </a:tcPr>
                </a:tc>
                <a:tc>
                  <a:txBody>
                    <a:bodyPr/>
                    <a:p>
                      <a:pPr>
                        <a:buNone/>
                      </a:pPr>
                      <a:r>
                        <a:rPr lang="zh-CN" altLang="en-US">
                          <a:solidFill>
                            <a:schemeClr val="tx1"/>
                          </a:solidFill>
                        </a:rPr>
                        <a:t>不是</a:t>
                      </a:r>
                      <a:endParaRPr lang="zh-CN" altLang="en-US">
                        <a:solidFill>
                          <a:schemeClr val="tx1"/>
                        </a:solidFill>
                      </a:endParaRPr>
                    </a:p>
                  </a:txBody>
                  <a:tcPr>
                    <a:noFill/>
                  </a:tcPr>
                </a:tc>
                <a:tc>
                  <a:txBody>
                    <a:bodyPr/>
                    <a:p>
                      <a:pPr>
                        <a:buNone/>
                      </a:pPr>
                      <a:r>
                        <a:rPr lang="en-US" altLang="zh-CN">
                          <a:solidFill>
                            <a:schemeClr val="tx1"/>
                          </a:solidFill>
                        </a:rPr>
                        <a:t>70-79</a:t>
                      </a:r>
                      <a:endParaRPr lang="en-US" altLang="zh-CN">
                        <a:solidFill>
                          <a:schemeClr val="tx1"/>
                        </a:solidFill>
                      </a:endParaRPr>
                    </a:p>
                  </a:txBody>
                  <a:tcPr>
                    <a:noFill/>
                  </a:tcPr>
                </a:tc>
                <a:tc>
                  <a:txBody>
                    <a:bodyPr/>
                    <a:p>
                      <a:pPr>
                        <a:buNone/>
                      </a:pPr>
                      <a:r>
                        <a:rPr lang="zh-CN" altLang="en-US">
                          <a:solidFill>
                            <a:schemeClr val="tx1"/>
                          </a:solidFill>
                        </a:rPr>
                        <a:t>不及格</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22</a:t>
                      </a:r>
                      <a:endParaRPr lang="en-US" altLang="zh-CN"/>
                    </a:p>
                  </a:txBody>
                  <a:tcPr/>
                </a:tc>
                <a:tc>
                  <a:txBody>
                    <a:bodyPr/>
                    <a:p>
                      <a:pPr>
                        <a:buNone/>
                      </a:pPr>
                      <a:r>
                        <a:rPr lang="zh-CN" altLang="en-US"/>
                        <a:t>男</a:t>
                      </a:r>
                      <a:endParaRPr lang="zh-CN" altLang="en-US"/>
                    </a:p>
                  </a:txBody>
                  <a:tcPr>
                    <a:solidFill>
                      <a:srgbClr val="FF0000"/>
                    </a:solidFill>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solidFill>
                            <a:schemeClr val="tx1"/>
                          </a:solidFill>
                        </a:rPr>
                        <a:t>20</a:t>
                      </a:r>
                      <a:endParaRPr lang="en-US" altLang="zh-CN">
                        <a:solidFill>
                          <a:schemeClr val="tx1"/>
                        </a:solidFill>
                      </a:endParaRPr>
                    </a:p>
                  </a:txBody>
                  <a:tcPr>
                    <a:noFill/>
                  </a:tcPr>
                </a:tc>
                <a:tc>
                  <a:txBody>
                    <a:bodyPr/>
                    <a:p>
                      <a:pPr>
                        <a:buNone/>
                      </a:pPr>
                      <a:r>
                        <a:rPr lang="zh-CN" altLang="en-US">
                          <a:solidFill>
                            <a:schemeClr val="tx1"/>
                          </a:solidFill>
                        </a:rPr>
                        <a:t>男</a:t>
                      </a:r>
                      <a:endParaRPr lang="zh-CN" altLang="en-US">
                        <a:solidFill>
                          <a:schemeClr val="tx1"/>
                        </a:solidFill>
                      </a:endParaRPr>
                    </a:p>
                  </a:txBody>
                  <a:tcPr>
                    <a:solidFill>
                      <a:srgbClr val="FF0000"/>
                    </a:solidFill>
                  </a:tcPr>
                </a:tc>
                <a:tc>
                  <a:txBody>
                    <a:bodyPr/>
                    <a:p>
                      <a:pPr>
                        <a:buNone/>
                      </a:pPr>
                      <a:r>
                        <a:rPr lang="zh-CN" altLang="en-US">
                          <a:solidFill>
                            <a:schemeClr val="tx1"/>
                          </a:solidFill>
                        </a:rPr>
                        <a:t>不是</a:t>
                      </a:r>
                      <a:endParaRPr lang="zh-CN" altLang="en-US">
                        <a:solidFill>
                          <a:schemeClr val="tx1"/>
                        </a:solidFill>
                      </a:endParaRPr>
                    </a:p>
                  </a:txBody>
                  <a:tcPr>
                    <a:noFill/>
                  </a:tcPr>
                </a:tc>
                <a:tc>
                  <a:txBody>
                    <a:bodyPr/>
                    <a:p>
                      <a:pPr>
                        <a:buNone/>
                      </a:pPr>
                      <a:r>
                        <a:rPr lang="en-US" altLang="zh-CN">
                          <a:solidFill>
                            <a:schemeClr val="tx1"/>
                          </a:solidFill>
                        </a:rPr>
                        <a:t>70-79</a:t>
                      </a:r>
                      <a:endParaRPr lang="en-US" altLang="zh-CN">
                        <a:solidFill>
                          <a:schemeClr val="tx1"/>
                        </a:solidFill>
                      </a:endParaRPr>
                    </a:p>
                  </a:txBody>
                  <a:tcPr>
                    <a:noFill/>
                  </a:tcPr>
                </a:tc>
                <a:tc>
                  <a:txBody>
                    <a:bodyPr/>
                    <a:p>
                      <a:pPr>
                        <a:buNone/>
                      </a:pPr>
                      <a:r>
                        <a:rPr lang="zh-CN" altLang="en-US">
                          <a:solidFill>
                            <a:schemeClr val="tx1"/>
                          </a:solidFill>
                        </a:rPr>
                        <a:t>良</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lgn="l">
                        <a:buClrTx/>
                        <a:buSzTx/>
                        <a:buFontTx/>
                        <a:buNone/>
                      </a:pPr>
                      <a:r>
                        <a:rPr lang="zh-CN" altLang="en-US">
                          <a:solidFill>
                            <a:schemeClr val="tx1"/>
                          </a:solidFill>
                        </a:rPr>
                        <a:t>9</a:t>
                      </a:r>
                      <a:endParaRPr lang="zh-CN" altLang="en-US">
                        <a:solidFill>
                          <a:schemeClr val="tx1"/>
                        </a:solidFill>
                      </a:endParaRPr>
                    </a:p>
                  </a:txBody>
                  <a:tcPr/>
                </a:tc>
                <a:tc>
                  <a:txBody>
                    <a:bodyPr/>
                    <a:p>
                      <a:pPr algn="l">
                        <a:buClrTx/>
                        <a:buSzTx/>
                        <a:buFontTx/>
                        <a:buNone/>
                      </a:pPr>
                      <a:r>
                        <a:rPr lang="zh-CN" altLang="en-US">
                          <a:solidFill>
                            <a:schemeClr val="tx1"/>
                          </a:solidFill>
                        </a:rPr>
                        <a:t>女</a:t>
                      </a:r>
                      <a:endParaRPr lang="zh-CN" altLang="en-US">
                        <a:solidFill>
                          <a:schemeClr val="tx1"/>
                        </a:solidFill>
                      </a:endParaRPr>
                    </a:p>
                  </a:txBody>
                  <a:tcPr/>
                </a:tc>
                <a:tc>
                  <a:txBody>
                    <a:bodyPr/>
                    <a:p>
                      <a:pPr algn="l">
                        <a:buClrTx/>
                        <a:buSzTx/>
                        <a:buFontTx/>
                        <a:buNone/>
                      </a:pPr>
                      <a:r>
                        <a:rPr lang="zh-CN" altLang="en-US">
                          <a:solidFill>
                            <a:schemeClr val="tx1"/>
                          </a:solidFill>
                        </a:rPr>
                        <a:t>是</a:t>
                      </a:r>
                      <a:endParaRPr lang="zh-CN" altLang="en-US">
                        <a:solidFill>
                          <a:schemeClr val="tx1"/>
                        </a:solidFill>
                      </a:endParaRPr>
                    </a:p>
                  </a:txBody>
                  <a:tcPr/>
                </a:tc>
                <a:tc>
                  <a:txBody>
                    <a:bodyPr/>
                    <a:p>
                      <a:pPr>
                        <a:buNone/>
                      </a:pPr>
                      <a:r>
                        <a:rPr lang="en-US" altLang="zh-CN">
                          <a:solidFill>
                            <a:schemeClr val="tx1"/>
                          </a:solidFill>
                        </a:rPr>
                        <a:t>70-79</a:t>
                      </a:r>
                      <a:endParaRPr lang="en-US" altLang="zh-CN">
                        <a:solidFill>
                          <a:schemeClr val="tx1"/>
                        </a:solidFill>
                      </a:endParaRPr>
                    </a:p>
                  </a:txBody>
                  <a:tcPr/>
                </a:tc>
                <a:tc>
                  <a:txBody>
                    <a:bodyPr/>
                    <a:p>
                      <a:pPr>
                        <a:buNone/>
                      </a:pPr>
                      <a:r>
                        <a:rPr lang="zh-CN" altLang="en-US">
                          <a:solidFill>
                            <a:schemeClr val="tx1"/>
                          </a:solidFill>
                        </a:rPr>
                        <a:t>中</a:t>
                      </a:r>
                      <a:endParaRPr lang="zh-CN" altLang="en-US">
                        <a:solidFill>
                          <a:schemeClr val="tx1"/>
                        </a:solidFill>
                      </a:endParaRPr>
                    </a:p>
                  </a:txBody>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r>
              <a:tr h="372745">
                <a:tc>
                  <a:txBody>
                    <a:bodyPr/>
                    <a:p>
                      <a:pPr>
                        <a:buNone/>
                      </a:pPr>
                      <a:r>
                        <a:rPr lang="en-US" altLang="zh-CN"/>
                        <a:t>1</a:t>
                      </a:r>
                      <a:endParaRPr lang="en-US" altLang="zh-CN"/>
                    </a:p>
                  </a:txBody>
                  <a:tcPr>
                    <a:noFill/>
                  </a:tcPr>
                </a:tc>
                <a:tc>
                  <a:txBody>
                    <a:bodyPr/>
                    <a:p>
                      <a:pPr>
                        <a:buNone/>
                      </a:pPr>
                      <a:r>
                        <a:rPr lang="zh-CN" altLang="en-US"/>
                        <a:t>男</a:t>
                      </a:r>
                      <a:endParaRPr lang="zh-CN" altLang="en-US"/>
                    </a:p>
                  </a:txBody>
                  <a:tcPr>
                    <a:solidFill>
                      <a:srgbClr val="FF0000"/>
                    </a:solidFill>
                  </a:tcPr>
                </a:tc>
                <a:tc>
                  <a:txBody>
                    <a:bodyPr/>
                    <a:p>
                      <a:pPr>
                        <a:buNone/>
                      </a:pPr>
                      <a:r>
                        <a:rPr lang="zh-CN" altLang="en-US"/>
                        <a:t>是</a:t>
                      </a:r>
                      <a:endParaRPr lang="zh-CN" altLang="en-US"/>
                    </a:p>
                  </a:txBody>
                  <a:tcPr>
                    <a:noFill/>
                  </a:tcPr>
                </a:tc>
                <a:tc>
                  <a:txBody>
                    <a:bodyPr/>
                    <a:p>
                      <a:pPr>
                        <a:buNone/>
                      </a:pPr>
                      <a:r>
                        <a:rPr lang="en-US" altLang="zh-CN"/>
                        <a:t>70-79</a:t>
                      </a:r>
                      <a:endParaRPr lang="en-US" altLang="zh-CN"/>
                    </a:p>
                  </a:txBody>
                  <a:tcPr>
                    <a:noFill/>
                  </a:tcPr>
                </a:tc>
                <a:tc>
                  <a:txBody>
                    <a:bodyPr/>
                    <a:p>
                      <a:pPr>
                        <a:buNone/>
                      </a:pPr>
                      <a:r>
                        <a:rPr lang="zh-CN" altLang="en-US"/>
                        <a:t>优</a:t>
                      </a:r>
                      <a:endParaRPr lang="zh-CN" altLang="en-US"/>
                    </a:p>
                  </a:txBody>
                  <a:tcPr>
                    <a:noFill/>
                  </a:tcPr>
                </a:tc>
                <a:tc>
                  <a:txBody>
                    <a:bodyPr/>
                    <a:p>
                      <a:pPr>
                        <a:buNone/>
                      </a:pPr>
                      <a:r>
                        <a:rPr lang="zh-CN" altLang="en-US"/>
                        <a:t>已</a:t>
                      </a:r>
                      <a:endParaRPr lang="zh-CN" altLang="en-US"/>
                    </a:p>
                  </a:txBody>
                  <a:tcPr>
                    <a:noFill/>
                  </a:tcPr>
                </a:tc>
                <a:tc>
                  <a:txBody>
                    <a:bodyPr/>
                    <a:p>
                      <a:pPr>
                        <a:buNone/>
                      </a:pPr>
                      <a:r>
                        <a:rPr lang="en-US" altLang="zh-CN"/>
                        <a:t>2</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80-89</a:t>
                      </a:r>
                      <a:endParaRPr lang="en-US" altLang="zh-CN"/>
                    </a:p>
                  </a:txBody>
                  <a:tcPr/>
                </a:tc>
                <a:tc>
                  <a:txBody>
                    <a:bodyPr/>
                    <a:p>
                      <a:pPr>
                        <a:buNone/>
                      </a:pPr>
                      <a:r>
                        <a:rPr lang="zh-CN" altLang="en-US"/>
                        <a:t>中</a:t>
                      </a:r>
                      <a:endParaRPr lang="zh-CN" altLang="en-US"/>
                    </a:p>
                  </a:txBody>
                  <a:tcPr/>
                </a:tc>
                <a:tc>
                  <a:txBody>
                    <a:bodyPr/>
                    <a:p>
                      <a:pPr>
                        <a:buNone/>
                      </a:pPr>
                      <a:r>
                        <a:rPr lang="zh-CN" altLang="en-US" sz="1800">
                          <a:sym typeface="+mn-ea"/>
                        </a:rPr>
                        <a:t>已</a:t>
                      </a:r>
                      <a:endParaRPr lang="zh-CN" altLang="en-US"/>
                    </a:p>
                  </a:txBody>
                  <a:tcPr/>
                </a:tc>
              </a:tr>
              <a:tr h="372745">
                <a:tc>
                  <a:txBody>
                    <a:bodyPr/>
                    <a:p>
                      <a:pPr>
                        <a:buNone/>
                      </a:pPr>
                      <a:r>
                        <a:rPr lang="en-US" altLang="zh-CN"/>
                        <a:t>4</a:t>
                      </a:r>
                      <a:endParaRPr lang="en-US" altLang="zh-CN"/>
                    </a:p>
                  </a:txBody>
                  <a:tcPr/>
                </a:tc>
                <a:tc>
                  <a:txBody>
                    <a:bodyPr/>
                    <a:p>
                      <a:pPr>
                        <a:buNone/>
                      </a:pPr>
                      <a:r>
                        <a:rPr lang="zh-CN" altLang="en-US"/>
                        <a:t>男</a:t>
                      </a:r>
                      <a:endParaRPr lang="zh-CN" altLang="en-US"/>
                    </a:p>
                  </a:txBody>
                  <a:tcPr>
                    <a:solidFill>
                      <a:srgbClr val="FF0000"/>
                    </a:solidFill>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sz="1800">
                          <a:sym typeface="+mn-ea"/>
                        </a:rPr>
                        <a:t>已</a:t>
                      </a:r>
                      <a:endParaRPr lang="zh-CN" altLang="en-US"/>
                    </a:p>
                  </a:txBody>
                  <a:tcPr/>
                </a:tc>
                <a:tc>
                  <a:txBody>
                    <a:bodyPr/>
                    <a:p>
                      <a:pPr>
                        <a:buNone/>
                      </a:pPr>
                      <a:r>
                        <a:rPr lang="en-US" altLang="zh-CN"/>
                        <a:t>7</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5</a:t>
                      </a:r>
                      <a:endParaRPr lang="en-US" altLang="zh-CN"/>
                    </a:p>
                  </a:txBody>
                  <a:tcPr/>
                </a:tc>
                <a:tc>
                  <a:txBody>
                    <a:bodyPr/>
                    <a:p>
                      <a:pPr>
                        <a:buNone/>
                      </a:pPr>
                      <a:r>
                        <a:rPr lang="zh-CN" altLang="en-US"/>
                        <a:t>男</a:t>
                      </a:r>
                      <a:endParaRPr lang="zh-CN" altLang="en-US"/>
                    </a:p>
                  </a:txBody>
                  <a:tcPr>
                    <a:solidFill>
                      <a:srgbClr val="FF0000"/>
                    </a:solidFill>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中</a:t>
                      </a:r>
                      <a:endParaRPr lang="zh-CN" altLang="en-US"/>
                    </a:p>
                  </a:txBody>
                  <a:tcPr/>
                </a:tc>
                <a:tc>
                  <a:txBody>
                    <a:bodyPr/>
                    <a:p>
                      <a:pPr>
                        <a:buNone/>
                      </a:pPr>
                      <a:r>
                        <a:rPr lang="zh-CN" altLang="en-US"/>
                        <a:t>已</a:t>
                      </a:r>
                      <a:endParaRPr lang="zh-CN" altLang="en-US"/>
                    </a:p>
                  </a:txBody>
                  <a:tcPr/>
                </a:tc>
                <a:tc>
                  <a:txBody>
                    <a:bodyPr/>
                    <a:p>
                      <a:pPr>
                        <a:buNone/>
                      </a:pPr>
                      <a:r>
                        <a:rPr lang="en-US" altLang="zh-CN"/>
                        <a:t>18</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8</a:t>
                      </a:r>
                      <a:endParaRPr lang="en-US" altLang="zh-CN"/>
                    </a:p>
                  </a:txBody>
                  <a:tcPr/>
                </a:tc>
                <a:tc>
                  <a:txBody>
                    <a:bodyPr/>
                    <a:p>
                      <a:pPr>
                        <a:buNone/>
                      </a:pPr>
                      <a:r>
                        <a:rPr lang="zh-CN" altLang="en-US"/>
                        <a:t>男</a:t>
                      </a:r>
                      <a:endParaRPr lang="zh-CN" altLang="en-US"/>
                    </a:p>
                  </a:txBody>
                  <a:tcPr>
                    <a:solidFill>
                      <a:srgbClr val="FF0000"/>
                    </a:solidFill>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c>
                  <a:txBody>
                    <a:bodyPr/>
                    <a:p>
                      <a:pPr>
                        <a:buNone/>
                      </a:pPr>
                      <a:r>
                        <a:rPr lang="en-US" altLang="zh-CN"/>
                        <a:t>21</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优</a:t>
                      </a:r>
                      <a:endParaRPr lang="zh-CN" altLang="en-US"/>
                    </a:p>
                  </a:txBody>
                  <a:tcPr/>
                </a:tc>
                <a:tc>
                  <a:txBody>
                    <a:bodyPr/>
                    <a:p>
                      <a:pPr>
                        <a:buNone/>
                      </a:pPr>
                      <a:r>
                        <a:rPr lang="zh-CN" altLang="en-US"/>
                        <a:t>已</a:t>
                      </a:r>
                      <a:endParaRPr lang="zh-CN" altLang="en-US"/>
                    </a:p>
                  </a:txBody>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算法案例</a:t>
            </a:r>
            <a:endParaRPr lang="zh-CN" altLang="en-US" dirty="0"/>
          </a:p>
        </p:txBody>
      </p:sp>
      <mc:AlternateContent xmlns:mc="http://schemas.openxmlformats.org/markup-compatibility/2006">
        <mc:Choice xmlns:a14="http://schemas.microsoft.com/office/drawing/2010/main" Requires="a14">
          <p:sp>
            <p:nvSpPr>
              <p:cNvPr id="30" name="文本框 29"/>
              <p:cNvSpPr txBox="1"/>
              <p:nvPr/>
            </p:nvSpPr>
            <p:spPr>
              <a:xfrm>
                <a:off x="362585" y="1658620"/>
                <a:ext cx="11584940" cy="1649730"/>
              </a:xfrm>
              <a:prstGeom prst="rect">
                <a:avLst/>
              </a:prstGeom>
              <a:noFill/>
            </p:spPr>
            <p:txBody>
              <a:bodyPr wrap="square" rtlCol="0" anchor="t">
                <a:spAutoFit/>
              </a:bodyPr>
              <a:p>
                <a:pPr>
                  <a:lnSpc>
                    <a:spcPct val="150000"/>
                  </a:lnSpc>
                </a:pPr>
                <a:r>
                  <a:rPr lang="zh-CN" altLang="en-US" sz="1800" b="1" dirty="0" err="1">
                    <a:effectLst/>
                    <a:latin typeface="微软雅黑" panose="020B0503020204020204" pitchFamily="34" charset="-122"/>
                    <a:cs typeface="Euclid" panose="02020503060505020303" pitchFamily="18" charset="0"/>
                    <a:sym typeface="+mn-ea"/>
                  </a:rPr>
                  <a:t>性别信息熵：</a:t>
                </a:r>
                <a14:m>
                  <m:oMath xmlns:m="http://schemas.openxmlformats.org/officeDocument/2006/math">
                    <m:r>
                      <a:rPr lang="en-US" altLang="zh-CN" sz="2000" i="1">
                        <a:latin typeface="Cambria Math" panose="02040503050406030204" pitchFamily="18" charset="0"/>
                        <a:ea typeface="微软雅黑" panose="020B0503020204020204" pitchFamily="34" charset="-122"/>
                      </a:rPr>
                      <m:t>𝐻</m:t>
                    </m:r>
                    <m:r>
                      <a:rPr lang="en-US" altLang="zh-CN" sz="2000" i="1">
                        <a:latin typeface="Cambria Math" panose="02040503050406030204" pitchFamily="18" charset="0"/>
                        <a:ea typeface="微软雅黑" panose="020B0503020204020204" pitchFamily="34" charset="-122"/>
                      </a:rPr>
                      <m:t>(男)=−</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10</m:t>
                            </m:r>
                          </m:e>
                        </m:d>
                      </m:num>
                      <m:den>
                        <m:r>
                          <a:rPr lang="en-US" altLang="zh-CN" sz="2000" b="0" i="1" smtClean="0">
                            <a:latin typeface="Cambria Math" panose="02040503050406030204" pitchFamily="18" charset="0"/>
                            <a:ea typeface="微软雅黑" panose="020B0503020204020204" pitchFamily="34" charset="-122"/>
                          </a:rPr>
                          <m:t>17</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10</m:t>
                            </m:r>
                          </m:e>
                        </m:d>
                      </m:num>
                      <m:den>
                        <m:r>
                          <a:rPr lang="en-US" altLang="zh-CN" sz="2000" i="1">
                            <a:latin typeface="Cambria Math" panose="02040503050406030204" pitchFamily="18" charset="0"/>
                            <a:ea typeface="微软雅黑" panose="020B0503020204020204" pitchFamily="34" charset="-122"/>
                          </a:rPr>
                          <m:t>17</m:t>
                        </m:r>
                      </m:den>
                    </m:f>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7</m:t>
                            </m:r>
                          </m:e>
                        </m:d>
                      </m:num>
                      <m:den>
                        <m:r>
                          <a:rPr lang="en-US" altLang="zh-CN" sz="2000" b="0" i="1" smtClean="0">
                            <a:latin typeface="Cambria Math" panose="02040503050406030204" pitchFamily="18" charset="0"/>
                            <a:ea typeface="微软雅黑" panose="020B0503020204020204" pitchFamily="34" charset="-122"/>
                          </a:rPr>
                          <m:t>17</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7</m:t>
                            </m:r>
                          </m:e>
                        </m:d>
                      </m:num>
                      <m:den>
                        <m:r>
                          <a:rPr lang="en-US" altLang="zh-CN" sz="2000" b="0" i="1" smtClean="0">
                            <a:latin typeface="Cambria Math" panose="02040503050406030204" pitchFamily="18" charset="0"/>
                            <a:ea typeface="微软雅黑" panose="020B0503020204020204" pitchFamily="34" charset="-122"/>
                          </a:rPr>
                          <m:t>17</m:t>
                        </m:r>
                      </m:den>
                    </m:f>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97742</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     </m:t>
                    </m:r>
                    <m:r>
                      <a:rPr lang="en-US" altLang="zh-CN" sz="2000" i="1">
                        <a:latin typeface="Cambria Math" panose="02040503050406030204" pitchFamily="18" charset="0"/>
                        <a:ea typeface="微软雅黑" panose="020B0503020204020204" pitchFamily="34" charset="-122"/>
                      </a:rPr>
                      <m:t>𝐻</m:t>
                    </m:r>
                    <m:r>
                      <a:rPr lang="en-US" altLang="zh-CN" sz="2000" i="1">
                        <a:latin typeface="Cambria Math" panose="02040503050406030204" pitchFamily="18" charset="0"/>
                        <a:ea typeface="微软雅黑" panose="020B0503020204020204" pitchFamily="34" charset="-122"/>
                      </a:rPr>
                      <m:t>(女)=−</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4</m:t>
                            </m:r>
                          </m:e>
                        </m:d>
                      </m:num>
                      <m:den>
                        <m:r>
                          <a:rPr lang="en-US" altLang="zh-CN" sz="2000" b="0" i="1" smtClean="0">
                            <a:latin typeface="Cambria Math" panose="02040503050406030204" pitchFamily="18" charset="0"/>
                            <a:ea typeface="微软雅黑" panose="020B0503020204020204" pitchFamily="34" charset="-122"/>
                          </a:rPr>
                          <m:t>5</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4</m:t>
                            </m:r>
                          </m:e>
                        </m:d>
                      </m:num>
                      <m:den>
                        <m:r>
                          <a:rPr lang="en-US" altLang="zh-CN" sz="2000" i="1">
                            <a:latin typeface="Cambria Math" panose="02040503050406030204" pitchFamily="18" charset="0"/>
                            <a:ea typeface="微软雅黑" panose="020B0503020204020204" pitchFamily="34" charset="-122"/>
                          </a:rPr>
                          <m:t>5</m:t>
                        </m:r>
                      </m:den>
                    </m:f>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m:t>
                            </m:r>
                          </m:e>
                        </m:d>
                      </m:num>
                      <m:den>
                        <m:r>
                          <a:rPr lang="en-US" altLang="zh-CN" sz="2000" i="1">
                            <a:latin typeface="Cambria Math" panose="02040503050406030204" pitchFamily="18" charset="0"/>
                            <a:ea typeface="微软雅黑" panose="020B0503020204020204" pitchFamily="34" charset="-122"/>
                          </a:rPr>
                          <m:t>5</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m:t>
                            </m:r>
                          </m:e>
                        </m:d>
                      </m:num>
                      <m:den>
                        <m:r>
                          <a:rPr lang="en-US" altLang="zh-CN" sz="2000" i="1">
                            <a:latin typeface="Cambria Math" panose="02040503050406030204" pitchFamily="18" charset="0"/>
                            <a:ea typeface="微软雅黑" panose="020B0503020204020204" pitchFamily="34" charset="-122"/>
                          </a:rPr>
                          <m:t>5</m:t>
                        </m:r>
                      </m:den>
                    </m:f>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72193</m:t>
                    </m:r>
                  </m:oMath>
                </a14:m>
                <a:endParaRPr lang="en-US" altLang="zh-CN" sz="2000" i="1">
                  <a:latin typeface="Cambria Math" panose="02040503050406030204" pitchFamily="18" charset="0"/>
                  <a:ea typeface="微软雅黑" panose="020B0503020204020204" pitchFamily="34" charset="-122"/>
                  <a:cs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微软雅黑" panose="020B0503020204020204" pitchFamily="34" charset="-122"/>
                        </a:rPr>
                        <m:t>𝐻</m:t>
                      </m:r>
                      <m:r>
                        <a:rPr lang="en-US" altLang="zh-CN" sz="2000" i="1">
                          <a:latin typeface="Cambria Math" panose="02040503050406030204" pitchFamily="18" charset="0"/>
                          <a:ea typeface="微软雅黑" panose="020B0503020204020204" pitchFamily="34" charset="-122"/>
                        </a:rPr>
                        <m:t>(性别)=</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17</m:t>
                              </m:r>
                            </m:e>
                          </m:d>
                        </m:num>
                        <m:den>
                          <m:r>
                            <a:rPr lang="en-US" altLang="zh-CN" sz="2000" b="0" i="1" smtClean="0">
                              <a:latin typeface="Cambria Math" panose="02040503050406030204" pitchFamily="18" charset="0"/>
                              <a:ea typeface="微软雅黑" panose="020B0503020204020204" pitchFamily="34" charset="-122"/>
                            </a:rPr>
                            <m:t>22</m:t>
                          </m:r>
                        </m:den>
                      </m:f>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97742</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5</m:t>
                              </m:r>
                            </m:e>
                          </m:d>
                        </m:num>
                        <m:den>
                          <m:r>
                            <a:rPr lang="en-US" altLang="zh-CN" sz="2000" i="1">
                              <a:latin typeface="Cambria Math" panose="02040503050406030204" pitchFamily="18" charset="0"/>
                              <a:ea typeface="微软雅黑" panose="020B0503020204020204" pitchFamily="34" charset="-122"/>
                            </a:rPr>
                            <m:t>22</m:t>
                          </m:r>
                        </m:den>
                      </m:f>
                      <m:r>
                        <a:rPr lang="en-US" altLang="zh-CN" sz="2000" b="0" i="1" smtClean="0">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72193</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91935</m:t>
                      </m:r>
                    </m:oMath>
                  </m:oMathPara>
                </a14:m>
                <a:endParaRPr lang="en-US" altLang="zh-CN" sz="2000" b="1" i="1" dirty="0" err="1">
                  <a:effectLst/>
                  <a:latin typeface="Cambria Math" panose="02040503050406030204" pitchFamily="18" charset="0"/>
                  <a:ea typeface="MS Mincho" charset="0"/>
                  <a:cs typeface="Cambria Math" panose="02040503050406030204" pitchFamily="18" charset="0"/>
                  <a:sym typeface="+mn-ea"/>
                </a:endParaRPr>
              </a:p>
            </p:txBody>
          </p:sp>
        </mc:Choice>
        <mc:Fallback>
          <p:sp>
            <p:nvSpPr>
              <p:cNvPr id="30" name="文本框 29"/>
              <p:cNvSpPr txBox="1">
                <a:spLocks noRot="1" noChangeAspect="1" noMove="1" noResize="1" noEditPoints="1" noAdjustHandles="1" noChangeArrowheads="1" noChangeShapeType="1" noTextEdit="1"/>
              </p:cNvSpPr>
              <p:nvPr/>
            </p:nvSpPr>
            <p:spPr>
              <a:xfrm>
                <a:off x="362585" y="1658620"/>
                <a:ext cx="11584940" cy="164973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p:cNvSpPr txBox="1"/>
              <p:nvPr/>
            </p:nvSpPr>
            <p:spPr>
              <a:xfrm>
                <a:off x="362585" y="3868420"/>
                <a:ext cx="11584940" cy="1908175"/>
              </a:xfrm>
              <a:prstGeom prst="rect">
                <a:avLst/>
              </a:prstGeom>
              <a:noFill/>
            </p:spPr>
            <p:txBody>
              <a:bodyPr wrap="square" rtlCol="0" anchor="t">
                <a:spAutoFit/>
              </a:bodyPr>
              <a:p>
                <a:pPr>
                  <a:lnSpc>
                    <a:spcPct val="150000"/>
                  </a:lnSpc>
                </a:pPr>
                <a:r>
                  <a:rPr lang="zh-CN" altLang="en-US" sz="1800" b="1" dirty="0" err="1">
                    <a:effectLst/>
                    <a:latin typeface="微软雅黑" panose="020B0503020204020204" pitchFamily="34" charset="-122"/>
                    <a:cs typeface="Euclid" panose="02020503060505020303" pitchFamily="18" charset="0"/>
                    <a:sym typeface="+mn-ea"/>
                  </a:rPr>
                  <a:t>信息增益：</a:t>
                </a:r>
                <a14:m>
                  <m:oMath xmlns:m="http://schemas.openxmlformats.org/officeDocument/2006/math">
                    <m:r>
                      <a:rPr lang="en-US" altLang="zh-CN" sz="2000" i="1">
                        <a:latin typeface="Cambria Math" panose="02040503050406030204" pitchFamily="18" charset="0"/>
                        <a:ea typeface="微软雅黑" panose="020B0503020204020204" pitchFamily="34" charset="-122"/>
                      </a:rPr>
                      <m:t>𝑔</m:t>
                    </m:r>
                    <m:r>
                      <a:rPr lang="en-US" altLang="zh-CN" sz="2000" i="1">
                        <a:latin typeface="Cambria Math" panose="02040503050406030204" pitchFamily="18" charset="0"/>
                        <a:ea typeface="微软雅黑" panose="020B0503020204020204" pitchFamily="34" charset="-122"/>
                      </a:rPr>
                      <m:t>(性别)=</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94566</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91935</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0</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02631</m:t>
                    </m:r>
                  </m:oMath>
                </a14:m>
                <a:endParaRPr lang="en-US" altLang="zh-CN" sz="2000" i="1">
                  <a:latin typeface="Cambria Math" panose="02040503050406030204" pitchFamily="18" charset="0"/>
                  <a:ea typeface="MS Mincho" charset="0"/>
                  <a:cs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i="1">
                              <a:latin typeface="Cambria Math" panose="02040503050406030204" pitchFamily="18" charset="0"/>
                              <a:ea typeface="微软雅黑" panose="020B0503020204020204" pitchFamily="34" charset="-122"/>
                            </a:rPr>
                            <m:t>𝐻</m:t>
                          </m:r>
                        </m:e>
                        <m:sub>
                          <m:r>
                            <a:rPr lang="en-US" altLang="zh-CN" sz="2000" i="1">
                              <a:latin typeface="Cambria Math" panose="02040503050406030204" pitchFamily="18" charset="0"/>
                              <a:ea typeface="微软雅黑" panose="020B0503020204020204" pitchFamily="34" charset="-122"/>
                              <a:cs typeface="Cambria Math" panose="02040503050406030204" pitchFamily="18" charset="0"/>
                            </a:rPr>
                            <m:t>𝐴</m:t>
                          </m:r>
                        </m:sub>
                      </m:sSub>
                      <m:r>
                        <a:rPr lang="en-US" altLang="zh-CN" sz="2000" i="1">
                          <a:latin typeface="Cambria Math" panose="02040503050406030204" pitchFamily="18" charset="0"/>
                          <a:ea typeface="微软雅黑" panose="020B0503020204020204" pitchFamily="34" charset="-122"/>
                        </a:rPr>
                        <m:t>(性别)=</m:t>
                      </m:r>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17</m:t>
                              </m:r>
                            </m:e>
                          </m:d>
                        </m:num>
                        <m:den>
                          <m:r>
                            <a:rPr lang="en-US" altLang="zh-CN" sz="2000" b="0" i="1" smtClean="0">
                              <a:latin typeface="Cambria Math" panose="02040503050406030204" pitchFamily="18" charset="0"/>
                              <a:ea typeface="微软雅黑" panose="020B0503020204020204" pitchFamily="34" charset="-122"/>
                            </a:rPr>
                            <m:t>22</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17</m:t>
                              </m:r>
                            </m:e>
                          </m:d>
                        </m:num>
                        <m:den>
                          <m:r>
                            <a:rPr lang="en-US" altLang="zh-CN" sz="2000" i="1">
                              <a:latin typeface="Cambria Math" panose="02040503050406030204" pitchFamily="18" charset="0"/>
                              <a:ea typeface="微软雅黑" panose="020B0503020204020204" pitchFamily="34" charset="-122"/>
                            </a:rPr>
                            <m:t>22</m:t>
                          </m:r>
                        </m:den>
                      </m:f>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5</m:t>
                              </m:r>
                            </m:e>
                          </m:d>
                        </m:num>
                        <m:den>
                          <m:r>
                            <a:rPr lang="en-US" altLang="zh-CN" sz="2000" b="0" i="1" smtClean="0">
                              <a:latin typeface="Cambria Math" panose="02040503050406030204" pitchFamily="18" charset="0"/>
                              <a:ea typeface="微软雅黑" panose="020B0503020204020204" pitchFamily="34" charset="-122"/>
                            </a:rPr>
                            <m:t>22</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5</m:t>
                              </m:r>
                            </m:e>
                          </m:d>
                        </m:num>
                        <m:den>
                          <m:r>
                            <a:rPr lang="en-US" altLang="zh-CN" sz="2000" i="1">
                              <a:latin typeface="Cambria Math" panose="02040503050406030204" pitchFamily="18" charset="0"/>
                              <a:ea typeface="微软雅黑" panose="020B0503020204020204" pitchFamily="34" charset="-122"/>
                            </a:rPr>
                            <m:t>22</m:t>
                          </m:r>
                        </m:den>
                      </m:f>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77</m:t>
                      </m:r>
                      <m:r>
                        <a:rPr lang="en-US" altLang="zh-CN" sz="2000" i="1">
                          <a:latin typeface="Cambria Math" panose="02040503050406030204" pitchFamily="18" charset="0"/>
                          <a:ea typeface="MS Mincho" charset="0"/>
                          <a:cs typeface="Cambria Math" panose="02040503050406030204" pitchFamily="18" charset="0"/>
                        </a:rPr>
                        <m:t>323</m:t>
                      </m:r>
                    </m:oMath>
                  </m:oMathPara>
                </a14:m>
                <a:endParaRPr lang="en-US" altLang="zh-CN" sz="2000" i="1">
                  <a:latin typeface="Cambria Math" panose="02040503050406030204" pitchFamily="18" charset="0"/>
                  <a:ea typeface="MS Mincho" charset="0"/>
                  <a:cs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i="1">
                              <a:latin typeface="Cambria Math" panose="02040503050406030204" pitchFamily="18" charset="0"/>
                              <a:ea typeface="微软雅黑" panose="020B0503020204020204" pitchFamily="34" charset="-122"/>
                            </a:rPr>
                            <m:t>𝑔</m:t>
                          </m:r>
                        </m:e>
                        <m:sub>
                          <m:r>
                            <a:rPr lang="en-US" altLang="zh-CN" sz="2000" i="1">
                              <a:latin typeface="Cambria Math" panose="02040503050406030204" pitchFamily="18" charset="0"/>
                              <a:ea typeface="微软雅黑" panose="020B0503020204020204" pitchFamily="34" charset="-122"/>
                              <a:cs typeface="Cambria Math" panose="02040503050406030204" pitchFamily="18" charset="0"/>
                            </a:rPr>
                            <m:t>𝑅</m:t>
                          </m:r>
                        </m:sub>
                      </m:sSub>
                      <m:r>
                        <a:rPr lang="en-US" altLang="zh-CN" sz="2000" i="1">
                          <a:latin typeface="Cambria Math" panose="02040503050406030204" pitchFamily="18" charset="0"/>
                          <a:ea typeface="微软雅黑" panose="020B0503020204020204" pitchFamily="34" charset="-122"/>
                        </a:rPr>
                        <m:t>(性别)=</m:t>
                      </m:r>
                      <m:r>
                        <a:rPr lang="en-US" altLang="zh-CN" sz="2000" i="1">
                          <a:latin typeface="Cambria Math" panose="02040503050406030204" pitchFamily="18" charset="0"/>
                          <a:ea typeface="MS Mincho" charset="0"/>
                          <a:cs typeface="Cambria Math" panose="02040503050406030204" pitchFamily="18" charset="0"/>
                        </a:rPr>
                        <m:t>0</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02631</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77</m:t>
                      </m:r>
                      <m:r>
                        <a:rPr lang="en-US" altLang="zh-CN" sz="2000" i="1">
                          <a:latin typeface="Cambria Math" panose="02040503050406030204" pitchFamily="18" charset="0"/>
                          <a:ea typeface="MS Mincho" charset="0"/>
                          <a:cs typeface="Cambria Math" panose="02040503050406030204" pitchFamily="18" charset="0"/>
                        </a:rPr>
                        <m:t>323</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0</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03403</m:t>
                      </m:r>
                    </m:oMath>
                  </m:oMathPara>
                </a14:m>
                <a:endParaRPr lang="en-US" altLang="zh-CN" sz="2000" b="1" i="1" dirty="0" err="1">
                  <a:effectLst/>
                  <a:latin typeface="Cambria Math" panose="02040503050406030204" pitchFamily="18" charset="0"/>
                  <a:ea typeface="MS Mincho" charset="0"/>
                  <a:cs typeface="Cambria Math" panose="02040503050406030204" pitchFamily="18" charset="0"/>
                  <a:sym typeface="+mn-ea"/>
                </a:endParaRPr>
              </a:p>
            </p:txBody>
          </p:sp>
        </mc:Choice>
        <mc:Fallback>
          <p:sp>
            <p:nvSpPr>
              <p:cNvPr id="32" name="文本框 31"/>
              <p:cNvSpPr txBox="1">
                <a:spLocks noRot="1" noChangeAspect="1" noMove="1" noResize="1" noEditPoints="1" noAdjustHandles="1" noChangeArrowheads="1" noChangeShapeType="1" noTextEdit="1"/>
              </p:cNvSpPr>
              <p:nvPr/>
            </p:nvSpPr>
            <p:spPr>
              <a:xfrm>
                <a:off x="362585" y="3868420"/>
                <a:ext cx="11584940" cy="1908175"/>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算法案例</a:t>
            </a:r>
            <a:endParaRPr lang="zh-CN" altLang="en-US" dirty="0"/>
          </a:p>
        </p:txBody>
      </p:sp>
      <p:sp>
        <p:nvSpPr>
          <p:cNvPr id="2" name="文本框 1"/>
          <p:cNvSpPr txBox="1"/>
          <p:nvPr/>
        </p:nvSpPr>
        <p:spPr>
          <a:xfrm>
            <a:off x="205740" y="1221740"/>
            <a:ext cx="6096000" cy="645160"/>
          </a:xfrm>
          <a:prstGeom prst="rect">
            <a:avLst/>
          </a:prstGeom>
          <a:noFill/>
        </p:spPr>
        <p:txBody>
          <a:bodyPr wrap="square" rtlCol="0" anchor="t">
            <a:spAutoFit/>
          </a:bodyPr>
          <a:p>
            <a:pPr>
              <a:lnSpc>
                <a:spcPct val="150000"/>
              </a:lnSpc>
            </a:pPr>
            <a:r>
              <a:rPr lang="zh-CN" altLang="en-US" b="1" dirty="0" err="1">
                <a:effectLst/>
                <a:latin typeface="微软雅黑" panose="020B0503020204020204" pitchFamily="34" charset="-122"/>
                <a:cs typeface="Euclid" panose="02020503060505020303" pitchFamily="18" charset="0"/>
                <a:sym typeface="+mn-ea"/>
              </a:rPr>
              <a:t>选取根节点：第二种因素（学生干部）</a:t>
            </a:r>
            <a:endParaRPr lang="zh-CN" altLang="en-US" b="1" dirty="0" err="1">
              <a:effectLst/>
              <a:latin typeface="微软雅黑" panose="020B0503020204020204" pitchFamily="34" charset="-122"/>
              <a:cs typeface="Euclid" panose="02020503060505020303" pitchFamily="18" charset="0"/>
              <a:sym typeface="+mn-ea"/>
            </a:endParaRPr>
          </a:p>
        </p:txBody>
      </p:sp>
      <p:graphicFrame>
        <p:nvGraphicFramePr>
          <p:cNvPr id="5" name="表格 4"/>
          <p:cNvGraphicFramePr/>
          <p:nvPr>
            <p:custDataLst>
              <p:tags r:id="rId1"/>
            </p:custDataLst>
          </p:nvPr>
        </p:nvGraphicFramePr>
        <p:xfrm>
          <a:off x="193040" y="1972310"/>
          <a:ext cx="11895455" cy="4845685"/>
        </p:xfrm>
        <a:graphic>
          <a:graphicData uri="http://schemas.openxmlformats.org/drawingml/2006/table">
            <a:tbl>
              <a:tblPr firstRow="1" bandRow="1">
                <a:tableStyleId>{5C22544A-7EE6-4342-B048-85BDC9FD1C3A}</a:tableStyleId>
              </a:tblPr>
              <a:tblGrid>
                <a:gridCol w="652780"/>
                <a:gridCol w="791210"/>
                <a:gridCol w="1198245"/>
                <a:gridCol w="1154430"/>
                <a:gridCol w="1116330"/>
                <a:gridCol w="1146810"/>
                <a:gridCol w="647700"/>
                <a:gridCol w="665480"/>
                <a:gridCol w="1129665"/>
                <a:gridCol w="1148080"/>
                <a:gridCol w="1122045"/>
                <a:gridCol w="1122680"/>
              </a:tblGrid>
              <a:tr h="372745">
                <a:tc>
                  <a:txBody>
                    <a:bodyPr/>
                    <a:p>
                      <a:pPr>
                        <a:buNone/>
                      </a:pPr>
                      <a:r>
                        <a:rPr lang="zh-CN" altLang="en-US">
                          <a:solidFill>
                            <a:schemeClr val="bg2"/>
                          </a:solidFill>
                        </a:rPr>
                        <a:t>学号</a:t>
                      </a:r>
                      <a:endParaRPr lang="zh-CN" altLang="en-US">
                        <a:solidFill>
                          <a:schemeClr val="bg2"/>
                        </a:solidFill>
                      </a:endParaRPr>
                    </a:p>
                  </a:txBody>
                  <a:tcPr/>
                </a:tc>
                <a:tc>
                  <a:txBody>
                    <a:bodyPr/>
                    <a:p>
                      <a:pPr>
                        <a:buNone/>
                      </a:pPr>
                      <a:r>
                        <a:rPr lang="zh-CN" altLang="en-US">
                          <a:solidFill>
                            <a:schemeClr val="bg2"/>
                          </a:solidFill>
                        </a:rPr>
                        <a:t>性别</a:t>
                      </a:r>
                      <a:endParaRPr lang="zh-CN" altLang="en-US">
                        <a:solidFill>
                          <a:schemeClr val="bg2"/>
                        </a:solidFill>
                      </a:endParaRPr>
                    </a:p>
                  </a:txBody>
                  <a:tcPr/>
                </a:tc>
                <a:tc>
                  <a:txBody>
                    <a:bodyPr/>
                    <a:p>
                      <a:pPr>
                        <a:buNone/>
                      </a:pPr>
                      <a:r>
                        <a:rPr lang="zh-CN" altLang="en-US">
                          <a:solidFill>
                            <a:schemeClr val="bg2"/>
                          </a:solidFill>
                        </a:rPr>
                        <a:t>学生干部</a:t>
                      </a:r>
                      <a:endParaRPr lang="zh-CN" altLang="en-US">
                        <a:solidFill>
                          <a:schemeClr val="bg2"/>
                        </a:solidFill>
                      </a:endParaRPr>
                    </a:p>
                  </a:txBody>
                  <a:tcPr/>
                </a:tc>
                <a:tc>
                  <a:txBody>
                    <a:bodyPr/>
                    <a:p>
                      <a:pPr>
                        <a:buNone/>
                      </a:pPr>
                      <a:r>
                        <a:rPr lang="zh-CN" altLang="en-US">
                          <a:solidFill>
                            <a:schemeClr val="bg2"/>
                          </a:solidFill>
                        </a:rPr>
                        <a:t>综合成绩</a:t>
                      </a:r>
                      <a:endParaRPr lang="zh-CN" altLang="en-US">
                        <a:solidFill>
                          <a:schemeClr val="bg2"/>
                        </a:solidFill>
                      </a:endParaRPr>
                    </a:p>
                  </a:txBody>
                  <a:tcPr/>
                </a:tc>
                <a:tc>
                  <a:txBody>
                    <a:bodyPr/>
                    <a:p>
                      <a:pPr>
                        <a:buNone/>
                      </a:pPr>
                      <a:r>
                        <a:rPr lang="zh-CN" altLang="en-US">
                          <a:solidFill>
                            <a:schemeClr val="bg2"/>
                          </a:solidFill>
                        </a:rPr>
                        <a:t>毕业论文</a:t>
                      </a:r>
                      <a:endParaRPr lang="zh-CN" altLang="en-US">
                        <a:solidFill>
                          <a:schemeClr val="bg2"/>
                        </a:solidFill>
                      </a:endParaRPr>
                    </a:p>
                  </a:txBody>
                  <a:tcPr/>
                </a:tc>
                <a:tc>
                  <a:txBody>
                    <a:bodyPr/>
                    <a:p>
                      <a:pPr>
                        <a:buNone/>
                      </a:pPr>
                      <a:r>
                        <a:rPr lang="zh-CN" altLang="en-US">
                          <a:solidFill>
                            <a:schemeClr val="bg2"/>
                          </a:solidFill>
                        </a:rPr>
                        <a:t>就业情况</a:t>
                      </a:r>
                      <a:endParaRPr lang="zh-CN" altLang="en-US">
                        <a:solidFill>
                          <a:schemeClr val="bg2"/>
                        </a:solidFill>
                      </a:endParaRPr>
                    </a:p>
                  </a:txBody>
                  <a:tcPr/>
                </a:tc>
                <a:tc>
                  <a:txBody>
                    <a:bodyPr/>
                    <a:p>
                      <a:pPr>
                        <a:buNone/>
                      </a:pPr>
                      <a:r>
                        <a:rPr lang="zh-CN" altLang="en-US">
                          <a:solidFill>
                            <a:schemeClr val="bg2"/>
                          </a:solidFill>
                        </a:rPr>
                        <a:t>学号</a:t>
                      </a:r>
                      <a:endParaRPr lang="zh-CN" altLang="en-US">
                        <a:solidFill>
                          <a:schemeClr val="bg2"/>
                        </a:solidFill>
                      </a:endParaRPr>
                    </a:p>
                  </a:txBody>
                  <a:tcPr/>
                </a:tc>
                <a:tc>
                  <a:txBody>
                    <a:bodyPr/>
                    <a:p>
                      <a:pPr>
                        <a:buNone/>
                      </a:pPr>
                      <a:r>
                        <a:rPr lang="zh-CN" altLang="en-US">
                          <a:solidFill>
                            <a:schemeClr val="bg2"/>
                          </a:solidFill>
                        </a:rPr>
                        <a:t>性别</a:t>
                      </a:r>
                      <a:endParaRPr lang="zh-CN" altLang="en-US">
                        <a:solidFill>
                          <a:schemeClr val="bg2"/>
                        </a:solidFill>
                      </a:endParaRPr>
                    </a:p>
                  </a:txBody>
                  <a:tcPr/>
                </a:tc>
                <a:tc>
                  <a:txBody>
                    <a:bodyPr/>
                    <a:p>
                      <a:pPr>
                        <a:buNone/>
                      </a:pPr>
                      <a:r>
                        <a:rPr lang="zh-CN" altLang="en-US">
                          <a:solidFill>
                            <a:schemeClr val="bg2"/>
                          </a:solidFill>
                        </a:rPr>
                        <a:t>学生干部</a:t>
                      </a:r>
                      <a:endParaRPr lang="zh-CN" altLang="en-US">
                        <a:solidFill>
                          <a:schemeClr val="bg2"/>
                        </a:solidFill>
                      </a:endParaRPr>
                    </a:p>
                  </a:txBody>
                  <a:tcPr/>
                </a:tc>
                <a:tc>
                  <a:txBody>
                    <a:bodyPr/>
                    <a:p>
                      <a:pPr>
                        <a:buNone/>
                      </a:pPr>
                      <a:r>
                        <a:rPr lang="zh-CN" altLang="en-US">
                          <a:solidFill>
                            <a:schemeClr val="bg2"/>
                          </a:solidFill>
                        </a:rPr>
                        <a:t>综合成绩</a:t>
                      </a:r>
                      <a:endParaRPr lang="zh-CN" altLang="en-US">
                        <a:solidFill>
                          <a:schemeClr val="bg2"/>
                        </a:solidFill>
                      </a:endParaRPr>
                    </a:p>
                  </a:txBody>
                  <a:tcPr/>
                </a:tc>
                <a:tc>
                  <a:txBody>
                    <a:bodyPr/>
                    <a:p>
                      <a:pPr>
                        <a:buNone/>
                      </a:pPr>
                      <a:r>
                        <a:rPr lang="zh-CN" altLang="en-US">
                          <a:solidFill>
                            <a:schemeClr val="bg2"/>
                          </a:solidFill>
                        </a:rPr>
                        <a:t>毕业论文</a:t>
                      </a:r>
                      <a:endParaRPr lang="zh-CN" altLang="en-US">
                        <a:solidFill>
                          <a:schemeClr val="bg2"/>
                        </a:solidFill>
                      </a:endParaRPr>
                    </a:p>
                  </a:txBody>
                  <a:tcPr/>
                </a:tc>
                <a:tc>
                  <a:txBody>
                    <a:bodyPr/>
                    <a:p>
                      <a:pPr>
                        <a:buNone/>
                      </a:pPr>
                      <a:r>
                        <a:rPr lang="zh-CN" altLang="en-US">
                          <a:solidFill>
                            <a:schemeClr val="bg2"/>
                          </a:solidFill>
                        </a:rPr>
                        <a:t>就业情况</a:t>
                      </a:r>
                      <a:endParaRPr lang="zh-CN" altLang="en-US">
                        <a:solidFill>
                          <a:schemeClr val="bg2"/>
                        </a:solidFill>
                      </a:endParaRPr>
                    </a:p>
                  </a:txBody>
                  <a:tcPr/>
                </a:tc>
              </a:tr>
              <a:tr h="372745">
                <a:tc>
                  <a:txBody>
                    <a:bodyPr/>
                    <a:p>
                      <a:pPr algn="l">
                        <a:buClrTx/>
                        <a:buSzTx/>
                        <a:buFontTx/>
                        <a:buNone/>
                      </a:pPr>
                      <a:r>
                        <a:rPr lang="zh-CN" altLang="en-US">
                          <a:solidFill>
                            <a:schemeClr val="tx1"/>
                          </a:solidFill>
                        </a:rPr>
                        <a:t>3</a:t>
                      </a:r>
                      <a:endParaRPr lang="zh-CN" altLang="en-US">
                        <a:solidFill>
                          <a:schemeClr val="tx1"/>
                        </a:solidFill>
                      </a:endParaRPr>
                    </a:p>
                  </a:txBody>
                  <a:tcPr>
                    <a:noFill/>
                  </a:tcPr>
                </a:tc>
                <a:tc>
                  <a:txBody>
                    <a:bodyPr/>
                    <a:p>
                      <a:pPr algn="l">
                        <a:buClrTx/>
                        <a:buSzTx/>
                        <a:buFontTx/>
                        <a:buNone/>
                      </a:pPr>
                      <a:r>
                        <a:rPr lang="zh-CN" altLang="en-US">
                          <a:solidFill>
                            <a:schemeClr val="tx1"/>
                          </a:solidFill>
                        </a:rPr>
                        <a:t>男</a:t>
                      </a:r>
                      <a:endParaRPr lang="zh-CN" altLang="en-US">
                        <a:solidFill>
                          <a:schemeClr val="tx1"/>
                        </a:solidFill>
                      </a:endParaRPr>
                    </a:p>
                  </a:txBody>
                  <a:tcPr>
                    <a:noFill/>
                  </a:tcPr>
                </a:tc>
                <a:tc>
                  <a:txBody>
                    <a:bodyPr/>
                    <a:p>
                      <a:pPr algn="l">
                        <a:buClrTx/>
                        <a:buSzTx/>
                        <a:buFontTx/>
                        <a:buNone/>
                      </a:pPr>
                      <a:r>
                        <a:rPr lang="zh-CN" altLang="en-US">
                          <a:solidFill>
                            <a:schemeClr val="tx1"/>
                          </a:solidFill>
                        </a:rPr>
                        <a:t>不是</a:t>
                      </a:r>
                      <a:endParaRPr lang="zh-CN" altLang="en-US">
                        <a:solidFill>
                          <a:schemeClr val="tx1"/>
                        </a:solidFill>
                      </a:endParaRPr>
                    </a:p>
                  </a:txBody>
                  <a:tcPr>
                    <a:solidFill>
                      <a:srgbClr val="FF0000"/>
                    </a:solidFill>
                  </a:tcPr>
                </a:tc>
                <a:tc>
                  <a:txBody>
                    <a:bodyPr/>
                    <a:p>
                      <a:pPr>
                        <a:buNone/>
                      </a:pPr>
                      <a:r>
                        <a:rPr lang="en-US" altLang="zh-CN">
                          <a:solidFill>
                            <a:schemeClr val="tx1"/>
                          </a:solidFill>
                        </a:rPr>
                        <a:t>60-69</a:t>
                      </a:r>
                      <a:endParaRPr lang="en-US" altLang="zh-CN">
                        <a:solidFill>
                          <a:schemeClr val="tx1"/>
                        </a:solidFill>
                      </a:endParaRPr>
                    </a:p>
                  </a:txBody>
                  <a:tcPr>
                    <a:noFill/>
                  </a:tcPr>
                </a:tc>
                <a:tc>
                  <a:txBody>
                    <a:bodyPr/>
                    <a:p>
                      <a:pPr>
                        <a:buNone/>
                      </a:pPr>
                      <a:r>
                        <a:rPr lang="zh-CN" altLang="en-US">
                          <a:solidFill>
                            <a:schemeClr val="tx1"/>
                          </a:solidFill>
                        </a:rPr>
                        <a:t>不及格</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5</a:t>
                      </a:r>
                      <a:endParaRPr lang="en-US" altLang="zh-CN"/>
                    </a:p>
                  </a:txBody>
                  <a:tcPr/>
                </a:tc>
                <a:tc>
                  <a:txBody>
                    <a:bodyPr/>
                    <a:p>
                      <a:pPr>
                        <a:buNone/>
                      </a:pPr>
                      <a:r>
                        <a:rPr lang="zh-CN" altLang="en-US"/>
                        <a:t>男</a:t>
                      </a:r>
                      <a:endParaRPr lang="zh-CN" altLang="en-US"/>
                    </a:p>
                  </a:txBody>
                  <a:tcPr>
                    <a:noFill/>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中</a:t>
                      </a:r>
                      <a:endParaRPr lang="zh-CN" altLang="en-US"/>
                    </a:p>
                  </a:txBody>
                  <a:tcPr/>
                </a:tc>
                <a:tc>
                  <a:txBody>
                    <a:bodyPr/>
                    <a:p>
                      <a:pPr>
                        <a:buNone/>
                      </a:pPr>
                      <a:r>
                        <a:rPr lang="zh-CN" altLang="en-US"/>
                        <a:t>已</a:t>
                      </a:r>
                      <a:endParaRPr lang="zh-CN" altLang="en-US"/>
                    </a:p>
                  </a:txBody>
                  <a:tcPr/>
                </a:tc>
              </a:tr>
              <a:tr h="372745">
                <a:tc>
                  <a:txBody>
                    <a:bodyPr/>
                    <a:p>
                      <a:pPr algn="l">
                        <a:buClrTx/>
                        <a:buSzTx/>
                        <a:buFontTx/>
                        <a:buNone/>
                      </a:pPr>
                      <a:r>
                        <a:rPr lang="zh-CN" altLang="en-US">
                          <a:solidFill>
                            <a:schemeClr val="tx1"/>
                          </a:solidFill>
                        </a:rPr>
                        <a:t>6</a:t>
                      </a:r>
                      <a:endParaRPr lang="zh-CN" altLang="en-US">
                        <a:solidFill>
                          <a:schemeClr val="tx1"/>
                        </a:solidFill>
                      </a:endParaRPr>
                    </a:p>
                  </a:txBody>
                  <a:tcPr>
                    <a:noFill/>
                  </a:tcPr>
                </a:tc>
                <a:tc>
                  <a:txBody>
                    <a:bodyPr/>
                    <a:p>
                      <a:pPr algn="l">
                        <a:buClrTx/>
                        <a:buSzTx/>
                        <a:buFontTx/>
                        <a:buNone/>
                      </a:pPr>
                      <a:r>
                        <a:rPr lang="zh-CN" altLang="en-US">
                          <a:solidFill>
                            <a:schemeClr val="tx1"/>
                          </a:solidFill>
                        </a:rPr>
                        <a:t>男</a:t>
                      </a:r>
                      <a:endParaRPr lang="zh-CN" altLang="en-US">
                        <a:solidFill>
                          <a:schemeClr val="tx1"/>
                        </a:solidFill>
                      </a:endParaRPr>
                    </a:p>
                  </a:txBody>
                  <a:tcPr>
                    <a:noFill/>
                  </a:tcPr>
                </a:tc>
                <a:tc>
                  <a:txBody>
                    <a:bodyPr/>
                    <a:p>
                      <a:pPr algn="l">
                        <a:buClrTx/>
                        <a:buSzTx/>
                        <a:buFontTx/>
                        <a:buNone/>
                      </a:pPr>
                      <a:r>
                        <a:rPr lang="zh-CN" altLang="en-US">
                          <a:solidFill>
                            <a:schemeClr val="tx1"/>
                          </a:solidFill>
                        </a:rPr>
                        <a:t>不是</a:t>
                      </a:r>
                      <a:endParaRPr lang="zh-CN" altLang="en-US">
                        <a:solidFill>
                          <a:schemeClr val="tx1"/>
                        </a:solidFill>
                      </a:endParaRPr>
                    </a:p>
                  </a:txBody>
                  <a:tcPr>
                    <a:solidFill>
                      <a:srgbClr val="FF0000"/>
                    </a:solidFill>
                  </a:tcPr>
                </a:tc>
                <a:tc>
                  <a:txBody>
                    <a:bodyPr/>
                    <a:p>
                      <a:pPr>
                        <a:buNone/>
                      </a:pPr>
                      <a:r>
                        <a:rPr lang="en-US" altLang="zh-CN">
                          <a:solidFill>
                            <a:schemeClr val="tx1"/>
                          </a:solidFill>
                        </a:rPr>
                        <a:t>70-79</a:t>
                      </a:r>
                      <a:endParaRPr lang="en-US" altLang="zh-CN">
                        <a:solidFill>
                          <a:schemeClr val="tx1"/>
                        </a:solidFill>
                      </a:endParaRPr>
                    </a:p>
                  </a:txBody>
                  <a:tcPr>
                    <a:noFill/>
                  </a:tcPr>
                </a:tc>
                <a:tc>
                  <a:txBody>
                    <a:bodyPr/>
                    <a:p>
                      <a:pPr>
                        <a:buNone/>
                      </a:pPr>
                      <a:r>
                        <a:rPr lang="zh-CN" altLang="en-US">
                          <a:solidFill>
                            <a:schemeClr val="tx1"/>
                          </a:solidFill>
                        </a:rPr>
                        <a:t>良</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8</a:t>
                      </a:r>
                      <a:endParaRPr lang="en-US" altLang="zh-CN"/>
                    </a:p>
                  </a:txBody>
                  <a:tcPr/>
                </a:tc>
                <a:tc>
                  <a:txBody>
                    <a:bodyPr/>
                    <a:p>
                      <a:pPr>
                        <a:buNone/>
                      </a:pPr>
                      <a:r>
                        <a:rPr lang="zh-CN" altLang="en-US"/>
                        <a:t>男</a:t>
                      </a:r>
                      <a:endParaRPr lang="zh-CN" altLang="en-US"/>
                    </a:p>
                  </a:txBody>
                  <a:tcPr>
                    <a:noFill/>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solidFill>
                            <a:schemeClr val="tx1"/>
                          </a:solidFill>
                        </a:rPr>
                        <a:t>13</a:t>
                      </a:r>
                      <a:endParaRPr lang="en-US" altLang="zh-CN">
                        <a:solidFill>
                          <a:schemeClr val="tx1"/>
                        </a:solidFill>
                      </a:endParaRPr>
                    </a:p>
                  </a:txBody>
                  <a:tcPr>
                    <a:noFill/>
                  </a:tcPr>
                </a:tc>
                <a:tc>
                  <a:txBody>
                    <a:bodyPr/>
                    <a:p>
                      <a:pPr>
                        <a:buNone/>
                      </a:pPr>
                      <a:r>
                        <a:rPr lang="zh-CN" altLang="en-US">
                          <a:solidFill>
                            <a:schemeClr val="tx1"/>
                          </a:solidFill>
                        </a:rPr>
                        <a:t>男</a:t>
                      </a:r>
                      <a:endParaRPr lang="zh-CN" altLang="en-US">
                        <a:solidFill>
                          <a:schemeClr val="tx1"/>
                        </a:solidFill>
                      </a:endParaRPr>
                    </a:p>
                  </a:txBody>
                  <a:tcPr>
                    <a:noFill/>
                  </a:tcPr>
                </a:tc>
                <a:tc>
                  <a:txBody>
                    <a:bodyPr/>
                    <a:p>
                      <a:pPr>
                        <a:buNone/>
                      </a:pPr>
                      <a:r>
                        <a:rPr lang="zh-CN" altLang="en-US">
                          <a:solidFill>
                            <a:schemeClr val="tx1"/>
                          </a:solidFill>
                        </a:rPr>
                        <a:t>不是</a:t>
                      </a:r>
                      <a:endParaRPr lang="zh-CN" altLang="en-US">
                        <a:solidFill>
                          <a:schemeClr val="tx1"/>
                        </a:solidFill>
                      </a:endParaRPr>
                    </a:p>
                  </a:txBody>
                  <a:tcPr>
                    <a:solidFill>
                      <a:srgbClr val="FF0000"/>
                    </a:solidFill>
                  </a:tcPr>
                </a:tc>
                <a:tc>
                  <a:txBody>
                    <a:bodyPr/>
                    <a:p>
                      <a:pPr>
                        <a:buNone/>
                      </a:pPr>
                      <a:r>
                        <a:rPr lang="en-US" altLang="zh-CN">
                          <a:solidFill>
                            <a:schemeClr val="tx1"/>
                          </a:solidFill>
                        </a:rPr>
                        <a:t>70-79</a:t>
                      </a:r>
                      <a:endParaRPr lang="en-US" altLang="zh-CN">
                        <a:solidFill>
                          <a:schemeClr val="tx1"/>
                        </a:solidFill>
                      </a:endParaRPr>
                    </a:p>
                  </a:txBody>
                  <a:tcPr>
                    <a:noFill/>
                  </a:tcPr>
                </a:tc>
                <a:tc>
                  <a:txBody>
                    <a:bodyPr/>
                    <a:p>
                      <a:pPr>
                        <a:buNone/>
                      </a:pPr>
                      <a:r>
                        <a:rPr lang="zh-CN" altLang="en-US">
                          <a:solidFill>
                            <a:schemeClr val="tx1"/>
                          </a:solidFill>
                        </a:rPr>
                        <a:t>及格</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11</a:t>
                      </a:r>
                      <a:endParaRPr lang="en-US" altLang="zh-CN"/>
                    </a:p>
                  </a:txBody>
                  <a:tcPr/>
                </a:tc>
                <a:tc>
                  <a:txBody>
                    <a:bodyPr/>
                    <a:p>
                      <a:pPr>
                        <a:buNone/>
                      </a:pPr>
                      <a:r>
                        <a:rPr lang="zh-CN" altLang="en-US"/>
                        <a:t>男</a:t>
                      </a:r>
                      <a:endParaRPr lang="zh-CN" altLang="en-US"/>
                    </a:p>
                  </a:txBody>
                  <a:tcPr>
                    <a:noFill/>
                  </a:tcPr>
                </a:tc>
                <a:tc>
                  <a:txBody>
                    <a:bodyPr/>
                    <a:p>
                      <a:pPr>
                        <a:buNone/>
                      </a:pPr>
                      <a:r>
                        <a:rPr lang="zh-CN" altLang="en-US"/>
                        <a:t>是</a:t>
                      </a:r>
                      <a:endParaRPr lang="zh-CN" altLang="en-US"/>
                    </a:p>
                  </a:txBody>
                  <a:tcPr/>
                </a:tc>
                <a:tc>
                  <a:txBody>
                    <a:bodyPr/>
                    <a:p>
                      <a:pPr>
                        <a:buNone/>
                      </a:pPr>
                      <a:r>
                        <a:rPr lang="en-US" altLang="zh-CN"/>
                        <a:t>80-89</a:t>
                      </a:r>
                      <a:endParaRPr lang="en-US" altLang="zh-CN"/>
                    </a:p>
                  </a:txBody>
                  <a:tcPr/>
                </a:tc>
                <a:tc>
                  <a:txBody>
                    <a:bodyPr/>
                    <a:p>
                      <a:pPr>
                        <a:buNone/>
                      </a:pPr>
                      <a:r>
                        <a:rPr lang="zh-CN" altLang="en-US"/>
                        <a:t>及格</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solidFill>
                            <a:schemeClr val="tx1"/>
                          </a:solidFill>
                        </a:rPr>
                        <a:t>16</a:t>
                      </a:r>
                      <a:endParaRPr lang="en-US" altLang="zh-CN">
                        <a:solidFill>
                          <a:schemeClr val="tx1"/>
                        </a:solidFill>
                      </a:endParaRPr>
                    </a:p>
                  </a:txBody>
                  <a:tcPr>
                    <a:noFill/>
                  </a:tcPr>
                </a:tc>
                <a:tc>
                  <a:txBody>
                    <a:bodyPr/>
                    <a:p>
                      <a:pPr>
                        <a:buNone/>
                      </a:pPr>
                      <a:r>
                        <a:rPr lang="zh-CN" altLang="en-US">
                          <a:solidFill>
                            <a:schemeClr val="tx1"/>
                          </a:solidFill>
                        </a:rPr>
                        <a:t>男</a:t>
                      </a:r>
                      <a:endParaRPr lang="zh-CN" altLang="en-US">
                        <a:solidFill>
                          <a:schemeClr val="tx1"/>
                        </a:solidFill>
                      </a:endParaRPr>
                    </a:p>
                  </a:txBody>
                  <a:tcPr>
                    <a:noFill/>
                  </a:tcPr>
                </a:tc>
                <a:tc>
                  <a:txBody>
                    <a:bodyPr/>
                    <a:p>
                      <a:pPr>
                        <a:buNone/>
                      </a:pPr>
                      <a:r>
                        <a:rPr lang="zh-CN" altLang="en-US">
                          <a:solidFill>
                            <a:schemeClr val="tx1"/>
                          </a:solidFill>
                        </a:rPr>
                        <a:t>不是</a:t>
                      </a:r>
                      <a:endParaRPr lang="zh-CN" altLang="en-US">
                        <a:solidFill>
                          <a:schemeClr val="tx1"/>
                        </a:solidFill>
                      </a:endParaRPr>
                    </a:p>
                  </a:txBody>
                  <a:tcPr>
                    <a:solidFill>
                      <a:srgbClr val="FF0000"/>
                    </a:solidFill>
                  </a:tcPr>
                </a:tc>
                <a:tc>
                  <a:txBody>
                    <a:bodyPr/>
                    <a:p>
                      <a:pPr>
                        <a:buNone/>
                      </a:pPr>
                      <a:r>
                        <a:rPr lang="en-US" altLang="zh-CN">
                          <a:solidFill>
                            <a:schemeClr val="tx1"/>
                          </a:solidFill>
                        </a:rPr>
                        <a:t>70-79</a:t>
                      </a:r>
                      <a:endParaRPr lang="en-US" altLang="zh-CN">
                        <a:solidFill>
                          <a:schemeClr val="tx1"/>
                        </a:solidFill>
                      </a:endParaRPr>
                    </a:p>
                  </a:txBody>
                  <a:tcPr>
                    <a:noFill/>
                  </a:tcPr>
                </a:tc>
                <a:tc>
                  <a:txBody>
                    <a:bodyPr/>
                    <a:p>
                      <a:pPr>
                        <a:buNone/>
                      </a:pPr>
                      <a:r>
                        <a:rPr lang="zh-CN" altLang="en-US">
                          <a:solidFill>
                            <a:schemeClr val="tx1"/>
                          </a:solidFill>
                        </a:rPr>
                        <a:t>良</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12</a:t>
                      </a:r>
                      <a:endParaRPr lang="en-US" altLang="zh-CN"/>
                    </a:p>
                  </a:txBody>
                  <a:tcPr/>
                </a:tc>
                <a:tc>
                  <a:txBody>
                    <a:bodyPr/>
                    <a:p>
                      <a:pPr>
                        <a:buNone/>
                      </a:pPr>
                      <a:r>
                        <a:rPr lang="zh-CN" altLang="en-US"/>
                        <a:t>男</a:t>
                      </a:r>
                      <a:endParaRPr lang="zh-CN" altLang="en-US"/>
                    </a:p>
                  </a:txBody>
                  <a:tcPr>
                    <a:noFill/>
                  </a:tcPr>
                </a:tc>
                <a:tc>
                  <a:txBody>
                    <a:bodyPr/>
                    <a:p>
                      <a:pPr>
                        <a:buNone/>
                      </a:pPr>
                      <a:r>
                        <a:rPr lang="zh-CN" altLang="en-US"/>
                        <a:t>是</a:t>
                      </a:r>
                      <a:endParaRPr lang="zh-CN" altLang="en-US"/>
                    </a:p>
                  </a:txBody>
                  <a:tcPr/>
                </a:tc>
                <a:tc>
                  <a:txBody>
                    <a:bodyPr/>
                    <a:p>
                      <a:pPr>
                        <a:buNone/>
                      </a:pPr>
                      <a:r>
                        <a:rPr lang="en-US" altLang="zh-CN"/>
                        <a:t>70-79</a:t>
                      </a:r>
                      <a:endParaRPr lang="zh-CN" altLang="en-US"/>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solidFill>
                            <a:schemeClr val="tx1"/>
                          </a:solidFill>
                        </a:rPr>
                        <a:t>17</a:t>
                      </a:r>
                      <a:endParaRPr lang="en-US" altLang="zh-CN">
                        <a:solidFill>
                          <a:schemeClr val="tx1"/>
                        </a:solidFill>
                      </a:endParaRPr>
                    </a:p>
                  </a:txBody>
                  <a:tcPr>
                    <a:noFill/>
                  </a:tcPr>
                </a:tc>
                <a:tc>
                  <a:txBody>
                    <a:bodyPr/>
                    <a:p>
                      <a:pPr>
                        <a:buNone/>
                      </a:pPr>
                      <a:r>
                        <a:rPr lang="zh-CN" altLang="en-US">
                          <a:solidFill>
                            <a:schemeClr val="tx1"/>
                          </a:solidFill>
                        </a:rPr>
                        <a:t>男</a:t>
                      </a:r>
                      <a:endParaRPr lang="zh-CN" altLang="en-US">
                        <a:solidFill>
                          <a:schemeClr val="tx1"/>
                        </a:solidFill>
                      </a:endParaRPr>
                    </a:p>
                  </a:txBody>
                  <a:tcPr>
                    <a:noFill/>
                  </a:tcPr>
                </a:tc>
                <a:tc>
                  <a:txBody>
                    <a:bodyPr/>
                    <a:p>
                      <a:pPr>
                        <a:buNone/>
                      </a:pPr>
                      <a:r>
                        <a:rPr lang="zh-CN" altLang="en-US">
                          <a:solidFill>
                            <a:schemeClr val="tx1"/>
                          </a:solidFill>
                        </a:rPr>
                        <a:t>不是</a:t>
                      </a:r>
                      <a:endParaRPr lang="zh-CN" altLang="en-US">
                        <a:solidFill>
                          <a:schemeClr val="tx1"/>
                        </a:solidFill>
                      </a:endParaRPr>
                    </a:p>
                  </a:txBody>
                  <a:tcPr>
                    <a:solidFill>
                      <a:srgbClr val="FF0000"/>
                    </a:solidFill>
                  </a:tcPr>
                </a:tc>
                <a:tc>
                  <a:txBody>
                    <a:bodyPr/>
                    <a:p>
                      <a:pPr>
                        <a:buNone/>
                      </a:pPr>
                      <a:r>
                        <a:rPr lang="en-US" altLang="zh-CN">
                          <a:solidFill>
                            <a:schemeClr val="tx1"/>
                          </a:solidFill>
                        </a:rPr>
                        <a:t>80-89</a:t>
                      </a:r>
                      <a:endParaRPr lang="en-US" altLang="zh-CN">
                        <a:solidFill>
                          <a:schemeClr val="tx1"/>
                        </a:solidFill>
                      </a:endParaRPr>
                    </a:p>
                  </a:txBody>
                  <a:tcPr>
                    <a:noFill/>
                  </a:tcPr>
                </a:tc>
                <a:tc>
                  <a:txBody>
                    <a:bodyPr/>
                    <a:p>
                      <a:pPr>
                        <a:buNone/>
                      </a:pPr>
                      <a:r>
                        <a:rPr lang="zh-CN" altLang="en-US">
                          <a:solidFill>
                            <a:schemeClr val="tx1"/>
                          </a:solidFill>
                        </a:rPr>
                        <a:t>良</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15</a:t>
                      </a:r>
                      <a:endParaRPr lang="en-US" altLang="zh-CN"/>
                    </a:p>
                  </a:txBody>
                  <a:tcPr/>
                </a:tc>
                <a:tc>
                  <a:txBody>
                    <a:bodyPr/>
                    <a:p>
                      <a:pPr>
                        <a:buNone/>
                      </a:pPr>
                      <a:r>
                        <a:rPr lang="zh-CN" altLang="en-US"/>
                        <a:t>男</a:t>
                      </a:r>
                      <a:endParaRPr lang="zh-CN" altLang="en-US"/>
                    </a:p>
                  </a:txBody>
                  <a:tcPr>
                    <a:noFill/>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solidFill>
                            <a:schemeClr val="tx1"/>
                          </a:solidFill>
                        </a:rPr>
                        <a:t>19</a:t>
                      </a:r>
                      <a:endParaRPr lang="en-US" altLang="zh-CN">
                        <a:solidFill>
                          <a:schemeClr val="tx1"/>
                        </a:solidFill>
                      </a:endParaRPr>
                    </a:p>
                  </a:txBody>
                  <a:tcPr>
                    <a:noFill/>
                  </a:tcPr>
                </a:tc>
                <a:tc>
                  <a:txBody>
                    <a:bodyPr/>
                    <a:p>
                      <a:pPr>
                        <a:buNone/>
                      </a:pPr>
                      <a:r>
                        <a:rPr lang="zh-CN" altLang="en-US">
                          <a:solidFill>
                            <a:schemeClr val="tx1"/>
                          </a:solidFill>
                        </a:rPr>
                        <a:t>男</a:t>
                      </a:r>
                      <a:endParaRPr lang="zh-CN" altLang="en-US">
                        <a:solidFill>
                          <a:schemeClr val="tx1"/>
                        </a:solidFill>
                      </a:endParaRPr>
                    </a:p>
                  </a:txBody>
                  <a:tcPr>
                    <a:noFill/>
                  </a:tcPr>
                </a:tc>
                <a:tc>
                  <a:txBody>
                    <a:bodyPr/>
                    <a:p>
                      <a:pPr>
                        <a:buNone/>
                      </a:pPr>
                      <a:r>
                        <a:rPr lang="zh-CN" altLang="en-US">
                          <a:solidFill>
                            <a:schemeClr val="tx1"/>
                          </a:solidFill>
                        </a:rPr>
                        <a:t>不是</a:t>
                      </a:r>
                      <a:endParaRPr lang="zh-CN" altLang="en-US">
                        <a:solidFill>
                          <a:schemeClr val="tx1"/>
                        </a:solidFill>
                      </a:endParaRPr>
                    </a:p>
                  </a:txBody>
                  <a:tcPr>
                    <a:solidFill>
                      <a:srgbClr val="FF0000"/>
                    </a:solidFill>
                  </a:tcPr>
                </a:tc>
                <a:tc>
                  <a:txBody>
                    <a:bodyPr/>
                    <a:p>
                      <a:pPr>
                        <a:buNone/>
                      </a:pPr>
                      <a:r>
                        <a:rPr lang="en-US" altLang="zh-CN">
                          <a:solidFill>
                            <a:schemeClr val="tx1"/>
                          </a:solidFill>
                        </a:rPr>
                        <a:t>70-79</a:t>
                      </a:r>
                      <a:endParaRPr lang="en-US" altLang="zh-CN">
                        <a:solidFill>
                          <a:schemeClr val="tx1"/>
                        </a:solidFill>
                      </a:endParaRPr>
                    </a:p>
                  </a:txBody>
                  <a:tcPr>
                    <a:noFill/>
                  </a:tcPr>
                </a:tc>
                <a:tc>
                  <a:txBody>
                    <a:bodyPr/>
                    <a:p>
                      <a:pPr>
                        <a:buNone/>
                      </a:pPr>
                      <a:r>
                        <a:rPr lang="zh-CN" altLang="en-US">
                          <a:solidFill>
                            <a:schemeClr val="tx1"/>
                          </a:solidFill>
                        </a:rPr>
                        <a:t>不及格</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22</a:t>
                      </a:r>
                      <a:endParaRPr lang="en-US" altLang="zh-CN"/>
                    </a:p>
                  </a:txBody>
                  <a:tcPr/>
                </a:tc>
                <a:tc>
                  <a:txBody>
                    <a:bodyPr/>
                    <a:p>
                      <a:pPr>
                        <a:buNone/>
                      </a:pPr>
                      <a:r>
                        <a:rPr lang="zh-CN" altLang="en-US"/>
                        <a:t>男</a:t>
                      </a:r>
                      <a:endParaRPr lang="zh-CN" altLang="en-US"/>
                    </a:p>
                  </a:txBody>
                  <a:tcPr>
                    <a:noFill/>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solidFill>
                            <a:schemeClr val="tx1"/>
                          </a:solidFill>
                        </a:rPr>
                        <a:t>20</a:t>
                      </a:r>
                      <a:endParaRPr lang="en-US" altLang="zh-CN">
                        <a:solidFill>
                          <a:schemeClr val="tx1"/>
                        </a:solidFill>
                      </a:endParaRPr>
                    </a:p>
                  </a:txBody>
                  <a:tcPr>
                    <a:noFill/>
                  </a:tcPr>
                </a:tc>
                <a:tc>
                  <a:txBody>
                    <a:bodyPr/>
                    <a:p>
                      <a:pPr>
                        <a:buNone/>
                      </a:pPr>
                      <a:r>
                        <a:rPr lang="zh-CN" altLang="en-US">
                          <a:solidFill>
                            <a:schemeClr val="tx1"/>
                          </a:solidFill>
                        </a:rPr>
                        <a:t>男</a:t>
                      </a:r>
                      <a:endParaRPr lang="zh-CN" altLang="en-US">
                        <a:solidFill>
                          <a:schemeClr val="tx1"/>
                        </a:solidFill>
                      </a:endParaRPr>
                    </a:p>
                  </a:txBody>
                  <a:tcPr>
                    <a:noFill/>
                  </a:tcPr>
                </a:tc>
                <a:tc>
                  <a:txBody>
                    <a:bodyPr/>
                    <a:p>
                      <a:pPr>
                        <a:buNone/>
                      </a:pPr>
                      <a:r>
                        <a:rPr lang="zh-CN" altLang="en-US">
                          <a:solidFill>
                            <a:schemeClr val="tx1"/>
                          </a:solidFill>
                        </a:rPr>
                        <a:t>不是</a:t>
                      </a:r>
                      <a:endParaRPr lang="zh-CN" altLang="en-US">
                        <a:solidFill>
                          <a:schemeClr val="tx1"/>
                        </a:solidFill>
                      </a:endParaRPr>
                    </a:p>
                  </a:txBody>
                  <a:tcPr>
                    <a:solidFill>
                      <a:srgbClr val="FF0000"/>
                    </a:solidFill>
                  </a:tcPr>
                </a:tc>
                <a:tc>
                  <a:txBody>
                    <a:bodyPr/>
                    <a:p>
                      <a:pPr>
                        <a:buNone/>
                      </a:pPr>
                      <a:r>
                        <a:rPr lang="en-US" altLang="zh-CN">
                          <a:solidFill>
                            <a:schemeClr val="tx1"/>
                          </a:solidFill>
                        </a:rPr>
                        <a:t>70-79</a:t>
                      </a:r>
                      <a:endParaRPr lang="en-US" altLang="zh-CN">
                        <a:solidFill>
                          <a:schemeClr val="tx1"/>
                        </a:solidFill>
                      </a:endParaRPr>
                    </a:p>
                  </a:txBody>
                  <a:tcPr>
                    <a:noFill/>
                  </a:tcPr>
                </a:tc>
                <a:tc>
                  <a:txBody>
                    <a:bodyPr/>
                    <a:p>
                      <a:pPr>
                        <a:buNone/>
                      </a:pPr>
                      <a:r>
                        <a:rPr lang="zh-CN" altLang="en-US">
                          <a:solidFill>
                            <a:schemeClr val="tx1"/>
                          </a:solidFill>
                        </a:rPr>
                        <a:t>良</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lgn="l">
                        <a:buClrTx/>
                        <a:buSzTx/>
                        <a:buFontTx/>
                        <a:buNone/>
                      </a:pPr>
                      <a:r>
                        <a:rPr lang="zh-CN" altLang="en-US">
                          <a:solidFill>
                            <a:schemeClr val="tx1"/>
                          </a:solidFill>
                        </a:rPr>
                        <a:t>9</a:t>
                      </a:r>
                      <a:endParaRPr lang="zh-CN" altLang="en-US">
                        <a:solidFill>
                          <a:schemeClr val="tx1"/>
                        </a:solidFill>
                      </a:endParaRPr>
                    </a:p>
                  </a:txBody>
                  <a:tcPr/>
                </a:tc>
                <a:tc>
                  <a:txBody>
                    <a:bodyPr/>
                    <a:p>
                      <a:pPr algn="l">
                        <a:buClrTx/>
                        <a:buSzTx/>
                        <a:buFontTx/>
                        <a:buNone/>
                      </a:pPr>
                      <a:r>
                        <a:rPr lang="zh-CN" altLang="en-US">
                          <a:solidFill>
                            <a:schemeClr val="tx1"/>
                          </a:solidFill>
                        </a:rPr>
                        <a:t>女</a:t>
                      </a:r>
                      <a:endParaRPr lang="zh-CN" altLang="en-US">
                        <a:solidFill>
                          <a:schemeClr val="tx1"/>
                        </a:solidFill>
                      </a:endParaRPr>
                    </a:p>
                  </a:txBody>
                  <a:tcPr/>
                </a:tc>
                <a:tc>
                  <a:txBody>
                    <a:bodyPr/>
                    <a:p>
                      <a:pPr algn="l">
                        <a:buClrTx/>
                        <a:buSzTx/>
                        <a:buFontTx/>
                        <a:buNone/>
                      </a:pPr>
                      <a:r>
                        <a:rPr lang="zh-CN" altLang="en-US">
                          <a:solidFill>
                            <a:schemeClr val="tx1"/>
                          </a:solidFill>
                        </a:rPr>
                        <a:t>是</a:t>
                      </a:r>
                      <a:endParaRPr lang="zh-CN" altLang="en-US">
                        <a:solidFill>
                          <a:schemeClr val="tx1"/>
                        </a:solidFill>
                      </a:endParaRPr>
                    </a:p>
                  </a:txBody>
                  <a:tcPr/>
                </a:tc>
                <a:tc>
                  <a:txBody>
                    <a:bodyPr/>
                    <a:p>
                      <a:pPr>
                        <a:buNone/>
                      </a:pPr>
                      <a:r>
                        <a:rPr lang="en-US" altLang="zh-CN">
                          <a:solidFill>
                            <a:schemeClr val="tx1"/>
                          </a:solidFill>
                        </a:rPr>
                        <a:t>70-79</a:t>
                      </a:r>
                      <a:endParaRPr lang="en-US" altLang="zh-CN">
                        <a:solidFill>
                          <a:schemeClr val="tx1"/>
                        </a:solidFill>
                      </a:endParaRPr>
                    </a:p>
                  </a:txBody>
                  <a:tcPr/>
                </a:tc>
                <a:tc>
                  <a:txBody>
                    <a:bodyPr/>
                    <a:p>
                      <a:pPr>
                        <a:buNone/>
                      </a:pPr>
                      <a:r>
                        <a:rPr lang="zh-CN" altLang="en-US">
                          <a:solidFill>
                            <a:schemeClr val="tx1"/>
                          </a:solidFill>
                        </a:rPr>
                        <a:t>中</a:t>
                      </a:r>
                      <a:endParaRPr lang="zh-CN" altLang="en-US">
                        <a:solidFill>
                          <a:schemeClr val="tx1"/>
                        </a:solidFill>
                      </a:endParaRPr>
                    </a:p>
                  </a:txBody>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r>
              <a:tr h="372745">
                <a:tc>
                  <a:txBody>
                    <a:bodyPr/>
                    <a:p>
                      <a:pPr>
                        <a:buNone/>
                      </a:pPr>
                      <a:r>
                        <a:rPr lang="en-US" altLang="zh-CN"/>
                        <a:t>10</a:t>
                      </a:r>
                      <a:endParaRPr lang="en-US" altLang="zh-CN"/>
                    </a:p>
                  </a:txBody>
                  <a:tcPr>
                    <a:noFill/>
                  </a:tcPr>
                </a:tc>
                <a:tc>
                  <a:txBody>
                    <a:bodyPr/>
                    <a:p>
                      <a:pPr>
                        <a:buNone/>
                      </a:pPr>
                      <a:r>
                        <a:rPr lang="zh-CN" altLang="en-US"/>
                        <a:t>男</a:t>
                      </a:r>
                      <a:endParaRPr lang="zh-CN" altLang="en-US"/>
                    </a:p>
                  </a:txBody>
                  <a:tcPr>
                    <a:noFill/>
                  </a:tcPr>
                </a:tc>
                <a:tc>
                  <a:txBody>
                    <a:bodyPr/>
                    <a:p>
                      <a:pPr>
                        <a:buNone/>
                      </a:pPr>
                      <a:r>
                        <a:rPr lang="zh-CN" altLang="en-US"/>
                        <a:t>不是</a:t>
                      </a:r>
                      <a:endParaRPr lang="zh-CN" altLang="en-US"/>
                    </a:p>
                  </a:txBody>
                  <a:tcPr>
                    <a:solidFill>
                      <a:srgbClr val="FF0000"/>
                    </a:solidFill>
                  </a:tcPr>
                </a:tc>
                <a:tc>
                  <a:txBody>
                    <a:bodyPr/>
                    <a:p>
                      <a:pPr>
                        <a:buNone/>
                      </a:pPr>
                      <a:r>
                        <a:rPr lang="en-US" altLang="zh-CN"/>
                        <a:t>60-69</a:t>
                      </a:r>
                      <a:endParaRPr lang="en-US" altLang="zh-CN"/>
                    </a:p>
                  </a:txBody>
                  <a:tcPr>
                    <a:noFill/>
                  </a:tcPr>
                </a:tc>
                <a:tc>
                  <a:txBody>
                    <a:bodyPr/>
                    <a:p>
                      <a:pPr>
                        <a:buNone/>
                      </a:pPr>
                      <a:r>
                        <a:rPr lang="zh-CN" altLang="en-US"/>
                        <a:t>及格</a:t>
                      </a:r>
                      <a:endParaRPr lang="zh-CN" altLang="en-US"/>
                    </a:p>
                  </a:txBody>
                  <a:tcPr>
                    <a:noFill/>
                  </a:tcPr>
                </a:tc>
                <a:tc>
                  <a:txBody>
                    <a:bodyPr/>
                    <a:p>
                      <a:pPr>
                        <a:buNone/>
                      </a:pPr>
                      <a:r>
                        <a:rPr lang="zh-CN" altLang="en-US"/>
                        <a:t>已</a:t>
                      </a:r>
                      <a:endParaRPr lang="zh-CN" altLang="en-US"/>
                    </a:p>
                  </a:txBody>
                  <a:tcPr>
                    <a:noFill/>
                  </a:tcPr>
                </a:tc>
                <a:tc>
                  <a:txBody>
                    <a:bodyPr/>
                    <a:p>
                      <a:pPr>
                        <a:buNone/>
                      </a:pPr>
                      <a:r>
                        <a:rPr lang="en-US" altLang="zh-CN"/>
                        <a:t>2</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80-89</a:t>
                      </a:r>
                      <a:endParaRPr lang="en-US" altLang="zh-CN"/>
                    </a:p>
                  </a:txBody>
                  <a:tcPr/>
                </a:tc>
                <a:tc>
                  <a:txBody>
                    <a:bodyPr/>
                    <a:p>
                      <a:pPr>
                        <a:buNone/>
                      </a:pPr>
                      <a:r>
                        <a:rPr lang="zh-CN" altLang="en-US"/>
                        <a:t>中</a:t>
                      </a:r>
                      <a:endParaRPr lang="zh-CN" altLang="en-US"/>
                    </a:p>
                  </a:txBody>
                  <a:tcPr/>
                </a:tc>
                <a:tc>
                  <a:txBody>
                    <a:bodyPr/>
                    <a:p>
                      <a:pPr>
                        <a:buNone/>
                      </a:pPr>
                      <a:r>
                        <a:rPr lang="zh-CN" altLang="en-US" sz="1800">
                          <a:sym typeface="+mn-ea"/>
                        </a:rPr>
                        <a:t>已</a:t>
                      </a:r>
                      <a:endParaRPr lang="zh-CN" altLang="en-US"/>
                    </a:p>
                  </a:txBody>
                  <a:tcPr/>
                </a:tc>
              </a:tr>
              <a:tr h="372745">
                <a:tc>
                  <a:txBody>
                    <a:bodyPr/>
                    <a:p>
                      <a:pPr>
                        <a:buNone/>
                      </a:pPr>
                      <a:r>
                        <a:rPr lang="en-US" altLang="zh-CN"/>
                        <a:t>14</a:t>
                      </a:r>
                      <a:endParaRPr lang="en-US" altLang="zh-CN"/>
                    </a:p>
                  </a:txBody>
                  <a:tcPr/>
                </a:tc>
                <a:tc>
                  <a:txBody>
                    <a:bodyPr/>
                    <a:p>
                      <a:pPr>
                        <a:buNone/>
                      </a:pPr>
                      <a:r>
                        <a:rPr lang="zh-CN" altLang="en-US"/>
                        <a:t>男</a:t>
                      </a:r>
                      <a:endParaRPr lang="zh-CN" altLang="en-US"/>
                    </a:p>
                  </a:txBody>
                  <a:tcPr>
                    <a:noFill/>
                  </a:tcPr>
                </a:tc>
                <a:tc>
                  <a:txBody>
                    <a:bodyPr/>
                    <a:p>
                      <a:pPr>
                        <a:buNone/>
                      </a:pPr>
                      <a:r>
                        <a:rPr lang="zh-CN" altLang="en-US"/>
                        <a:t>不是</a:t>
                      </a:r>
                      <a:endParaRPr lang="zh-CN" altLang="en-US"/>
                    </a:p>
                  </a:txBody>
                  <a:tcPr>
                    <a:solidFill>
                      <a:srgbClr val="FF0000"/>
                    </a:solidFill>
                  </a:tcPr>
                </a:tc>
                <a:tc>
                  <a:txBody>
                    <a:bodyPr/>
                    <a:p>
                      <a:pPr>
                        <a:buNone/>
                      </a:pPr>
                      <a:r>
                        <a:rPr lang="en-US" altLang="zh-CN"/>
                        <a:t>60-69</a:t>
                      </a:r>
                      <a:endParaRPr lang="en-US" altLang="zh-CN"/>
                    </a:p>
                  </a:txBody>
                  <a:tcPr/>
                </a:tc>
                <a:tc>
                  <a:txBody>
                    <a:bodyPr/>
                    <a:p>
                      <a:pPr>
                        <a:buNone/>
                      </a:pPr>
                      <a:r>
                        <a:rPr lang="zh-CN" altLang="en-US"/>
                        <a:t>及格</a:t>
                      </a:r>
                      <a:endParaRPr lang="zh-CN" altLang="en-US"/>
                    </a:p>
                  </a:txBody>
                  <a:tcPr/>
                </a:tc>
                <a:tc>
                  <a:txBody>
                    <a:bodyPr/>
                    <a:p>
                      <a:pPr>
                        <a:buNone/>
                      </a:pPr>
                      <a:r>
                        <a:rPr lang="zh-CN" altLang="en-US"/>
                        <a:t>已</a:t>
                      </a:r>
                      <a:endParaRPr lang="zh-CN" altLang="en-US"/>
                    </a:p>
                  </a:txBody>
                  <a:tcPr/>
                </a:tc>
                <a:tc>
                  <a:txBody>
                    <a:bodyPr/>
                    <a:p>
                      <a:pPr>
                        <a:buNone/>
                      </a:pPr>
                      <a:r>
                        <a:rPr lang="en-US" altLang="zh-CN"/>
                        <a:t>7</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1</a:t>
                      </a:r>
                      <a:endParaRPr lang="en-US" altLang="zh-CN"/>
                    </a:p>
                  </a:txBody>
                  <a:tcPr/>
                </a:tc>
                <a:tc>
                  <a:txBody>
                    <a:bodyPr/>
                    <a:p>
                      <a:pPr>
                        <a:buNone/>
                      </a:pPr>
                      <a:r>
                        <a:rPr lang="zh-CN" altLang="en-US"/>
                        <a:t>男</a:t>
                      </a:r>
                      <a:endParaRPr lang="zh-CN" altLang="en-US"/>
                    </a:p>
                  </a:txBody>
                  <a:tcPr>
                    <a:noFill/>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优</a:t>
                      </a:r>
                      <a:endParaRPr lang="zh-CN" altLang="en-US"/>
                    </a:p>
                  </a:txBody>
                  <a:tcPr/>
                </a:tc>
                <a:tc>
                  <a:txBody>
                    <a:bodyPr/>
                    <a:p>
                      <a:pPr>
                        <a:buNone/>
                      </a:pPr>
                      <a:r>
                        <a:rPr lang="zh-CN" altLang="en-US"/>
                        <a:t>已</a:t>
                      </a:r>
                      <a:endParaRPr lang="zh-CN" altLang="en-US"/>
                    </a:p>
                  </a:txBody>
                  <a:tcPr/>
                </a:tc>
                <a:tc>
                  <a:txBody>
                    <a:bodyPr/>
                    <a:p>
                      <a:pPr>
                        <a:buNone/>
                      </a:pPr>
                      <a:r>
                        <a:rPr lang="en-US" altLang="zh-CN"/>
                        <a:t>18</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4</a:t>
                      </a:r>
                      <a:endParaRPr lang="en-US" altLang="zh-CN"/>
                    </a:p>
                  </a:txBody>
                  <a:tcPr/>
                </a:tc>
                <a:tc>
                  <a:txBody>
                    <a:bodyPr/>
                    <a:p>
                      <a:pPr>
                        <a:buNone/>
                      </a:pPr>
                      <a:r>
                        <a:rPr lang="zh-CN" altLang="en-US"/>
                        <a:t>男</a:t>
                      </a:r>
                      <a:endParaRPr lang="zh-CN" altLang="en-US"/>
                    </a:p>
                  </a:txBody>
                  <a:tcPr>
                    <a:noFill/>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sz="1800">
                          <a:sym typeface="+mn-ea"/>
                        </a:rPr>
                        <a:t>已</a:t>
                      </a:r>
                      <a:endParaRPr lang="zh-CN" altLang="en-US"/>
                    </a:p>
                  </a:txBody>
                  <a:tcPr/>
                </a:tc>
                <a:tc>
                  <a:txBody>
                    <a:bodyPr/>
                    <a:p>
                      <a:pPr>
                        <a:buNone/>
                      </a:pPr>
                      <a:r>
                        <a:rPr lang="en-US" altLang="zh-CN"/>
                        <a:t>21</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优</a:t>
                      </a:r>
                      <a:endParaRPr lang="zh-CN" altLang="en-US"/>
                    </a:p>
                  </a:txBody>
                  <a:tcPr/>
                </a:tc>
                <a:tc>
                  <a:txBody>
                    <a:bodyPr/>
                    <a:p>
                      <a:pPr>
                        <a:buNone/>
                      </a:pPr>
                      <a:r>
                        <a:rPr lang="zh-CN" altLang="en-US"/>
                        <a:t>已</a:t>
                      </a:r>
                      <a:endParaRPr lang="zh-CN" altLang="en-US"/>
                    </a:p>
                  </a:txBody>
                  <a:tcP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算法案例</a:t>
            </a:r>
            <a:endParaRPr lang="zh-CN" altLang="en-US" dirty="0"/>
          </a:p>
        </p:txBody>
      </p:sp>
      <mc:AlternateContent xmlns:mc="http://schemas.openxmlformats.org/markup-compatibility/2006">
        <mc:Choice xmlns:a14="http://schemas.microsoft.com/office/drawing/2010/main" Requires="a14">
          <p:sp>
            <p:nvSpPr>
              <p:cNvPr id="30" name="文本框 29"/>
              <p:cNvSpPr txBox="1"/>
              <p:nvPr/>
            </p:nvSpPr>
            <p:spPr>
              <a:xfrm>
                <a:off x="362585" y="1658620"/>
                <a:ext cx="11584940" cy="2535555"/>
              </a:xfrm>
              <a:prstGeom prst="rect">
                <a:avLst/>
              </a:prstGeom>
              <a:noFill/>
            </p:spPr>
            <p:txBody>
              <a:bodyPr wrap="square" rtlCol="0" anchor="t">
                <a:spAutoFit/>
              </a:bodyPr>
              <a:p>
                <a:pPr>
                  <a:lnSpc>
                    <a:spcPct val="150000"/>
                  </a:lnSpc>
                </a:pPr>
                <a:r>
                  <a:rPr lang="zh-CN" altLang="en-US" sz="1800" b="1" dirty="0" err="1">
                    <a:effectLst/>
                    <a:latin typeface="微软雅黑" panose="020B0503020204020204" pitchFamily="34" charset="-122"/>
                    <a:cs typeface="Euclid" panose="02020503060505020303" pitchFamily="18" charset="0"/>
                    <a:sym typeface="+mn-ea"/>
                  </a:rPr>
                  <a:t>学生干部信息熵：</a:t>
                </a:r>
                <a14:m>
                  <m:oMath xmlns:m="http://schemas.openxmlformats.org/officeDocument/2006/math">
                    <m:r>
                      <a:rPr lang="en-US" altLang="zh-CN" sz="2000" i="1">
                        <a:latin typeface="Cambria Math" panose="02040503050406030204" pitchFamily="18" charset="0"/>
                        <a:ea typeface="微软雅黑" panose="020B0503020204020204" pitchFamily="34" charset="-122"/>
                      </a:rPr>
                      <m:t>𝐻</m:t>
                    </m:r>
                    <m:r>
                      <a:rPr lang="en-US" altLang="zh-CN" sz="2000" i="1">
                        <a:latin typeface="Cambria Math" panose="02040503050406030204" pitchFamily="18" charset="0"/>
                        <a:ea typeface="微软雅黑" panose="020B0503020204020204" pitchFamily="34" charset="-122"/>
                      </a:rPr>
                      <m:t>(不是学生干部)=−</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7</m:t>
                            </m:r>
                          </m:e>
                        </m:d>
                      </m:num>
                      <m:den>
                        <m:r>
                          <a:rPr lang="en-US" altLang="zh-CN" sz="2000" b="0" i="1" smtClean="0">
                            <a:latin typeface="Cambria Math" panose="02040503050406030204" pitchFamily="18" charset="0"/>
                            <a:ea typeface="微软雅黑" panose="020B0503020204020204" pitchFamily="34" charset="-122"/>
                          </a:rPr>
                          <m:t>9</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7</m:t>
                            </m:r>
                          </m:e>
                        </m:d>
                      </m:num>
                      <m:den>
                        <m:r>
                          <a:rPr lang="en-US" altLang="zh-CN" sz="2000" i="1">
                            <a:latin typeface="Cambria Math" panose="02040503050406030204" pitchFamily="18" charset="0"/>
                            <a:ea typeface="微软雅黑" panose="020B0503020204020204" pitchFamily="34" charset="-122"/>
                          </a:rPr>
                          <m:t>9</m:t>
                        </m:r>
                      </m:den>
                    </m:f>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2</m:t>
                            </m:r>
                          </m:e>
                        </m:d>
                      </m:num>
                      <m:den>
                        <m:r>
                          <a:rPr lang="en-US" altLang="zh-CN" sz="2000" i="1">
                            <a:latin typeface="Cambria Math" panose="02040503050406030204" pitchFamily="18" charset="0"/>
                            <a:ea typeface="微软雅黑" panose="020B0503020204020204" pitchFamily="34" charset="-122"/>
                          </a:rPr>
                          <m:t>9</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2</m:t>
                            </m:r>
                          </m:e>
                        </m:d>
                      </m:num>
                      <m:den>
                        <m:r>
                          <a:rPr lang="en-US" altLang="zh-CN" sz="2000" b="0" i="1" smtClean="0">
                            <a:latin typeface="Cambria Math" panose="02040503050406030204" pitchFamily="18" charset="0"/>
                            <a:ea typeface="微软雅黑" panose="020B0503020204020204" pitchFamily="34" charset="-122"/>
                          </a:rPr>
                          <m:t>9</m:t>
                        </m:r>
                      </m:den>
                    </m:f>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7642</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    </m:t>
                    </m:r>
                  </m:oMath>
                </a14:m>
                <a:endParaRPr lang="en-US" altLang="zh-CN" sz="2000" i="1">
                  <a:latin typeface="Cambria Math" panose="02040503050406030204" pitchFamily="18" charset="0"/>
                  <a:ea typeface="微软雅黑" panose="020B0503020204020204" pitchFamily="34" charset="-122"/>
                  <a:cs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微软雅黑" panose="020B0503020204020204" pitchFamily="34" charset="-122"/>
                          <a:cs typeface="Cambria Math" panose="02040503050406030204" pitchFamily="18" charset="0"/>
                        </a:rPr>
                        <m:t> </m:t>
                      </m:r>
                      <m:r>
                        <a:rPr lang="en-US" altLang="zh-CN" sz="2000" i="1">
                          <a:latin typeface="Cambria Math" panose="02040503050406030204" pitchFamily="18" charset="0"/>
                          <a:ea typeface="微软雅黑" panose="020B0503020204020204" pitchFamily="34" charset="-122"/>
                        </a:rPr>
                        <m:t>𝐻</m:t>
                      </m:r>
                      <m:r>
                        <a:rPr lang="en-US" altLang="zh-CN" sz="2000" i="1">
                          <a:latin typeface="Cambria Math" panose="02040503050406030204" pitchFamily="18" charset="0"/>
                          <a:ea typeface="微软雅黑" panose="020B0503020204020204" pitchFamily="34" charset="-122"/>
                        </a:rPr>
                        <m:t>(是学生干部)=−</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m:t>
                              </m:r>
                            </m:e>
                          </m:d>
                        </m:num>
                        <m:den>
                          <m:r>
                            <a:rPr lang="en-US" altLang="zh-CN" sz="2000" i="1">
                              <a:latin typeface="Cambria Math" panose="02040503050406030204" pitchFamily="18" charset="0"/>
                              <a:ea typeface="微软雅黑" panose="020B0503020204020204" pitchFamily="34" charset="-122"/>
                            </a:rPr>
                            <m:t>13</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m:t>
                              </m:r>
                            </m:e>
                          </m:d>
                        </m:num>
                        <m:den>
                          <m:r>
                            <a:rPr lang="en-US" altLang="zh-CN" sz="2000" i="1">
                              <a:latin typeface="Cambria Math" panose="02040503050406030204" pitchFamily="18" charset="0"/>
                              <a:ea typeface="微软雅黑" panose="020B0503020204020204" pitchFamily="34" charset="-122"/>
                            </a:rPr>
                            <m:t>13</m:t>
                          </m:r>
                        </m:den>
                      </m:f>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12</m:t>
                              </m:r>
                            </m:e>
                          </m:d>
                        </m:num>
                        <m:den>
                          <m:r>
                            <a:rPr lang="en-US" altLang="zh-CN" sz="2000" i="1">
                              <a:latin typeface="Cambria Math" panose="02040503050406030204" pitchFamily="18" charset="0"/>
                              <a:ea typeface="微软雅黑" panose="020B0503020204020204" pitchFamily="34" charset="-122"/>
                            </a:rPr>
                            <m:t>13</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12</m:t>
                              </m:r>
                            </m:e>
                          </m:d>
                        </m:num>
                        <m:den>
                          <m:r>
                            <a:rPr lang="en-US" altLang="zh-CN" sz="2000" i="1">
                              <a:latin typeface="Cambria Math" panose="02040503050406030204" pitchFamily="18" charset="0"/>
                              <a:ea typeface="微软雅黑" panose="020B0503020204020204" pitchFamily="34" charset="-122"/>
                            </a:rPr>
                            <m:t>13</m:t>
                          </m:r>
                        </m:den>
                      </m:f>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3912</m:t>
                      </m:r>
                    </m:oMath>
                  </m:oMathPara>
                </a14:m>
                <a:endParaRPr lang="en-US" altLang="zh-CN" sz="2000" i="1">
                  <a:latin typeface="Cambria Math" panose="02040503050406030204" pitchFamily="18" charset="0"/>
                  <a:ea typeface="微软雅黑" panose="020B0503020204020204" pitchFamily="34" charset="-122"/>
                  <a:cs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微软雅黑" panose="020B0503020204020204" pitchFamily="34" charset="-122"/>
                        </a:rPr>
                        <m:t>𝐻</m:t>
                      </m:r>
                      <m:r>
                        <a:rPr lang="en-US" altLang="zh-CN" sz="2000" i="1">
                          <a:latin typeface="Cambria Math" panose="02040503050406030204" pitchFamily="18" charset="0"/>
                          <a:ea typeface="微软雅黑" panose="020B0503020204020204" pitchFamily="34" charset="-122"/>
                        </a:rPr>
                        <m:t>(学生干部)=</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9</m:t>
                              </m:r>
                            </m:e>
                          </m:d>
                        </m:num>
                        <m:den>
                          <m:r>
                            <a:rPr lang="en-US" altLang="zh-CN" sz="2000" b="0" i="1" smtClean="0">
                              <a:latin typeface="Cambria Math" panose="02040503050406030204" pitchFamily="18" charset="0"/>
                              <a:ea typeface="微软雅黑" panose="020B0503020204020204" pitchFamily="34" charset="-122"/>
                            </a:rPr>
                            <m:t>22</m:t>
                          </m:r>
                        </m:den>
                      </m:f>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7642</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13</m:t>
                              </m:r>
                            </m:e>
                          </m:d>
                        </m:num>
                        <m:den>
                          <m:r>
                            <a:rPr lang="en-US" altLang="zh-CN" sz="2000" i="1">
                              <a:latin typeface="Cambria Math" panose="02040503050406030204" pitchFamily="18" charset="0"/>
                              <a:ea typeface="微软雅黑" panose="020B0503020204020204" pitchFamily="34" charset="-122"/>
                            </a:rPr>
                            <m:t>22</m:t>
                          </m:r>
                        </m:den>
                      </m:f>
                      <m:r>
                        <a:rPr lang="en-US" altLang="zh-CN" sz="2000" b="0" i="1" smtClean="0">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3912</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5438</m:t>
                      </m:r>
                    </m:oMath>
                  </m:oMathPara>
                </a14:m>
                <a:endParaRPr lang="en-US" altLang="zh-CN" sz="2000" b="1" i="1" dirty="0" err="1">
                  <a:effectLst/>
                  <a:latin typeface="Cambria Math" panose="02040503050406030204" pitchFamily="18" charset="0"/>
                  <a:ea typeface="MS Mincho" charset="0"/>
                  <a:cs typeface="Cambria Math" panose="02040503050406030204" pitchFamily="18" charset="0"/>
                  <a:sym typeface="+mn-ea"/>
                </a:endParaRPr>
              </a:p>
            </p:txBody>
          </p:sp>
        </mc:Choice>
        <mc:Fallback>
          <p:sp>
            <p:nvSpPr>
              <p:cNvPr id="30" name="文本框 29"/>
              <p:cNvSpPr txBox="1">
                <a:spLocks noRot="1" noChangeAspect="1" noMove="1" noResize="1" noEditPoints="1" noAdjustHandles="1" noChangeArrowheads="1" noChangeShapeType="1" noTextEdit="1"/>
              </p:cNvSpPr>
              <p:nvPr/>
            </p:nvSpPr>
            <p:spPr>
              <a:xfrm>
                <a:off x="362585" y="1658620"/>
                <a:ext cx="11584940" cy="253555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p:cNvSpPr txBox="1"/>
              <p:nvPr/>
            </p:nvSpPr>
            <p:spPr>
              <a:xfrm>
                <a:off x="362585" y="4116070"/>
                <a:ext cx="11584940" cy="2109470"/>
              </a:xfrm>
              <a:prstGeom prst="rect">
                <a:avLst/>
              </a:prstGeom>
              <a:noFill/>
            </p:spPr>
            <p:txBody>
              <a:bodyPr wrap="square" rtlCol="0" anchor="t">
                <a:noAutofit/>
              </a:bodyPr>
              <a:p>
                <a:pPr>
                  <a:lnSpc>
                    <a:spcPct val="150000"/>
                  </a:lnSpc>
                </a:pPr>
                <a:r>
                  <a:rPr lang="zh-CN" altLang="en-US" sz="1800" b="1" dirty="0" err="1">
                    <a:effectLst/>
                    <a:latin typeface="微软雅黑" panose="020B0503020204020204" pitchFamily="34" charset="-122"/>
                    <a:cs typeface="Euclid" panose="02020503060505020303" pitchFamily="18" charset="0"/>
                    <a:sym typeface="+mn-ea"/>
                  </a:rPr>
                  <a:t>信息增益：</a:t>
                </a:r>
                <a14:m>
                  <m:oMath xmlns:m="http://schemas.openxmlformats.org/officeDocument/2006/math">
                    <m:r>
                      <a:rPr lang="en-US" altLang="zh-CN" sz="2000" i="1">
                        <a:latin typeface="Cambria Math" panose="02040503050406030204" pitchFamily="18" charset="0"/>
                        <a:ea typeface="微软雅黑" panose="020B0503020204020204" pitchFamily="34" charset="-122"/>
                      </a:rPr>
                      <m:t>𝑔</m:t>
                    </m:r>
                    <m:r>
                      <a:rPr lang="en-US" altLang="zh-CN" sz="2000" i="1">
                        <a:latin typeface="Cambria Math" panose="02040503050406030204" pitchFamily="18" charset="0"/>
                        <a:ea typeface="微软雅黑" panose="020B0503020204020204" pitchFamily="34" charset="-122"/>
                      </a:rPr>
                      <m:t>(学生干部)=</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94566</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5438</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0</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4</m:t>
                    </m:r>
                    <m:r>
                      <a:rPr lang="en-US" altLang="zh-CN" sz="2000" i="1">
                        <a:latin typeface="Cambria Math" panose="02040503050406030204" pitchFamily="18" charset="0"/>
                        <a:ea typeface="MS Mincho" charset="0"/>
                        <a:cs typeface="Cambria Math" panose="02040503050406030204" pitchFamily="18" charset="0"/>
                      </a:rPr>
                      <m:t>0186</m:t>
                    </m:r>
                  </m:oMath>
                </a14:m>
                <a:endParaRPr lang="en-US" altLang="zh-CN" sz="2000" i="1">
                  <a:latin typeface="Cambria Math" panose="02040503050406030204" pitchFamily="18" charset="0"/>
                  <a:ea typeface="MS Mincho" charset="0"/>
                  <a:cs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i="1">
                              <a:latin typeface="Cambria Math" panose="02040503050406030204" pitchFamily="18" charset="0"/>
                              <a:ea typeface="微软雅黑" panose="020B0503020204020204" pitchFamily="34" charset="-122"/>
                            </a:rPr>
                            <m:t>𝐻</m:t>
                          </m:r>
                        </m:e>
                        <m:sub>
                          <m:r>
                            <a:rPr lang="en-US" altLang="zh-CN" sz="2000" i="1">
                              <a:latin typeface="Cambria Math" panose="02040503050406030204" pitchFamily="18" charset="0"/>
                              <a:ea typeface="微软雅黑" panose="020B0503020204020204" pitchFamily="34" charset="-122"/>
                              <a:cs typeface="Cambria Math" panose="02040503050406030204" pitchFamily="18" charset="0"/>
                            </a:rPr>
                            <m:t>𝐴</m:t>
                          </m:r>
                        </m:sub>
                      </m:sSub>
                      <m:r>
                        <a:rPr lang="en-US" altLang="zh-CN" sz="2000" i="1">
                          <a:latin typeface="Cambria Math" panose="02040503050406030204" pitchFamily="18" charset="0"/>
                          <a:ea typeface="微软雅黑" panose="020B0503020204020204" pitchFamily="34" charset="-122"/>
                        </a:rPr>
                        <m:t>(学生干部)=</m:t>
                      </m:r>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13</m:t>
                              </m:r>
                            </m:e>
                          </m:d>
                        </m:num>
                        <m:den>
                          <m:r>
                            <a:rPr lang="en-US" altLang="zh-CN" sz="2000" b="0" i="1" smtClean="0">
                              <a:latin typeface="Cambria Math" panose="02040503050406030204" pitchFamily="18" charset="0"/>
                              <a:ea typeface="微软雅黑" panose="020B0503020204020204" pitchFamily="34" charset="-122"/>
                            </a:rPr>
                            <m:t>22</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13</m:t>
                              </m:r>
                            </m:e>
                          </m:d>
                        </m:num>
                        <m:den>
                          <m:r>
                            <a:rPr lang="en-US" altLang="zh-CN" sz="2000" i="1">
                              <a:latin typeface="Cambria Math" panose="02040503050406030204" pitchFamily="18" charset="0"/>
                              <a:ea typeface="微软雅黑" panose="020B0503020204020204" pitchFamily="34" charset="-122"/>
                            </a:rPr>
                            <m:t>22</m:t>
                          </m:r>
                        </m:den>
                      </m:f>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9</m:t>
                              </m:r>
                            </m:e>
                          </m:d>
                        </m:num>
                        <m:den>
                          <m:r>
                            <a:rPr lang="en-US" altLang="zh-CN" sz="2000" b="0" i="1" smtClean="0">
                              <a:latin typeface="Cambria Math" panose="02040503050406030204" pitchFamily="18" charset="0"/>
                              <a:ea typeface="微软雅黑" panose="020B0503020204020204" pitchFamily="34" charset="-122"/>
                            </a:rPr>
                            <m:t>22</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9</m:t>
                              </m:r>
                            </m:e>
                          </m:d>
                        </m:num>
                        <m:den>
                          <m:r>
                            <a:rPr lang="en-US" altLang="zh-CN" sz="2000" i="1">
                              <a:latin typeface="Cambria Math" panose="02040503050406030204" pitchFamily="18" charset="0"/>
                              <a:ea typeface="微软雅黑" panose="020B0503020204020204" pitchFamily="34" charset="-122"/>
                            </a:rPr>
                            <m:t>22</m:t>
                          </m:r>
                        </m:den>
                      </m:f>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9</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7602</m:t>
                      </m:r>
                    </m:oMath>
                  </m:oMathPara>
                </a14:m>
                <a:endParaRPr lang="en-US" altLang="zh-CN" sz="2000" i="1">
                  <a:latin typeface="Cambria Math" panose="02040503050406030204" pitchFamily="18" charset="0"/>
                  <a:ea typeface="MS Mincho" charset="0"/>
                  <a:cs typeface="Cambria Math" panose="02040503050406030204" pitchFamily="18" charset="0"/>
                </a:endParaRPr>
              </a:p>
              <a:p>
                <a:pPr marL="0" indent="0" latinLnBrk="0">
                  <a:lnSpc>
                    <a:spcPct val="200000"/>
                  </a:lnSpc>
                  <a:spcBef>
                    <a:spcPts val="600"/>
                  </a:spcBef>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i="1">
                              <a:latin typeface="Cambria Math" panose="02040503050406030204" pitchFamily="18" charset="0"/>
                              <a:ea typeface="微软雅黑" panose="020B0503020204020204" pitchFamily="34" charset="-122"/>
                            </a:rPr>
                            <m:t>𝑔</m:t>
                          </m:r>
                        </m:e>
                        <m:sub>
                          <m:r>
                            <a:rPr lang="en-US" altLang="zh-CN" sz="2000" i="1">
                              <a:latin typeface="Cambria Math" panose="02040503050406030204" pitchFamily="18" charset="0"/>
                              <a:ea typeface="微软雅黑" panose="020B0503020204020204" pitchFamily="34" charset="-122"/>
                              <a:cs typeface="Cambria Math" panose="02040503050406030204" pitchFamily="18" charset="0"/>
                            </a:rPr>
                            <m:t>𝑅</m:t>
                          </m:r>
                        </m:sub>
                      </m:sSub>
                      <m:r>
                        <a:rPr lang="en-US" altLang="zh-CN" sz="2000" i="1">
                          <a:latin typeface="Cambria Math" panose="02040503050406030204" pitchFamily="18" charset="0"/>
                          <a:ea typeface="微软雅黑" panose="020B0503020204020204" pitchFamily="34" charset="-122"/>
                        </a:rPr>
                        <m:t>(学生干部)=</m:t>
                      </m:r>
                      <m:r>
                        <a:rPr lang="en-US" altLang="zh-CN" sz="2000" i="1">
                          <a:latin typeface="Cambria Math" panose="02040503050406030204" pitchFamily="18" charset="0"/>
                          <a:ea typeface="MS Mincho" charset="0"/>
                          <a:cs typeface="Cambria Math" panose="02040503050406030204" pitchFamily="18" charset="0"/>
                        </a:rPr>
                        <m:t>0</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40186</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97602</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0</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41171</m:t>
                      </m:r>
                    </m:oMath>
                  </m:oMathPara>
                </a14:m>
                <a:endParaRPr lang="en-US" altLang="zh-CN" sz="2000" b="1" i="1" dirty="0" err="1">
                  <a:effectLst/>
                  <a:latin typeface="Cambria Math" panose="02040503050406030204" pitchFamily="18" charset="0"/>
                  <a:ea typeface="MS Mincho" charset="0"/>
                  <a:cs typeface="Cambria Math" panose="02040503050406030204" pitchFamily="18" charset="0"/>
                  <a:sym typeface="+mn-ea"/>
                </a:endParaRPr>
              </a:p>
            </p:txBody>
          </p:sp>
        </mc:Choice>
        <mc:Fallback>
          <p:sp>
            <p:nvSpPr>
              <p:cNvPr id="32" name="文本框 31"/>
              <p:cNvSpPr txBox="1">
                <a:spLocks noRot="1" noChangeAspect="1" noMove="1" noResize="1" noEditPoints="1" noAdjustHandles="1" noChangeArrowheads="1" noChangeShapeType="1" noTextEdit="1"/>
              </p:cNvSpPr>
              <p:nvPr/>
            </p:nvSpPr>
            <p:spPr>
              <a:xfrm>
                <a:off x="362585" y="4116070"/>
                <a:ext cx="11584940" cy="210947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算法案例</a:t>
            </a:r>
            <a:endParaRPr lang="zh-CN" altLang="en-US" dirty="0"/>
          </a:p>
        </p:txBody>
      </p:sp>
      <p:sp>
        <p:nvSpPr>
          <p:cNvPr id="2" name="文本框 1"/>
          <p:cNvSpPr txBox="1"/>
          <p:nvPr/>
        </p:nvSpPr>
        <p:spPr>
          <a:xfrm>
            <a:off x="205740" y="1221740"/>
            <a:ext cx="6096000" cy="645160"/>
          </a:xfrm>
          <a:prstGeom prst="rect">
            <a:avLst/>
          </a:prstGeom>
          <a:noFill/>
        </p:spPr>
        <p:txBody>
          <a:bodyPr wrap="square" rtlCol="0" anchor="t">
            <a:spAutoFit/>
          </a:bodyPr>
          <a:p>
            <a:pPr>
              <a:lnSpc>
                <a:spcPct val="150000"/>
              </a:lnSpc>
            </a:pPr>
            <a:r>
              <a:rPr lang="zh-CN" altLang="en-US" b="1" dirty="0" err="1">
                <a:effectLst/>
                <a:latin typeface="微软雅黑" panose="020B0503020204020204" pitchFamily="34" charset="-122"/>
                <a:cs typeface="Euclid" panose="02020503060505020303" pitchFamily="18" charset="0"/>
                <a:sym typeface="+mn-ea"/>
              </a:rPr>
              <a:t>选取根节点：第三种因素（综合成绩）</a:t>
            </a:r>
            <a:endParaRPr lang="zh-CN" altLang="en-US" b="1" dirty="0" err="1">
              <a:effectLst/>
              <a:latin typeface="微软雅黑" panose="020B0503020204020204" pitchFamily="34" charset="-122"/>
              <a:cs typeface="Euclid" panose="02020503060505020303" pitchFamily="18" charset="0"/>
              <a:sym typeface="+mn-ea"/>
            </a:endParaRPr>
          </a:p>
        </p:txBody>
      </p:sp>
      <p:graphicFrame>
        <p:nvGraphicFramePr>
          <p:cNvPr id="3" name="表格 2"/>
          <p:cNvGraphicFramePr/>
          <p:nvPr>
            <p:custDataLst>
              <p:tags r:id="rId1"/>
            </p:custDataLst>
          </p:nvPr>
        </p:nvGraphicFramePr>
        <p:xfrm>
          <a:off x="193040" y="1972310"/>
          <a:ext cx="11895455" cy="4845685"/>
        </p:xfrm>
        <a:graphic>
          <a:graphicData uri="http://schemas.openxmlformats.org/drawingml/2006/table">
            <a:tbl>
              <a:tblPr firstRow="1" bandRow="1">
                <a:tableStyleId>{5C22544A-7EE6-4342-B048-85BDC9FD1C3A}</a:tableStyleId>
              </a:tblPr>
              <a:tblGrid>
                <a:gridCol w="652780"/>
                <a:gridCol w="791210"/>
                <a:gridCol w="1198245"/>
                <a:gridCol w="1154430"/>
                <a:gridCol w="1116330"/>
                <a:gridCol w="1146810"/>
                <a:gridCol w="647700"/>
                <a:gridCol w="665480"/>
                <a:gridCol w="1129665"/>
                <a:gridCol w="1148080"/>
                <a:gridCol w="1122045"/>
                <a:gridCol w="1122680"/>
              </a:tblGrid>
              <a:tr h="372745">
                <a:tc>
                  <a:txBody>
                    <a:bodyPr/>
                    <a:p>
                      <a:pPr>
                        <a:buNone/>
                      </a:pPr>
                      <a:r>
                        <a:rPr lang="zh-CN" altLang="en-US">
                          <a:solidFill>
                            <a:schemeClr val="bg2"/>
                          </a:solidFill>
                        </a:rPr>
                        <a:t>学号</a:t>
                      </a:r>
                      <a:endParaRPr lang="zh-CN" altLang="en-US">
                        <a:solidFill>
                          <a:schemeClr val="bg2"/>
                        </a:solidFill>
                      </a:endParaRPr>
                    </a:p>
                  </a:txBody>
                  <a:tcPr/>
                </a:tc>
                <a:tc>
                  <a:txBody>
                    <a:bodyPr/>
                    <a:p>
                      <a:pPr>
                        <a:buNone/>
                      </a:pPr>
                      <a:r>
                        <a:rPr lang="zh-CN" altLang="en-US">
                          <a:solidFill>
                            <a:schemeClr val="bg2"/>
                          </a:solidFill>
                        </a:rPr>
                        <a:t>性别</a:t>
                      </a:r>
                      <a:endParaRPr lang="zh-CN" altLang="en-US">
                        <a:solidFill>
                          <a:schemeClr val="bg2"/>
                        </a:solidFill>
                      </a:endParaRPr>
                    </a:p>
                  </a:txBody>
                  <a:tcPr/>
                </a:tc>
                <a:tc>
                  <a:txBody>
                    <a:bodyPr/>
                    <a:p>
                      <a:pPr>
                        <a:buNone/>
                      </a:pPr>
                      <a:r>
                        <a:rPr lang="zh-CN" altLang="en-US">
                          <a:solidFill>
                            <a:schemeClr val="bg2"/>
                          </a:solidFill>
                        </a:rPr>
                        <a:t>学生干部</a:t>
                      </a:r>
                      <a:endParaRPr lang="zh-CN" altLang="en-US">
                        <a:solidFill>
                          <a:schemeClr val="bg2"/>
                        </a:solidFill>
                      </a:endParaRPr>
                    </a:p>
                  </a:txBody>
                  <a:tcPr/>
                </a:tc>
                <a:tc>
                  <a:txBody>
                    <a:bodyPr/>
                    <a:p>
                      <a:pPr>
                        <a:buNone/>
                      </a:pPr>
                      <a:r>
                        <a:rPr lang="zh-CN" altLang="en-US">
                          <a:solidFill>
                            <a:schemeClr val="bg2"/>
                          </a:solidFill>
                        </a:rPr>
                        <a:t>综合成绩</a:t>
                      </a:r>
                      <a:endParaRPr lang="zh-CN" altLang="en-US">
                        <a:solidFill>
                          <a:schemeClr val="bg2"/>
                        </a:solidFill>
                      </a:endParaRPr>
                    </a:p>
                  </a:txBody>
                  <a:tcPr/>
                </a:tc>
                <a:tc>
                  <a:txBody>
                    <a:bodyPr/>
                    <a:p>
                      <a:pPr>
                        <a:buNone/>
                      </a:pPr>
                      <a:r>
                        <a:rPr lang="zh-CN" altLang="en-US">
                          <a:solidFill>
                            <a:schemeClr val="bg2"/>
                          </a:solidFill>
                        </a:rPr>
                        <a:t>毕业论文</a:t>
                      </a:r>
                      <a:endParaRPr lang="zh-CN" altLang="en-US">
                        <a:solidFill>
                          <a:schemeClr val="bg2"/>
                        </a:solidFill>
                      </a:endParaRPr>
                    </a:p>
                  </a:txBody>
                  <a:tcPr/>
                </a:tc>
                <a:tc>
                  <a:txBody>
                    <a:bodyPr/>
                    <a:p>
                      <a:pPr>
                        <a:buNone/>
                      </a:pPr>
                      <a:r>
                        <a:rPr lang="zh-CN" altLang="en-US">
                          <a:solidFill>
                            <a:schemeClr val="bg2"/>
                          </a:solidFill>
                        </a:rPr>
                        <a:t>就业情况</a:t>
                      </a:r>
                      <a:endParaRPr lang="zh-CN" altLang="en-US">
                        <a:solidFill>
                          <a:schemeClr val="bg2"/>
                        </a:solidFill>
                      </a:endParaRPr>
                    </a:p>
                  </a:txBody>
                  <a:tcPr/>
                </a:tc>
                <a:tc>
                  <a:txBody>
                    <a:bodyPr/>
                    <a:p>
                      <a:pPr>
                        <a:buNone/>
                      </a:pPr>
                      <a:r>
                        <a:rPr lang="zh-CN" altLang="en-US">
                          <a:solidFill>
                            <a:schemeClr val="bg2"/>
                          </a:solidFill>
                        </a:rPr>
                        <a:t>学号</a:t>
                      </a:r>
                      <a:endParaRPr lang="zh-CN" altLang="en-US">
                        <a:solidFill>
                          <a:schemeClr val="bg2"/>
                        </a:solidFill>
                      </a:endParaRPr>
                    </a:p>
                  </a:txBody>
                  <a:tcPr/>
                </a:tc>
                <a:tc>
                  <a:txBody>
                    <a:bodyPr/>
                    <a:p>
                      <a:pPr>
                        <a:buNone/>
                      </a:pPr>
                      <a:r>
                        <a:rPr lang="zh-CN" altLang="en-US">
                          <a:solidFill>
                            <a:schemeClr val="bg2"/>
                          </a:solidFill>
                        </a:rPr>
                        <a:t>性别</a:t>
                      </a:r>
                      <a:endParaRPr lang="zh-CN" altLang="en-US">
                        <a:solidFill>
                          <a:schemeClr val="bg2"/>
                        </a:solidFill>
                      </a:endParaRPr>
                    </a:p>
                  </a:txBody>
                  <a:tcPr/>
                </a:tc>
                <a:tc>
                  <a:txBody>
                    <a:bodyPr/>
                    <a:p>
                      <a:pPr>
                        <a:buNone/>
                      </a:pPr>
                      <a:r>
                        <a:rPr lang="zh-CN" altLang="en-US">
                          <a:solidFill>
                            <a:schemeClr val="bg2"/>
                          </a:solidFill>
                        </a:rPr>
                        <a:t>学生干部</a:t>
                      </a:r>
                      <a:endParaRPr lang="zh-CN" altLang="en-US">
                        <a:solidFill>
                          <a:schemeClr val="bg2"/>
                        </a:solidFill>
                      </a:endParaRPr>
                    </a:p>
                  </a:txBody>
                  <a:tcPr/>
                </a:tc>
                <a:tc>
                  <a:txBody>
                    <a:bodyPr/>
                    <a:p>
                      <a:pPr>
                        <a:buNone/>
                      </a:pPr>
                      <a:r>
                        <a:rPr lang="zh-CN" altLang="en-US">
                          <a:solidFill>
                            <a:schemeClr val="bg2"/>
                          </a:solidFill>
                        </a:rPr>
                        <a:t>综合成绩</a:t>
                      </a:r>
                      <a:endParaRPr lang="zh-CN" altLang="en-US">
                        <a:solidFill>
                          <a:schemeClr val="bg2"/>
                        </a:solidFill>
                      </a:endParaRPr>
                    </a:p>
                  </a:txBody>
                  <a:tcPr/>
                </a:tc>
                <a:tc>
                  <a:txBody>
                    <a:bodyPr/>
                    <a:p>
                      <a:pPr>
                        <a:buNone/>
                      </a:pPr>
                      <a:r>
                        <a:rPr lang="zh-CN" altLang="en-US">
                          <a:solidFill>
                            <a:schemeClr val="bg2"/>
                          </a:solidFill>
                        </a:rPr>
                        <a:t>毕业论文</a:t>
                      </a:r>
                      <a:endParaRPr lang="zh-CN" altLang="en-US">
                        <a:solidFill>
                          <a:schemeClr val="bg2"/>
                        </a:solidFill>
                      </a:endParaRPr>
                    </a:p>
                  </a:txBody>
                  <a:tcPr/>
                </a:tc>
                <a:tc>
                  <a:txBody>
                    <a:bodyPr/>
                    <a:p>
                      <a:pPr>
                        <a:buNone/>
                      </a:pPr>
                      <a:r>
                        <a:rPr lang="zh-CN" altLang="en-US">
                          <a:solidFill>
                            <a:schemeClr val="bg2"/>
                          </a:solidFill>
                        </a:rPr>
                        <a:t>就业情况</a:t>
                      </a:r>
                      <a:endParaRPr lang="zh-CN" altLang="en-US">
                        <a:solidFill>
                          <a:schemeClr val="bg2"/>
                        </a:solidFill>
                      </a:endParaRPr>
                    </a:p>
                  </a:txBody>
                  <a:tcPr/>
                </a:tc>
              </a:tr>
              <a:tr h="372745">
                <a:tc>
                  <a:txBody>
                    <a:bodyPr/>
                    <a:p>
                      <a:pPr algn="l">
                        <a:buClrTx/>
                        <a:buSzTx/>
                        <a:buFontTx/>
                        <a:buNone/>
                      </a:pPr>
                      <a:r>
                        <a:rPr lang="zh-CN" altLang="en-US">
                          <a:solidFill>
                            <a:schemeClr val="tx1"/>
                          </a:solidFill>
                        </a:rPr>
                        <a:t>3</a:t>
                      </a:r>
                      <a:endParaRPr lang="zh-CN" altLang="en-US">
                        <a:solidFill>
                          <a:schemeClr val="tx1"/>
                        </a:solidFill>
                      </a:endParaRPr>
                    </a:p>
                  </a:txBody>
                  <a:tcPr>
                    <a:noFill/>
                  </a:tcPr>
                </a:tc>
                <a:tc>
                  <a:txBody>
                    <a:bodyPr/>
                    <a:p>
                      <a:pPr algn="l">
                        <a:buClrTx/>
                        <a:buSzTx/>
                        <a:buFontTx/>
                        <a:buNone/>
                      </a:pPr>
                      <a:r>
                        <a:rPr lang="zh-CN" altLang="en-US">
                          <a:solidFill>
                            <a:schemeClr val="tx1"/>
                          </a:solidFill>
                        </a:rPr>
                        <a:t>男</a:t>
                      </a:r>
                      <a:endParaRPr lang="zh-CN" altLang="en-US">
                        <a:solidFill>
                          <a:schemeClr val="tx1"/>
                        </a:solidFill>
                      </a:endParaRPr>
                    </a:p>
                  </a:txBody>
                  <a:tcPr>
                    <a:noFill/>
                  </a:tcPr>
                </a:tc>
                <a:tc>
                  <a:txBody>
                    <a:bodyPr/>
                    <a:p>
                      <a:pPr algn="l">
                        <a:buClrTx/>
                        <a:buSzTx/>
                        <a:buFontTx/>
                        <a:buNone/>
                      </a:pPr>
                      <a:r>
                        <a:rPr lang="zh-CN" altLang="en-US">
                          <a:solidFill>
                            <a:schemeClr val="tx1"/>
                          </a:solidFill>
                        </a:rPr>
                        <a:t>不是</a:t>
                      </a:r>
                      <a:endParaRPr lang="zh-CN" altLang="en-US">
                        <a:solidFill>
                          <a:schemeClr val="tx1"/>
                        </a:solidFill>
                      </a:endParaRPr>
                    </a:p>
                  </a:txBody>
                  <a:tcPr>
                    <a:noFill/>
                  </a:tcPr>
                </a:tc>
                <a:tc>
                  <a:txBody>
                    <a:bodyPr/>
                    <a:p>
                      <a:pPr>
                        <a:buNone/>
                      </a:pPr>
                      <a:r>
                        <a:rPr lang="en-US" altLang="zh-CN">
                          <a:solidFill>
                            <a:schemeClr val="tx1"/>
                          </a:solidFill>
                        </a:rPr>
                        <a:t>60-69</a:t>
                      </a:r>
                      <a:endParaRPr lang="en-US" altLang="zh-CN">
                        <a:solidFill>
                          <a:schemeClr val="tx1"/>
                        </a:solidFill>
                      </a:endParaRPr>
                    </a:p>
                  </a:txBody>
                  <a:tcPr>
                    <a:solidFill>
                      <a:srgbClr val="FF0000"/>
                    </a:solidFill>
                  </a:tcPr>
                </a:tc>
                <a:tc>
                  <a:txBody>
                    <a:bodyPr/>
                    <a:p>
                      <a:pPr>
                        <a:buNone/>
                      </a:pPr>
                      <a:r>
                        <a:rPr lang="zh-CN" altLang="en-US">
                          <a:solidFill>
                            <a:schemeClr val="tx1"/>
                          </a:solidFill>
                        </a:rPr>
                        <a:t>不及格</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solidFill>
                            <a:schemeClr val="tx1"/>
                          </a:solidFill>
                        </a:rPr>
                        <a:t>19</a:t>
                      </a:r>
                      <a:endParaRPr lang="en-US" altLang="zh-CN">
                        <a:solidFill>
                          <a:schemeClr val="tx1"/>
                        </a:solidFill>
                      </a:endParaRPr>
                    </a:p>
                  </a:txBody>
                  <a:tcPr/>
                </a:tc>
                <a:tc>
                  <a:txBody>
                    <a:bodyPr/>
                    <a:p>
                      <a:pPr>
                        <a:buNone/>
                      </a:pPr>
                      <a:r>
                        <a:rPr lang="zh-CN" altLang="en-US">
                          <a:solidFill>
                            <a:schemeClr val="tx1"/>
                          </a:solidFill>
                        </a:rPr>
                        <a:t>男</a:t>
                      </a:r>
                      <a:endParaRPr lang="zh-CN" altLang="en-US">
                        <a:solidFill>
                          <a:schemeClr val="tx1"/>
                        </a:solidFill>
                      </a:endParaRPr>
                    </a:p>
                  </a:txBody>
                  <a:tcPr>
                    <a:noFill/>
                  </a:tcPr>
                </a:tc>
                <a:tc>
                  <a:txBody>
                    <a:bodyPr/>
                    <a:p>
                      <a:pPr>
                        <a:buNone/>
                      </a:pPr>
                      <a:r>
                        <a:rPr lang="zh-CN" altLang="en-US">
                          <a:solidFill>
                            <a:schemeClr val="tx1"/>
                          </a:solidFill>
                        </a:rPr>
                        <a:t>不是</a:t>
                      </a:r>
                      <a:endParaRPr lang="zh-CN" altLang="en-US">
                        <a:solidFill>
                          <a:schemeClr val="tx1"/>
                        </a:solidFill>
                      </a:endParaRPr>
                    </a:p>
                  </a:txBody>
                  <a:tcPr/>
                </a:tc>
                <a:tc>
                  <a:txBody>
                    <a:bodyPr/>
                    <a:p>
                      <a:pPr>
                        <a:buNone/>
                      </a:pPr>
                      <a:r>
                        <a:rPr lang="en-US" altLang="zh-CN">
                          <a:solidFill>
                            <a:schemeClr val="tx1"/>
                          </a:solidFill>
                        </a:rPr>
                        <a:t>70-79</a:t>
                      </a:r>
                      <a:endParaRPr lang="en-US" altLang="zh-CN">
                        <a:solidFill>
                          <a:schemeClr val="tx1"/>
                        </a:solidFill>
                      </a:endParaRPr>
                    </a:p>
                  </a:txBody>
                  <a:tcPr/>
                </a:tc>
                <a:tc>
                  <a:txBody>
                    <a:bodyPr/>
                    <a:p>
                      <a:pPr>
                        <a:buNone/>
                      </a:pPr>
                      <a:r>
                        <a:rPr lang="zh-CN" altLang="en-US">
                          <a:solidFill>
                            <a:schemeClr val="tx1"/>
                          </a:solidFill>
                        </a:rPr>
                        <a:t>不及格</a:t>
                      </a:r>
                      <a:endParaRPr lang="zh-CN" altLang="en-US">
                        <a:solidFill>
                          <a:schemeClr val="tx1"/>
                        </a:solidFill>
                      </a:endParaRPr>
                    </a:p>
                  </a:txBody>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r>
              <a:tr h="372745">
                <a:tc>
                  <a:txBody>
                    <a:bodyPr/>
                    <a:p>
                      <a:pPr>
                        <a:buNone/>
                      </a:pPr>
                      <a:r>
                        <a:rPr lang="en-US" altLang="zh-CN"/>
                        <a:t>10</a:t>
                      </a:r>
                      <a:endParaRPr lang="en-US" altLang="zh-CN"/>
                    </a:p>
                  </a:txBody>
                  <a:tcPr>
                    <a:noFill/>
                  </a:tcPr>
                </a:tc>
                <a:tc>
                  <a:txBody>
                    <a:bodyPr/>
                    <a:p>
                      <a:pPr>
                        <a:buNone/>
                      </a:pPr>
                      <a:r>
                        <a:rPr lang="zh-CN" altLang="en-US"/>
                        <a:t>男</a:t>
                      </a:r>
                      <a:endParaRPr lang="zh-CN" altLang="en-US"/>
                    </a:p>
                  </a:txBody>
                  <a:tcPr>
                    <a:noFill/>
                  </a:tcPr>
                </a:tc>
                <a:tc>
                  <a:txBody>
                    <a:bodyPr/>
                    <a:p>
                      <a:pPr>
                        <a:buNone/>
                      </a:pPr>
                      <a:r>
                        <a:rPr lang="zh-CN" altLang="en-US"/>
                        <a:t>不是</a:t>
                      </a:r>
                      <a:endParaRPr lang="zh-CN" altLang="en-US"/>
                    </a:p>
                  </a:txBody>
                  <a:tcPr>
                    <a:noFill/>
                  </a:tcPr>
                </a:tc>
                <a:tc>
                  <a:txBody>
                    <a:bodyPr/>
                    <a:p>
                      <a:pPr>
                        <a:buNone/>
                      </a:pPr>
                      <a:r>
                        <a:rPr lang="en-US" altLang="zh-CN"/>
                        <a:t>60-69</a:t>
                      </a:r>
                      <a:endParaRPr lang="en-US" altLang="zh-CN"/>
                    </a:p>
                  </a:txBody>
                  <a:tcPr>
                    <a:solidFill>
                      <a:srgbClr val="FF0000"/>
                    </a:solidFill>
                  </a:tcPr>
                </a:tc>
                <a:tc>
                  <a:txBody>
                    <a:bodyPr/>
                    <a:p>
                      <a:pPr>
                        <a:buNone/>
                      </a:pPr>
                      <a:r>
                        <a:rPr lang="zh-CN" altLang="en-US"/>
                        <a:t>及格</a:t>
                      </a:r>
                      <a:endParaRPr lang="zh-CN" altLang="en-US"/>
                    </a:p>
                  </a:txBody>
                  <a:tcPr>
                    <a:noFill/>
                  </a:tcPr>
                </a:tc>
                <a:tc>
                  <a:txBody>
                    <a:bodyPr/>
                    <a:p>
                      <a:pPr>
                        <a:buNone/>
                      </a:pPr>
                      <a:r>
                        <a:rPr lang="zh-CN" altLang="en-US"/>
                        <a:t>已</a:t>
                      </a:r>
                      <a:endParaRPr lang="zh-CN" altLang="en-US"/>
                    </a:p>
                  </a:txBody>
                  <a:tcPr>
                    <a:noFill/>
                  </a:tcPr>
                </a:tc>
                <a:tc>
                  <a:txBody>
                    <a:bodyPr/>
                    <a:p>
                      <a:pPr>
                        <a:buNone/>
                      </a:pPr>
                      <a:r>
                        <a:rPr lang="en-US" altLang="zh-CN">
                          <a:solidFill>
                            <a:schemeClr val="tx1"/>
                          </a:solidFill>
                        </a:rPr>
                        <a:t>20</a:t>
                      </a:r>
                      <a:endParaRPr lang="en-US" altLang="zh-CN">
                        <a:solidFill>
                          <a:schemeClr val="tx1"/>
                        </a:solidFill>
                      </a:endParaRPr>
                    </a:p>
                  </a:txBody>
                  <a:tcPr/>
                </a:tc>
                <a:tc>
                  <a:txBody>
                    <a:bodyPr/>
                    <a:p>
                      <a:pPr>
                        <a:buNone/>
                      </a:pPr>
                      <a:r>
                        <a:rPr lang="zh-CN" altLang="en-US">
                          <a:solidFill>
                            <a:schemeClr val="tx1"/>
                          </a:solidFill>
                        </a:rPr>
                        <a:t>男</a:t>
                      </a:r>
                      <a:endParaRPr lang="zh-CN" altLang="en-US">
                        <a:solidFill>
                          <a:schemeClr val="tx1"/>
                        </a:solidFill>
                      </a:endParaRPr>
                    </a:p>
                  </a:txBody>
                  <a:tcPr>
                    <a:noFill/>
                  </a:tcPr>
                </a:tc>
                <a:tc>
                  <a:txBody>
                    <a:bodyPr/>
                    <a:p>
                      <a:pPr>
                        <a:buNone/>
                      </a:pPr>
                      <a:r>
                        <a:rPr lang="zh-CN" altLang="en-US">
                          <a:solidFill>
                            <a:schemeClr val="tx1"/>
                          </a:solidFill>
                        </a:rPr>
                        <a:t>不是</a:t>
                      </a:r>
                      <a:endParaRPr lang="zh-CN" altLang="en-US">
                        <a:solidFill>
                          <a:schemeClr val="tx1"/>
                        </a:solidFill>
                      </a:endParaRPr>
                    </a:p>
                  </a:txBody>
                  <a:tcPr/>
                </a:tc>
                <a:tc>
                  <a:txBody>
                    <a:bodyPr/>
                    <a:p>
                      <a:pPr>
                        <a:buNone/>
                      </a:pPr>
                      <a:r>
                        <a:rPr lang="en-US" altLang="zh-CN">
                          <a:solidFill>
                            <a:schemeClr val="tx1"/>
                          </a:solidFill>
                        </a:rPr>
                        <a:t>70-79</a:t>
                      </a:r>
                      <a:endParaRPr lang="en-US" altLang="zh-CN">
                        <a:solidFill>
                          <a:schemeClr val="tx1"/>
                        </a:solidFill>
                      </a:endParaRPr>
                    </a:p>
                  </a:txBody>
                  <a:tcPr/>
                </a:tc>
                <a:tc>
                  <a:txBody>
                    <a:bodyPr/>
                    <a:p>
                      <a:pPr>
                        <a:buNone/>
                      </a:pPr>
                      <a:r>
                        <a:rPr lang="zh-CN" altLang="en-US">
                          <a:solidFill>
                            <a:schemeClr val="tx1"/>
                          </a:solidFill>
                        </a:rPr>
                        <a:t>良</a:t>
                      </a:r>
                      <a:endParaRPr lang="zh-CN" altLang="en-US">
                        <a:solidFill>
                          <a:schemeClr val="tx1"/>
                        </a:solidFill>
                      </a:endParaRPr>
                    </a:p>
                  </a:txBody>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r>
              <a:tr h="372745">
                <a:tc>
                  <a:txBody>
                    <a:bodyPr/>
                    <a:p>
                      <a:pPr>
                        <a:buNone/>
                      </a:pPr>
                      <a:r>
                        <a:rPr lang="en-US" altLang="zh-CN"/>
                        <a:t>14</a:t>
                      </a:r>
                      <a:endParaRPr lang="en-US" altLang="zh-CN"/>
                    </a:p>
                  </a:txBody>
                  <a:tcPr>
                    <a:noFill/>
                  </a:tcPr>
                </a:tc>
                <a:tc>
                  <a:txBody>
                    <a:bodyPr/>
                    <a:p>
                      <a:pPr>
                        <a:buNone/>
                      </a:pPr>
                      <a:r>
                        <a:rPr lang="zh-CN" altLang="en-US"/>
                        <a:t>男</a:t>
                      </a:r>
                      <a:endParaRPr lang="zh-CN" altLang="en-US"/>
                    </a:p>
                  </a:txBody>
                  <a:tcPr>
                    <a:noFill/>
                  </a:tcPr>
                </a:tc>
                <a:tc>
                  <a:txBody>
                    <a:bodyPr/>
                    <a:p>
                      <a:pPr>
                        <a:buNone/>
                      </a:pPr>
                      <a:r>
                        <a:rPr lang="zh-CN" altLang="en-US"/>
                        <a:t>不是</a:t>
                      </a:r>
                      <a:endParaRPr lang="zh-CN" altLang="en-US"/>
                    </a:p>
                  </a:txBody>
                  <a:tcPr>
                    <a:noFill/>
                  </a:tcPr>
                </a:tc>
                <a:tc>
                  <a:txBody>
                    <a:bodyPr/>
                    <a:p>
                      <a:pPr>
                        <a:buNone/>
                      </a:pPr>
                      <a:r>
                        <a:rPr lang="en-US" altLang="zh-CN"/>
                        <a:t>60-69</a:t>
                      </a:r>
                      <a:endParaRPr lang="en-US" altLang="zh-CN"/>
                    </a:p>
                  </a:txBody>
                  <a:tcPr>
                    <a:solidFill>
                      <a:srgbClr val="FF0000"/>
                    </a:solidFill>
                  </a:tcPr>
                </a:tc>
                <a:tc>
                  <a:txBody>
                    <a:bodyPr/>
                    <a:p>
                      <a:pPr>
                        <a:buNone/>
                      </a:pPr>
                      <a:r>
                        <a:rPr lang="zh-CN" altLang="en-US"/>
                        <a:t>及格</a:t>
                      </a:r>
                      <a:endParaRPr lang="zh-CN" altLang="en-US"/>
                    </a:p>
                  </a:txBody>
                  <a:tcPr>
                    <a:noFill/>
                  </a:tcPr>
                </a:tc>
                <a:tc>
                  <a:txBody>
                    <a:bodyPr/>
                    <a:p>
                      <a:pPr>
                        <a:buNone/>
                      </a:pPr>
                      <a:r>
                        <a:rPr lang="zh-CN" altLang="en-US"/>
                        <a:t>已</a:t>
                      </a:r>
                      <a:endParaRPr lang="zh-CN" altLang="en-US"/>
                    </a:p>
                  </a:txBody>
                  <a:tcPr>
                    <a:noFill/>
                  </a:tcPr>
                </a:tc>
                <a:tc>
                  <a:txBody>
                    <a:bodyPr/>
                    <a:p>
                      <a:pPr>
                        <a:buNone/>
                      </a:pPr>
                      <a:r>
                        <a:rPr lang="en-US" altLang="zh-CN"/>
                        <a:t>1</a:t>
                      </a:r>
                      <a:endParaRPr lang="en-US" altLang="zh-CN"/>
                    </a:p>
                  </a:txBody>
                  <a:tcPr/>
                </a:tc>
                <a:tc>
                  <a:txBody>
                    <a:bodyPr/>
                    <a:p>
                      <a:pPr>
                        <a:buNone/>
                      </a:pPr>
                      <a:r>
                        <a:rPr lang="zh-CN" altLang="en-US"/>
                        <a:t>男</a:t>
                      </a:r>
                      <a:endParaRPr lang="zh-CN" altLang="en-US"/>
                    </a:p>
                  </a:txBody>
                  <a:tcPr>
                    <a:noFill/>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优</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4</a:t>
                      </a:r>
                      <a:endParaRPr lang="en-US" altLang="zh-CN"/>
                    </a:p>
                  </a:txBody>
                  <a:tcPr>
                    <a:noFill/>
                  </a:tcPr>
                </a:tc>
                <a:tc>
                  <a:txBody>
                    <a:bodyPr/>
                    <a:p>
                      <a:pPr>
                        <a:buNone/>
                      </a:pPr>
                      <a:r>
                        <a:rPr lang="zh-CN" altLang="en-US"/>
                        <a:t>男</a:t>
                      </a:r>
                      <a:endParaRPr lang="zh-CN" altLang="en-US"/>
                    </a:p>
                  </a:txBody>
                  <a:tcPr>
                    <a:noFill/>
                  </a:tcPr>
                </a:tc>
                <a:tc>
                  <a:txBody>
                    <a:bodyPr/>
                    <a:p>
                      <a:pPr>
                        <a:buNone/>
                      </a:pPr>
                      <a:r>
                        <a:rPr lang="zh-CN" altLang="en-US"/>
                        <a:t>是</a:t>
                      </a:r>
                      <a:endParaRPr lang="zh-CN" altLang="en-US"/>
                    </a:p>
                  </a:txBody>
                  <a:tcPr>
                    <a:noFill/>
                  </a:tcPr>
                </a:tc>
                <a:tc>
                  <a:txBody>
                    <a:bodyPr/>
                    <a:p>
                      <a:pPr>
                        <a:buNone/>
                      </a:pPr>
                      <a:r>
                        <a:rPr lang="en-US" altLang="zh-CN"/>
                        <a:t>60-69</a:t>
                      </a:r>
                      <a:endParaRPr lang="en-US" altLang="zh-CN"/>
                    </a:p>
                  </a:txBody>
                  <a:tcPr>
                    <a:solidFill>
                      <a:srgbClr val="FF0000"/>
                    </a:solidFill>
                  </a:tcPr>
                </a:tc>
                <a:tc>
                  <a:txBody>
                    <a:bodyPr/>
                    <a:p>
                      <a:pPr>
                        <a:buNone/>
                      </a:pPr>
                      <a:r>
                        <a:rPr lang="zh-CN" altLang="en-US"/>
                        <a:t>良</a:t>
                      </a:r>
                      <a:endParaRPr lang="zh-CN" altLang="en-US"/>
                    </a:p>
                  </a:txBody>
                  <a:tcPr>
                    <a:noFill/>
                  </a:tcPr>
                </a:tc>
                <a:tc>
                  <a:txBody>
                    <a:bodyPr/>
                    <a:p>
                      <a:pPr>
                        <a:buNone/>
                      </a:pPr>
                      <a:r>
                        <a:rPr lang="zh-CN" altLang="en-US" sz="1800">
                          <a:sym typeface="+mn-ea"/>
                        </a:rPr>
                        <a:t>已</a:t>
                      </a:r>
                      <a:endParaRPr lang="zh-CN" altLang="en-US"/>
                    </a:p>
                  </a:txBody>
                  <a:tcPr>
                    <a:noFill/>
                  </a:tcPr>
                </a:tc>
                <a:tc>
                  <a:txBody>
                    <a:bodyPr/>
                    <a:p>
                      <a:pPr>
                        <a:buNone/>
                      </a:pPr>
                      <a:r>
                        <a:rPr lang="en-US" altLang="zh-CN"/>
                        <a:t>5</a:t>
                      </a:r>
                      <a:endParaRPr lang="en-US" altLang="zh-CN"/>
                    </a:p>
                  </a:txBody>
                  <a:tcPr/>
                </a:tc>
                <a:tc>
                  <a:txBody>
                    <a:bodyPr/>
                    <a:p>
                      <a:pPr>
                        <a:buNone/>
                      </a:pPr>
                      <a:r>
                        <a:rPr lang="zh-CN" altLang="en-US"/>
                        <a:t>男</a:t>
                      </a:r>
                      <a:endParaRPr lang="zh-CN" altLang="en-US"/>
                    </a:p>
                  </a:txBody>
                  <a:tcPr>
                    <a:noFill/>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中</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8</a:t>
                      </a:r>
                      <a:endParaRPr lang="en-US" altLang="zh-CN"/>
                    </a:p>
                  </a:txBody>
                  <a:tcPr>
                    <a:noFill/>
                  </a:tcPr>
                </a:tc>
                <a:tc>
                  <a:txBody>
                    <a:bodyPr/>
                    <a:p>
                      <a:pPr>
                        <a:buNone/>
                      </a:pPr>
                      <a:r>
                        <a:rPr lang="zh-CN" altLang="en-US"/>
                        <a:t>男</a:t>
                      </a:r>
                      <a:endParaRPr lang="zh-CN" altLang="en-US"/>
                    </a:p>
                  </a:txBody>
                  <a:tcPr>
                    <a:noFill/>
                  </a:tcPr>
                </a:tc>
                <a:tc>
                  <a:txBody>
                    <a:bodyPr/>
                    <a:p>
                      <a:pPr>
                        <a:buNone/>
                      </a:pPr>
                      <a:r>
                        <a:rPr lang="zh-CN" altLang="en-US"/>
                        <a:t>是</a:t>
                      </a:r>
                      <a:endParaRPr lang="zh-CN" altLang="en-US"/>
                    </a:p>
                  </a:txBody>
                  <a:tcPr>
                    <a:noFill/>
                  </a:tcPr>
                </a:tc>
                <a:tc>
                  <a:txBody>
                    <a:bodyPr/>
                    <a:p>
                      <a:pPr>
                        <a:buNone/>
                      </a:pPr>
                      <a:r>
                        <a:rPr lang="en-US" altLang="zh-CN"/>
                        <a:t>60-69</a:t>
                      </a:r>
                      <a:endParaRPr lang="en-US" altLang="zh-CN"/>
                    </a:p>
                  </a:txBody>
                  <a:tcPr>
                    <a:solidFill>
                      <a:srgbClr val="FF0000"/>
                    </a:solidFill>
                  </a:tcPr>
                </a:tc>
                <a:tc>
                  <a:txBody>
                    <a:bodyPr/>
                    <a:p>
                      <a:pPr>
                        <a:buNone/>
                      </a:pPr>
                      <a:r>
                        <a:rPr lang="zh-CN" altLang="en-US"/>
                        <a:t>良</a:t>
                      </a:r>
                      <a:endParaRPr lang="zh-CN" altLang="en-US"/>
                    </a:p>
                  </a:txBody>
                  <a:tcPr>
                    <a:noFill/>
                  </a:tcPr>
                </a:tc>
                <a:tc>
                  <a:txBody>
                    <a:bodyPr/>
                    <a:p>
                      <a:pPr>
                        <a:buNone/>
                      </a:pPr>
                      <a:r>
                        <a:rPr lang="zh-CN" altLang="en-US"/>
                        <a:t>已</a:t>
                      </a:r>
                      <a:endParaRPr lang="zh-CN" altLang="en-US"/>
                    </a:p>
                  </a:txBody>
                  <a:tcPr>
                    <a:noFill/>
                  </a:tcPr>
                </a:tc>
                <a:tc>
                  <a:txBody>
                    <a:bodyPr/>
                    <a:p>
                      <a:pPr>
                        <a:buNone/>
                      </a:pPr>
                      <a:r>
                        <a:rPr lang="en-US" altLang="zh-CN"/>
                        <a:t>12</a:t>
                      </a:r>
                      <a:endParaRPr lang="en-US" altLang="zh-CN"/>
                    </a:p>
                  </a:txBody>
                  <a:tcPr/>
                </a:tc>
                <a:tc>
                  <a:txBody>
                    <a:bodyPr/>
                    <a:p>
                      <a:pPr>
                        <a:buNone/>
                      </a:pPr>
                      <a:r>
                        <a:rPr lang="zh-CN" altLang="en-US"/>
                        <a:t>男</a:t>
                      </a:r>
                      <a:endParaRPr lang="zh-CN" altLang="en-US"/>
                    </a:p>
                  </a:txBody>
                  <a:tcPr>
                    <a:noFill/>
                  </a:tcPr>
                </a:tc>
                <a:tc>
                  <a:txBody>
                    <a:bodyPr/>
                    <a:p>
                      <a:pPr>
                        <a:buNone/>
                      </a:pPr>
                      <a:r>
                        <a:rPr lang="zh-CN" altLang="en-US"/>
                        <a:t>是</a:t>
                      </a:r>
                      <a:endParaRPr lang="zh-CN" altLang="en-US"/>
                    </a:p>
                  </a:txBody>
                  <a:tcPr/>
                </a:tc>
                <a:tc>
                  <a:txBody>
                    <a:bodyPr/>
                    <a:p>
                      <a:pPr>
                        <a:buNone/>
                      </a:pPr>
                      <a:r>
                        <a:rPr lang="en-US" altLang="zh-CN"/>
                        <a:t>70-79</a:t>
                      </a:r>
                      <a:endParaRPr lang="zh-CN" altLang="en-US"/>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22</a:t>
                      </a:r>
                      <a:endParaRPr lang="en-US" altLang="zh-CN"/>
                    </a:p>
                  </a:txBody>
                  <a:tcPr>
                    <a:noFill/>
                  </a:tcPr>
                </a:tc>
                <a:tc>
                  <a:txBody>
                    <a:bodyPr/>
                    <a:p>
                      <a:pPr>
                        <a:buNone/>
                      </a:pPr>
                      <a:r>
                        <a:rPr lang="zh-CN" altLang="en-US"/>
                        <a:t>男</a:t>
                      </a:r>
                      <a:endParaRPr lang="zh-CN" altLang="en-US"/>
                    </a:p>
                  </a:txBody>
                  <a:tcPr>
                    <a:noFill/>
                  </a:tcPr>
                </a:tc>
                <a:tc>
                  <a:txBody>
                    <a:bodyPr/>
                    <a:p>
                      <a:pPr>
                        <a:buNone/>
                      </a:pPr>
                      <a:r>
                        <a:rPr lang="zh-CN" altLang="en-US"/>
                        <a:t>是</a:t>
                      </a:r>
                      <a:endParaRPr lang="zh-CN" altLang="en-US"/>
                    </a:p>
                  </a:txBody>
                  <a:tcPr>
                    <a:noFill/>
                  </a:tcPr>
                </a:tc>
                <a:tc>
                  <a:txBody>
                    <a:bodyPr/>
                    <a:p>
                      <a:pPr>
                        <a:buNone/>
                      </a:pPr>
                      <a:r>
                        <a:rPr lang="en-US" altLang="zh-CN"/>
                        <a:t>60-69</a:t>
                      </a:r>
                      <a:endParaRPr lang="en-US" altLang="zh-CN"/>
                    </a:p>
                  </a:txBody>
                  <a:tcPr>
                    <a:solidFill>
                      <a:srgbClr val="FF0000"/>
                    </a:solidFill>
                  </a:tcPr>
                </a:tc>
                <a:tc>
                  <a:txBody>
                    <a:bodyPr/>
                    <a:p>
                      <a:pPr>
                        <a:buNone/>
                      </a:pPr>
                      <a:r>
                        <a:rPr lang="zh-CN" altLang="en-US"/>
                        <a:t>良</a:t>
                      </a:r>
                      <a:endParaRPr lang="zh-CN" altLang="en-US"/>
                    </a:p>
                  </a:txBody>
                  <a:tcPr>
                    <a:noFill/>
                  </a:tcPr>
                </a:tc>
                <a:tc>
                  <a:txBody>
                    <a:bodyPr/>
                    <a:p>
                      <a:pPr>
                        <a:buNone/>
                      </a:pPr>
                      <a:r>
                        <a:rPr lang="zh-CN" altLang="en-US"/>
                        <a:t>已</a:t>
                      </a:r>
                      <a:endParaRPr lang="zh-CN" altLang="en-US"/>
                    </a:p>
                  </a:txBody>
                  <a:tcPr>
                    <a:noFill/>
                  </a:tcPr>
                </a:tc>
                <a:tc>
                  <a:txBody>
                    <a:bodyPr/>
                    <a:p>
                      <a:pPr>
                        <a:buNone/>
                      </a:pPr>
                      <a:r>
                        <a:rPr lang="en-US" altLang="zh-CN"/>
                        <a:t>15</a:t>
                      </a:r>
                      <a:endParaRPr lang="en-US" altLang="zh-CN"/>
                    </a:p>
                  </a:txBody>
                  <a:tcPr/>
                </a:tc>
                <a:tc>
                  <a:txBody>
                    <a:bodyPr/>
                    <a:p>
                      <a:pPr>
                        <a:buNone/>
                      </a:pPr>
                      <a:r>
                        <a:rPr lang="zh-CN" altLang="en-US"/>
                        <a:t>男</a:t>
                      </a:r>
                      <a:endParaRPr lang="zh-CN" altLang="en-US"/>
                    </a:p>
                  </a:txBody>
                  <a:tcPr>
                    <a:noFill/>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7</a:t>
                      </a:r>
                      <a:endParaRPr lang="en-US" altLang="zh-CN"/>
                    </a:p>
                  </a:txBody>
                  <a:tcPr>
                    <a:noFill/>
                  </a:tcPr>
                </a:tc>
                <a:tc>
                  <a:txBody>
                    <a:bodyPr/>
                    <a:p>
                      <a:pPr>
                        <a:buNone/>
                      </a:pPr>
                      <a:r>
                        <a:rPr lang="zh-CN" altLang="en-US"/>
                        <a:t>女</a:t>
                      </a:r>
                      <a:endParaRPr lang="zh-CN" altLang="en-US"/>
                    </a:p>
                  </a:txBody>
                  <a:tcPr>
                    <a:noFill/>
                  </a:tcPr>
                </a:tc>
                <a:tc>
                  <a:txBody>
                    <a:bodyPr/>
                    <a:p>
                      <a:pPr>
                        <a:buNone/>
                      </a:pPr>
                      <a:r>
                        <a:rPr lang="zh-CN" altLang="en-US"/>
                        <a:t>是</a:t>
                      </a:r>
                      <a:endParaRPr lang="zh-CN" altLang="en-US"/>
                    </a:p>
                  </a:txBody>
                  <a:tcPr>
                    <a:noFill/>
                  </a:tcPr>
                </a:tc>
                <a:tc>
                  <a:txBody>
                    <a:bodyPr/>
                    <a:p>
                      <a:pPr>
                        <a:buNone/>
                      </a:pPr>
                      <a:r>
                        <a:rPr lang="en-US" altLang="zh-CN"/>
                        <a:t>60-69</a:t>
                      </a:r>
                      <a:endParaRPr lang="en-US" altLang="zh-CN"/>
                    </a:p>
                  </a:txBody>
                  <a:tcPr>
                    <a:solidFill>
                      <a:srgbClr val="FF0000"/>
                    </a:solidFill>
                  </a:tcPr>
                </a:tc>
                <a:tc>
                  <a:txBody>
                    <a:bodyPr/>
                    <a:p>
                      <a:pPr>
                        <a:buNone/>
                      </a:pPr>
                      <a:r>
                        <a:rPr lang="zh-CN" altLang="en-US"/>
                        <a:t>良</a:t>
                      </a:r>
                      <a:endParaRPr lang="zh-CN" altLang="en-US"/>
                    </a:p>
                  </a:txBody>
                  <a:tcPr>
                    <a:noFill/>
                  </a:tcPr>
                </a:tc>
                <a:tc>
                  <a:txBody>
                    <a:bodyPr/>
                    <a:p>
                      <a:pPr>
                        <a:buNone/>
                      </a:pPr>
                      <a:r>
                        <a:rPr lang="zh-CN" altLang="en-US"/>
                        <a:t>已</a:t>
                      </a:r>
                      <a:endParaRPr lang="zh-CN" altLang="en-US"/>
                    </a:p>
                  </a:txBody>
                  <a:tcPr>
                    <a:noFill/>
                  </a:tcPr>
                </a:tc>
                <a:tc>
                  <a:txBody>
                    <a:bodyPr/>
                    <a:p>
                      <a:pPr algn="l">
                        <a:buClrTx/>
                        <a:buSzTx/>
                        <a:buFontTx/>
                        <a:buNone/>
                      </a:pPr>
                      <a:r>
                        <a:rPr lang="zh-CN" altLang="en-US">
                          <a:solidFill>
                            <a:schemeClr val="tx1"/>
                          </a:solidFill>
                        </a:rPr>
                        <a:t>9</a:t>
                      </a:r>
                      <a:endParaRPr lang="zh-CN" altLang="en-US">
                        <a:solidFill>
                          <a:schemeClr val="tx1"/>
                        </a:solidFill>
                      </a:endParaRPr>
                    </a:p>
                  </a:txBody>
                  <a:tcPr/>
                </a:tc>
                <a:tc>
                  <a:txBody>
                    <a:bodyPr/>
                    <a:p>
                      <a:pPr algn="l">
                        <a:buClrTx/>
                        <a:buSzTx/>
                        <a:buFontTx/>
                        <a:buNone/>
                      </a:pPr>
                      <a:r>
                        <a:rPr lang="zh-CN" altLang="en-US">
                          <a:solidFill>
                            <a:schemeClr val="tx1"/>
                          </a:solidFill>
                        </a:rPr>
                        <a:t>女</a:t>
                      </a:r>
                      <a:endParaRPr lang="zh-CN" altLang="en-US">
                        <a:solidFill>
                          <a:schemeClr val="tx1"/>
                        </a:solidFill>
                      </a:endParaRPr>
                    </a:p>
                  </a:txBody>
                  <a:tcPr>
                    <a:noFill/>
                  </a:tcPr>
                </a:tc>
                <a:tc>
                  <a:txBody>
                    <a:bodyPr/>
                    <a:p>
                      <a:pPr algn="l">
                        <a:buClrTx/>
                        <a:buSzTx/>
                        <a:buFontTx/>
                        <a:buNone/>
                      </a:pPr>
                      <a:r>
                        <a:rPr lang="zh-CN" altLang="en-US">
                          <a:solidFill>
                            <a:schemeClr val="tx1"/>
                          </a:solidFill>
                        </a:rPr>
                        <a:t>是</a:t>
                      </a:r>
                      <a:endParaRPr lang="zh-CN" altLang="en-US">
                        <a:solidFill>
                          <a:schemeClr val="tx1"/>
                        </a:solidFill>
                      </a:endParaRPr>
                    </a:p>
                  </a:txBody>
                  <a:tcPr/>
                </a:tc>
                <a:tc>
                  <a:txBody>
                    <a:bodyPr/>
                    <a:p>
                      <a:pPr>
                        <a:buNone/>
                      </a:pPr>
                      <a:r>
                        <a:rPr lang="en-US" altLang="zh-CN">
                          <a:solidFill>
                            <a:schemeClr val="tx1"/>
                          </a:solidFill>
                        </a:rPr>
                        <a:t>70-79</a:t>
                      </a:r>
                      <a:endParaRPr lang="en-US" altLang="zh-CN">
                        <a:solidFill>
                          <a:schemeClr val="tx1"/>
                        </a:solidFill>
                      </a:endParaRPr>
                    </a:p>
                  </a:txBody>
                  <a:tcPr/>
                </a:tc>
                <a:tc>
                  <a:txBody>
                    <a:bodyPr/>
                    <a:p>
                      <a:pPr>
                        <a:buNone/>
                      </a:pPr>
                      <a:r>
                        <a:rPr lang="zh-CN" altLang="en-US">
                          <a:solidFill>
                            <a:schemeClr val="tx1"/>
                          </a:solidFill>
                        </a:rPr>
                        <a:t>中</a:t>
                      </a:r>
                      <a:endParaRPr lang="zh-CN" altLang="en-US">
                        <a:solidFill>
                          <a:schemeClr val="tx1"/>
                        </a:solidFill>
                      </a:endParaRPr>
                    </a:p>
                  </a:txBody>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r>
              <a:tr h="372745">
                <a:tc>
                  <a:txBody>
                    <a:bodyPr/>
                    <a:p>
                      <a:pPr>
                        <a:buNone/>
                      </a:pPr>
                      <a:r>
                        <a:rPr lang="en-US" altLang="zh-CN"/>
                        <a:t>21</a:t>
                      </a:r>
                      <a:endParaRPr lang="en-US" altLang="zh-CN"/>
                    </a:p>
                  </a:txBody>
                  <a:tcPr>
                    <a:noFill/>
                  </a:tcPr>
                </a:tc>
                <a:tc>
                  <a:txBody>
                    <a:bodyPr/>
                    <a:p>
                      <a:pPr>
                        <a:buNone/>
                      </a:pPr>
                      <a:r>
                        <a:rPr lang="zh-CN" altLang="en-US"/>
                        <a:t>女</a:t>
                      </a:r>
                      <a:endParaRPr lang="zh-CN" altLang="en-US"/>
                    </a:p>
                  </a:txBody>
                  <a:tcPr>
                    <a:noFill/>
                  </a:tcPr>
                </a:tc>
                <a:tc>
                  <a:txBody>
                    <a:bodyPr/>
                    <a:p>
                      <a:pPr>
                        <a:buNone/>
                      </a:pPr>
                      <a:r>
                        <a:rPr lang="zh-CN" altLang="en-US"/>
                        <a:t>是</a:t>
                      </a:r>
                      <a:endParaRPr lang="zh-CN" altLang="en-US"/>
                    </a:p>
                  </a:txBody>
                  <a:tcPr>
                    <a:noFill/>
                  </a:tcPr>
                </a:tc>
                <a:tc>
                  <a:txBody>
                    <a:bodyPr/>
                    <a:p>
                      <a:pPr>
                        <a:buNone/>
                      </a:pPr>
                      <a:r>
                        <a:rPr lang="en-US" altLang="zh-CN"/>
                        <a:t>60-69</a:t>
                      </a:r>
                      <a:endParaRPr lang="en-US" altLang="zh-CN"/>
                    </a:p>
                  </a:txBody>
                  <a:tcPr>
                    <a:solidFill>
                      <a:srgbClr val="FF0000"/>
                    </a:solidFill>
                  </a:tcPr>
                </a:tc>
                <a:tc>
                  <a:txBody>
                    <a:bodyPr/>
                    <a:p>
                      <a:pPr>
                        <a:buNone/>
                      </a:pPr>
                      <a:r>
                        <a:rPr lang="zh-CN" altLang="en-US"/>
                        <a:t>优</a:t>
                      </a:r>
                      <a:endParaRPr lang="zh-CN" altLang="en-US"/>
                    </a:p>
                  </a:txBody>
                  <a:tcPr>
                    <a:noFill/>
                  </a:tcPr>
                </a:tc>
                <a:tc>
                  <a:txBody>
                    <a:bodyPr/>
                    <a:p>
                      <a:pPr>
                        <a:buNone/>
                      </a:pPr>
                      <a:r>
                        <a:rPr lang="zh-CN" altLang="en-US"/>
                        <a:t>已</a:t>
                      </a:r>
                      <a:endParaRPr lang="zh-CN" altLang="en-US"/>
                    </a:p>
                  </a:txBody>
                  <a:tcPr>
                    <a:noFill/>
                  </a:tcPr>
                </a:tc>
                <a:tc>
                  <a:txBody>
                    <a:bodyPr/>
                    <a:p>
                      <a:pPr>
                        <a:buNone/>
                      </a:pPr>
                      <a:r>
                        <a:rPr lang="en-US" altLang="zh-CN"/>
                        <a:t>18</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noFill/>
                  </a:tcPr>
                </a:tc>
              </a:tr>
              <a:tr h="372745">
                <a:tc>
                  <a:txBody>
                    <a:bodyPr/>
                    <a:p>
                      <a:pPr algn="l">
                        <a:buClrTx/>
                        <a:buSzTx/>
                        <a:buFontTx/>
                        <a:buNone/>
                      </a:pPr>
                      <a:r>
                        <a:rPr lang="zh-CN" altLang="en-US">
                          <a:solidFill>
                            <a:schemeClr val="tx1"/>
                          </a:solidFill>
                        </a:rPr>
                        <a:t>6</a:t>
                      </a:r>
                      <a:endParaRPr lang="zh-CN" altLang="en-US">
                        <a:solidFill>
                          <a:schemeClr val="tx1"/>
                        </a:solidFill>
                      </a:endParaRPr>
                    </a:p>
                  </a:txBody>
                  <a:tcPr>
                    <a:noFill/>
                  </a:tcPr>
                </a:tc>
                <a:tc>
                  <a:txBody>
                    <a:bodyPr/>
                    <a:p>
                      <a:pPr algn="l">
                        <a:buClrTx/>
                        <a:buSzTx/>
                        <a:buFontTx/>
                        <a:buNone/>
                      </a:pPr>
                      <a:r>
                        <a:rPr lang="zh-CN" altLang="en-US">
                          <a:solidFill>
                            <a:schemeClr val="tx1"/>
                          </a:solidFill>
                        </a:rPr>
                        <a:t>男</a:t>
                      </a:r>
                      <a:endParaRPr lang="zh-CN" altLang="en-US">
                        <a:solidFill>
                          <a:schemeClr val="tx1"/>
                        </a:solidFill>
                      </a:endParaRPr>
                    </a:p>
                  </a:txBody>
                  <a:tcPr>
                    <a:noFill/>
                  </a:tcPr>
                </a:tc>
                <a:tc>
                  <a:txBody>
                    <a:bodyPr/>
                    <a:p>
                      <a:pPr algn="l">
                        <a:buClrTx/>
                        <a:buSzTx/>
                        <a:buFontTx/>
                        <a:buNone/>
                      </a:pPr>
                      <a:r>
                        <a:rPr lang="zh-CN" altLang="en-US">
                          <a:solidFill>
                            <a:schemeClr val="tx1"/>
                          </a:solidFill>
                        </a:rPr>
                        <a:t>不是</a:t>
                      </a:r>
                      <a:endParaRPr lang="zh-CN" altLang="en-US">
                        <a:solidFill>
                          <a:schemeClr val="tx1"/>
                        </a:solidFill>
                      </a:endParaRPr>
                    </a:p>
                  </a:txBody>
                  <a:tcPr>
                    <a:noFill/>
                  </a:tcPr>
                </a:tc>
                <a:tc>
                  <a:txBody>
                    <a:bodyPr/>
                    <a:p>
                      <a:pPr>
                        <a:buNone/>
                      </a:pPr>
                      <a:r>
                        <a:rPr lang="en-US" altLang="zh-CN">
                          <a:solidFill>
                            <a:schemeClr val="tx1"/>
                          </a:solidFill>
                        </a:rPr>
                        <a:t>70-79</a:t>
                      </a:r>
                      <a:endParaRPr lang="en-US" altLang="zh-CN">
                        <a:solidFill>
                          <a:schemeClr val="tx1"/>
                        </a:solidFill>
                      </a:endParaRPr>
                    </a:p>
                  </a:txBody>
                  <a:tcPr>
                    <a:noFill/>
                  </a:tcPr>
                </a:tc>
                <a:tc>
                  <a:txBody>
                    <a:bodyPr/>
                    <a:p>
                      <a:pPr>
                        <a:buNone/>
                      </a:pPr>
                      <a:r>
                        <a:rPr lang="zh-CN" altLang="en-US">
                          <a:solidFill>
                            <a:schemeClr val="tx1"/>
                          </a:solidFill>
                        </a:rPr>
                        <a:t>良</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solidFill>
                            <a:schemeClr val="tx1"/>
                          </a:solidFill>
                        </a:rPr>
                        <a:t>17</a:t>
                      </a:r>
                      <a:endParaRPr lang="en-US" altLang="zh-CN">
                        <a:solidFill>
                          <a:schemeClr val="tx1"/>
                        </a:solidFill>
                      </a:endParaRPr>
                    </a:p>
                  </a:txBody>
                  <a:tcPr/>
                </a:tc>
                <a:tc>
                  <a:txBody>
                    <a:bodyPr/>
                    <a:p>
                      <a:pPr>
                        <a:buNone/>
                      </a:pPr>
                      <a:r>
                        <a:rPr lang="zh-CN" altLang="en-US">
                          <a:solidFill>
                            <a:schemeClr val="tx1"/>
                          </a:solidFill>
                        </a:rPr>
                        <a:t>男</a:t>
                      </a:r>
                      <a:endParaRPr lang="zh-CN" altLang="en-US">
                        <a:solidFill>
                          <a:schemeClr val="tx1"/>
                        </a:solidFill>
                      </a:endParaRPr>
                    </a:p>
                  </a:txBody>
                  <a:tcPr/>
                </a:tc>
                <a:tc>
                  <a:txBody>
                    <a:bodyPr/>
                    <a:p>
                      <a:pPr>
                        <a:buNone/>
                      </a:pPr>
                      <a:r>
                        <a:rPr lang="zh-CN" altLang="en-US">
                          <a:solidFill>
                            <a:schemeClr val="tx1"/>
                          </a:solidFill>
                        </a:rPr>
                        <a:t>不是</a:t>
                      </a:r>
                      <a:endParaRPr lang="zh-CN" altLang="en-US">
                        <a:solidFill>
                          <a:schemeClr val="tx1"/>
                        </a:solidFill>
                      </a:endParaRPr>
                    </a:p>
                  </a:txBody>
                  <a:tcPr/>
                </a:tc>
                <a:tc>
                  <a:txBody>
                    <a:bodyPr/>
                    <a:p>
                      <a:pPr>
                        <a:buNone/>
                      </a:pPr>
                      <a:r>
                        <a:rPr lang="en-US" altLang="zh-CN">
                          <a:solidFill>
                            <a:schemeClr val="tx1"/>
                          </a:solidFill>
                        </a:rPr>
                        <a:t>80-89</a:t>
                      </a:r>
                      <a:endParaRPr lang="en-US" altLang="zh-CN">
                        <a:solidFill>
                          <a:schemeClr val="tx1"/>
                        </a:solidFill>
                      </a:endParaRPr>
                    </a:p>
                  </a:txBody>
                  <a:tcPr/>
                </a:tc>
                <a:tc>
                  <a:txBody>
                    <a:bodyPr/>
                    <a:p>
                      <a:pPr>
                        <a:buNone/>
                      </a:pPr>
                      <a:r>
                        <a:rPr lang="zh-CN" altLang="en-US">
                          <a:solidFill>
                            <a:schemeClr val="tx1"/>
                          </a:solidFill>
                        </a:rPr>
                        <a:t>良</a:t>
                      </a:r>
                      <a:endParaRPr lang="zh-CN" altLang="en-US">
                        <a:solidFill>
                          <a:schemeClr val="tx1"/>
                        </a:solidFill>
                      </a:endParaRPr>
                    </a:p>
                  </a:txBody>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r>
              <a:tr h="372745">
                <a:tc>
                  <a:txBody>
                    <a:bodyPr/>
                    <a:p>
                      <a:pPr>
                        <a:buNone/>
                      </a:pPr>
                      <a:r>
                        <a:rPr lang="en-US" altLang="zh-CN">
                          <a:solidFill>
                            <a:schemeClr val="tx1"/>
                          </a:solidFill>
                        </a:rPr>
                        <a:t>13</a:t>
                      </a:r>
                      <a:endParaRPr lang="en-US" altLang="zh-CN">
                        <a:solidFill>
                          <a:schemeClr val="tx1"/>
                        </a:solidFill>
                      </a:endParaRPr>
                    </a:p>
                  </a:txBody>
                  <a:tcPr/>
                </a:tc>
                <a:tc>
                  <a:txBody>
                    <a:bodyPr/>
                    <a:p>
                      <a:pPr>
                        <a:buNone/>
                      </a:pPr>
                      <a:r>
                        <a:rPr lang="zh-CN" altLang="en-US">
                          <a:solidFill>
                            <a:schemeClr val="tx1"/>
                          </a:solidFill>
                        </a:rPr>
                        <a:t>男</a:t>
                      </a:r>
                      <a:endParaRPr lang="zh-CN" altLang="en-US">
                        <a:solidFill>
                          <a:schemeClr val="tx1"/>
                        </a:solidFill>
                      </a:endParaRPr>
                    </a:p>
                  </a:txBody>
                  <a:tcPr>
                    <a:noFill/>
                  </a:tcPr>
                </a:tc>
                <a:tc>
                  <a:txBody>
                    <a:bodyPr/>
                    <a:p>
                      <a:pPr>
                        <a:buNone/>
                      </a:pPr>
                      <a:r>
                        <a:rPr lang="zh-CN" altLang="en-US">
                          <a:solidFill>
                            <a:schemeClr val="tx1"/>
                          </a:solidFill>
                        </a:rPr>
                        <a:t>不是</a:t>
                      </a:r>
                      <a:endParaRPr lang="zh-CN" altLang="en-US">
                        <a:solidFill>
                          <a:schemeClr val="tx1"/>
                        </a:solidFill>
                      </a:endParaRPr>
                    </a:p>
                  </a:txBody>
                  <a:tcPr>
                    <a:noFill/>
                  </a:tcPr>
                </a:tc>
                <a:tc>
                  <a:txBody>
                    <a:bodyPr/>
                    <a:p>
                      <a:pPr>
                        <a:buNone/>
                      </a:pPr>
                      <a:r>
                        <a:rPr lang="en-US" altLang="zh-CN">
                          <a:solidFill>
                            <a:schemeClr val="tx1"/>
                          </a:solidFill>
                        </a:rPr>
                        <a:t>70-79</a:t>
                      </a:r>
                      <a:endParaRPr lang="en-US" altLang="zh-CN">
                        <a:solidFill>
                          <a:schemeClr val="tx1"/>
                        </a:solidFill>
                      </a:endParaRPr>
                    </a:p>
                  </a:txBody>
                  <a:tcPr/>
                </a:tc>
                <a:tc>
                  <a:txBody>
                    <a:bodyPr/>
                    <a:p>
                      <a:pPr>
                        <a:buNone/>
                      </a:pPr>
                      <a:r>
                        <a:rPr lang="zh-CN" altLang="en-US">
                          <a:solidFill>
                            <a:schemeClr val="tx1"/>
                          </a:solidFill>
                        </a:rPr>
                        <a:t>及格</a:t>
                      </a:r>
                      <a:endParaRPr lang="zh-CN" altLang="en-US">
                        <a:solidFill>
                          <a:schemeClr val="tx1"/>
                        </a:solidFill>
                      </a:endParaRPr>
                    </a:p>
                  </a:txBody>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11</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80-89</a:t>
                      </a:r>
                      <a:endParaRPr lang="en-US" altLang="zh-CN"/>
                    </a:p>
                  </a:txBody>
                  <a:tcPr/>
                </a:tc>
                <a:tc>
                  <a:txBody>
                    <a:bodyPr/>
                    <a:p>
                      <a:pPr>
                        <a:buNone/>
                      </a:pPr>
                      <a:r>
                        <a:rPr lang="zh-CN" altLang="en-US"/>
                        <a:t>及格</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solidFill>
                            <a:schemeClr val="tx1"/>
                          </a:solidFill>
                        </a:rPr>
                        <a:t>16</a:t>
                      </a:r>
                      <a:endParaRPr lang="en-US" altLang="zh-CN">
                        <a:solidFill>
                          <a:schemeClr val="tx1"/>
                        </a:solidFill>
                      </a:endParaRPr>
                    </a:p>
                  </a:txBody>
                  <a:tcPr/>
                </a:tc>
                <a:tc>
                  <a:txBody>
                    <a:bodyPr/>
                    <a:p>
                      <a:pPr>
                        <a:buNone/>
                      </a:pPr>
                      <a:r>
                        <a:rPr lang="zh-CN" altLang="en-US">
                          <a:solidFill>
                            <a:schemeClr val="tx1"/>
                          </a:solidFill>
                        </a:rPr>
                        <a:t>男</a:t>
                      </a:r>
                      <a:endParaRPr lang="zh-CN" altLang="en-US">
                        <a:solidFill>
                          <a:schemeClr val="tx1"/>
                        </a:solidFill>
                      </a:endParaRPr>
                    </a:p>
                  </a:txBody>
                  <a:tcPr>
                    <a:noFill/>
                  </a:tcPr>
                </a:tc>
                <a:tc>
                  <a:txBody>
                    <a:bodyPr/>
                    <a:p>
                      <a:pPr>
                        <a:buNone/>
                      </a:pPr>
                      <a:r>
                        <a:rPr lang="zh-CN" altLang="en-US">
                          <a:solidFill>
                            <a:schemeClr val="tx1"/>
                          </a:solidFill>
                        </a:rPr>
                        <a:t>不是</a:t>
                      </a:r>
                      <a:endParaRPr lang="zh-CN" altLang="en-US">
                        <a:solidFill>
                          <a:schemeClr val="tx1"/>
                        </a:solidFill>
                      </a:endParaRPr>
                    </a:p>
                  </a:txBody>
                  <a:tcPr/>
                </a:tc>
                <a:tc>
                  <a:txBody>
                    <a:bodyPr/>
                    <a:p>
                      <a:pPr>
                        <a:buNone/>
                      </a:pPr>
                      <a:r>
                        <a:rPr lang="en-US" altLang="zh-CN">
                          <a:solidFill>
                            <a:schemeClr val="tx1"/>
                          </a:solidFill>
                        </a:rPr>
                        <a:t>70-79</a:t>
                      </a:r>
                      <a:endParaRPr lang="en-US" altLang="zh-CN">
                        <a:solidFill>
                          <a:schemeClr val="tx1"/>
                        </a:solidFill>
                      </a:endParaRPr>
                    </a:p>
                  </a:txBody>
                  <a:tcPr/>
                </a:tc>
                <a:tc>
                  <a:txBody>
                    <a:bodyPr/>
                    <a:p>
                      <a:pPr>
                        <a:buNone/>
                      </a:pPr>
                      <a:r>
                        <a:rPr lang="zh-CN" altLang="en-US">
                          <a:solidFill>
                            <a:schemeClr val="tx1"/>
                          </a:solidFill>
                        </a:rPr>
                        <a:t>良</a:t>
                      </a:r>
                      <a:endParaRPr lang="zh-CN" altLang="en-US">
                        <a:solidFill>
                          <a:schemeClr val="tx1"/>
                        </a:solidFill>
                      </a:endParaRPr>
                    </a:p>
                  </a:txBody>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2</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80-89</a:t>
                      </a:r>
                      <a:endParaRPr lang="en-US" altLang="zh-CN"/>
                    </a:p>
                  </a:txBody>
                  <a:tcPr/>
                </a:tc>
                <a:tc>
                  <a:txBody>
                    <a:bodyPr/>
                    <a:p>
                      <a:pPr>
                        <a:buNone/>
                      </a:pPr>
                      <a:r>
                        <a:rPr lang="zh-CN" altLang="en-US"/>
                        <a:t>中</a:t>
                      </a:r>
                      <a:endParaRPr lang="zh-CN" altLang="en-US"/>
                    </a:p>
                  </a:txBody>
                  <a:tcPr/>
                </a:tc>
                <a:tc>
                  <a:txBody>
                    <a:bodyPr/>
                    <a:p>
                      <a:pPr>
                        <a:buNone/>
                      </a:pPr>
                      <a:endParaRPr lang="zh-CN" altLang="en-US"/>
                    </a:p>
                  </a:txBody>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算法案例</a:t>
            </a:r>
            <a:endParaRPr lang="zh-CN" altLang="en-US" dirty="0"/>
          </a:p>
        </p:txBody>
      </p:sp>
      <mc:AlternateContent xmlns:mc="http://schemas.openxmlformats.org/markup-compatibility/2006">
        <mc:Choice xmlns:a14="http://schemas.microsoft.com/office/drawing/2010/main" Requires="a14">
          <p:sp>
            <p:nvSpPr>
              <p:cNvPr id="30" name="文本框 29"/>
              <p:cNvSpPr txBox="1"/>
              <p:nvPr/>
            </p:nvSpPr>
            <p:spPr>
              <a:xfrm>
                <a:off x="410210" y="1358900"/>
                <a:ext cx="11584940" cy="3418205"/>
              </a:xfrm>
              <a:prstGeom prst="rect">
                <a:avLst/>
              </a:prstGeom>
              <a:noFill/>
            </p:spPr>
            <p:txBody>
              <a:bodyPr wrap="square" rtlCol="0" anchor="t">
                <a:spAutoFit/>
              </a:bodyPr>
              <a:p>
                <a:pPr>
                  <a:lnSpc>
                    <a:spcPct val="150000"/>
                  </a:lnSpc>
                </a:pPr>
                <a:r>
                  <a:rPr lang="zh-CN" altLang="en-US" sz="1800" b="1" dirty="0" err="1">
                    <a:effectLst/>
                    <a:latin typeface="微软雅黑" panose="020B0503020204020204" pitchFamily="34" charset="-122"/>
                    <a:cs typeface="Euclid" panose="02020503060505020303" pitchFamily="18" charset="0"/>
                    <a:sym typeface="+mn-ea"/>
                  </a:rPr>
                  <a:t>综合成绩信息熵：</a:t>
                </a:r>
                <a14:m>
                  <m:oMath xmlns:m="http://schemas.openxmlformats.org/officeDocument/2006/math">
                    <m:r>
                      <a:rPr lang="en-US" altLang="zh-CN" sz="2000" i="1">
                        <a:latin typeface="Cambria Math" panose="02040503050406030204" pitchFamily="18" charset="0"/>
                        <a:ea typeface="微软雅黑" panose="020B0503020204020204" pitchFamily="34" charset="-122"/>
                      </a:rPr>
                      <m:t>𝐻</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60</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69</m:t>
                    </m:r>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7</m:t>
                            </m:r>
                          </m:e>
                        </m:d>
                      </m:num>
                      <m:den>
                        <m:r>
                          <a:rPr lang="en-US" altLang="zh-CN" sz="2000" b="0" i="1" smtClean="0">
                            <a:latin typeface="Cambria Math" panose="02040503050406030204" pitchFamily="18" charset="0"/>
                            <a:ea typeface="微软雅黑" panose="020B0503020204020204" pitchFamily="34" charset="-122"/>
                          </a:rPr>
                          <m:t>8</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7</m:t>
                            </m:r>
                          </m:e>
                        </m:d>
                      </m:num>
                      <m:den>
                        <m:r>
                          <a:rPr lang="en-US" altLang="zh-CN" sz="2000" i="1">
                            <a:latin typeface="Cambria Math" panose="02040503050406030204" pitchFamily="18" charset="0"/>
                            <a:ea typeface="微软雅黑" panose="020B0503020204020204" pitchFamily="34" charset="-122"/>
                          </a:rPr>
                          <m:t>8</m:t>
                        </m:r>
                      </m:den>
                    </m:f>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m:t>
                            </m:r>
                          </m:e>
                        </m:d>
                      </m:num>
                      <m:den>
                        <m:r>
                          <a:rPr lang="en-US" altLang="zh-CN" sz="2000" i="1">
                            <a:latin typeface="Cambria Math" panose="02040503050406030204" pitchFamily="18" charset="0"/>
                            <a:ea typeface="微软雅黑" panose="020B0503020204020204" pitchFamily="34" charset="-122"/>
                          </a:rPr>
                          <m:t>8</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m:t>
                            </m:r>
                          </m:e>
                        </m:d>
                      </m:num>
                      <m:den>
                        <m:r>
                          <a:rPr lang="en-US" altLang="zh-CN" sz="2000" b="0" i="1" smtClean="0">
                            <a:latin typeface="Cambria Math" panose="02040503050406030204" pitchFamily="18" charset="0"/>
                            <a:ea typeface="微软雅黑" panose="020B0503020204020204" pitchFamily="34" charset="-122"/>
                          </a:rPr>
                          <m:t>8</m:t>
                        </m:r>
                      </m:den>
                    </m:f>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54356</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    </m:t>
                    </m:r>
                  </m:oMath>
                </a14:m>
                <a:endParaRPr lang="en-US" altLang="zh-CN" sz="2000" i="1">
                  <a:latin typeface="Cambria Math" panose="02040503050406030204" pitchFamily="18" charset="0"/>
                  <a:ea typeface="微软雅黑" panose="020B0503020204020204" pitchFamily="34" charset="-122"/>
                  <a:cs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微软雅黑" panose="020B0503020204020204" pitchFamily="34" charset="-122"/>
                          <a:cs typeface="Cambria Math" panose="02040503050406030204" pitchFamily="18" charset="0"/>
                        </a:rPr>
                        <m:t> </m:t>
                      </m:r>
                      <m:r>
                        <a:rPr lang="en-US" altLang="zh-CN" sz="2000" i="1">
                          <a:latin typeface="Cambria Math" panose="02040503050406030204" pitchFamily="18" charset="0"/>
                          <a:ea typeface="微软雅黑" panose="020B0503020204020204" pitchFamily="34" charset="-122"/>
                        </a:rPr>
                        <m:t>𝐻</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70</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79</m:t>
                      </m:r>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6</m:t>
                              </m:r>
                            </m:e>
                          </m:d>
                        </m:num>
                        <m:den>
                          <m:r>
                            <a:rPr lang="en-US" altLang="zh-CN" sz="2000" i="1">
                              <a:latin typeface="Cambria Math" panose="02040503050406030204" pitchFamily="18" charset="0"/>
                              <a:ea typeface="微软雅黑" panose="020B0503020204020204" pitchFamily="34" charset="-122"/>
                            </a:rPr>
                            <m:t>11</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6</m:t>
                              </m:r>
                            </m:e>
                          </m:d>
                        </m:num>
                        <m:den>
                          <m:r>
                            <a:rPr lang="en-US" altLang="zh-CN" sz="2000" i="1">
                              <a:latin typeface="Cambria Math" panose="02040503050406030204" pitchFamily="18" charset="0"/>
                              <a:ea typeface="微软雅黑" panose="020B0503020204020204" pitchFamily="34" charset="-122"/>
                            </a:rPr>
                            <m:t>11</m:t>
                          </m:r>
                        </m:den>
                      </m:f>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5</m:t>
                              </m:r>
                            </m:e>
                          </m:d>
                        </m:num>
                        <m:den>
                          <m:r>
                            <a:rPr lang="en-US" altLang="zh-CN" sz="2000" i="1">
                              <a:latin typeface="Cambria Math" panose="02040503050406030204" pitchFamily="18" charset="0"/>
                              <a:ea typeface="微软雅黑" panose="020B0503020204020204" pitchFamily="34" charset="-122"/>
                            </a:rPr>
                            <m:t>11</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r>
                            <a:rPr lang="en-US" altLang="zh-CN" sz="2000" i="1">
                              <a:latin typeface="Cambria Math" panose="02040503050406030204" pitchFamily="18" charset="0"/>
                              <a:ea typeface="微软雅黑" panose="020B0503020204020204" pitchFamily="34" charset="-122"/>
                            </a:rPr>
                            <m:t>5</m:t>
                          </m:r>
                        </m:num>
                        <m:den>
                          <m:r>
                            <a:rPr lang="en-US" altLang="zh-CN" sz="2000" i="1">
                              <a:latin typeface="Cambria Math" panose="02040503050406030204" pitchFamily="18" charset="0"/>
                              <a:ea typeface="微软雅黑" panose="020B0503020204020204" pitchFamily="34" charset="-122"/>
                            </a:rPr>
                            <m:t>11</m:t>
                          </m:r>
                        </m:den>
                      </m:f>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99403</m:t>
                      </m:r>
                    </m:oMath>
                  </m:oMathPara>
                </a14:m>
                <a:endParaRPr lang="en-US" altLang="zh-CN" sz="2000" i="1">
                  <a:latin typeface="Cambria Math" panose="02040503050406030204" pitchFamily="18" charset="0"/>
                  <a:ea typeface="微软雅黑" panose="020B0503020204020204" pitchFamily="34" charset="-122"/>
                  <a:cs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微软雅黑" panose="020B0503020204020204" pitchFamily="34" charset="-122"/>
                        </a:rPr>
                        <m:t>𝐻</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8</m:t>
                      </m:r>
                      <m:r>
                        <a:rPr lang="en-US" altLang="zh-CN" sz="2000" i="1">
                          <a:latin typeface="Cambria Math" panose="02040503050406030204" pitchFamily="18" charset="0"/>
                          <a:ea typeface="微软雅黑" panose="020B0503020204020204" pitchFamily="34" charset="-122"/>
                        </a:rPr>
                        <m:t>0</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8</m:t>
                      </m:r>
                      <m:r>
                        <a:rPr lang="en-US" altLang="zh-CN" sz="2000" i="1">
                          <a:latin typeface="Cambria Math" panose="02040503050406030204" pitchFamily="18" charset="0"/>
                          <a:ea typeface="微软雅黑" panose="020B0503020204020204" pitchFamily="34" charset="-122"/>
                        </a:rPr>
                        <m:t>9</m:t>
                      </m:r>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m:t>
                              </m:r>
                            </m:e>
                          </m:d>
                        </m:num>
                        <m:den>
                          <m:r>
                            <a:rPr lang="en-US" altLang="zh-CN" sz="2000" i="1">
                              <a:latin typeface="Cambria Math" panose="02040503050406030204" pitchFamily="18" charset="0"/>
                              <a:ea typeface="微软雅黑" panose="020B0503020204020204" pitchFamily="34" charset="-122"/>
                            </a:rPr>
                            <m:t>3</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m:t>
                              </m:r>
                            </m:e>
                          </m:d>
                        </m:num>
                        <m:den>
                          <m:r>
                            <a:rPr lang="en-US" altLang="zh-CN" sz="2000" i="1">
                              <a:latin typeface="Cambria Math" panose="02040503050406030204" pitchFamily="18" charset="0"/>
                              <a:ea typeface="微软雅黑" panose="020B0503020204020204" pitchFamily="34" charset="-122"/>
                            </a:rPr>
                            <m:t>3</m:t>
                          </m:r>
                        </m:den>
                      </m:f>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2</m:t>
                              </m:r>
                            </m:e>
                          </m:d>
                        </m:num>
                        <m:den>
                          <m:r>
                            <a:rPr lang="en-US" altLang="zh-CN" sz="2000" i="1">
                              <a:latin typeface="Cambria Math" panose="02040503050406030204" pitchFamily="18" charset="0"/>
                              <a:ea typeface="微软雅黑" panose="020B0503020204020204" pitchFamily="34" charset="-122"/>
                            </a:rPr>
                            <m:t>3</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2</m:t>
                              </m:r>
                            </m:e>
                          </m:d>
                        </m:num>
                        <m:den>
                          <m:r>
                            <a:rPr lang="en-US" altLang="zh-CN" sz="2000" i="1">
                              <a:latin typeface="Cambria Math" panose="02040503050406030204" pitchFamily="18" charset="0"/>
                              <a:ea typeface="微软雅黑" panose="020B0503020204020204" pitchFamily="34" charset="-122"/>
                            </a:rPr>
                            <m:t>3</m:t>
                          </m:r>
                        </m:den>
                      </m:f>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91830</m:t>
                      </m:r>
                    </m:oMath>
                  </m:oMathPara>
                </a14:m>
                <a:endParaRPr lang="en-US" altLang="zh-CN" sz="2000" i="1">
                  <a:latin typeface="Cambria Math" panose="02040503050406030204" pitchFamily="18" charset="0"/>
                  <a:ea typeface="微软雅黑" panose="020B0503020204020204" pitchFamily="34" charset="-122"/>
                  <a:cs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微软雅黑" panose="020B0503020204020204" pitchFamily="34" charset="-122"/>
                        </a:rPr>
                        <m:t>𝐻</m:t>
                      </m:r>
                      <m:r>
                        <a:rPr lang="en-US" altLang="zh-CN" sz="2000" i="1">
                          <a:latin typeface="Cambria Math" panose="02040503050406030204" pitchFamily="18" charset="0"/>
                          <a:ea typeface="微软雅黑" panose="020B0503020204020204" pitchFamily="34" charset="-122"/>
                        </a:rPr>
                        <m:t>(综合成绩)=</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8</m:t>
                              </m:r>
                            </m:e>
                          </m:d>
                        </m:num>
                        <m:den>
                          <m:r>
                            <a:rPr lang="en-US" altLang="zh-CN" sz="2000" b="0" i="1" smtClean="0">
                              <a:latin typeface="Cambria Math" panose="02040503050406030204" pitchFamily="18" charset="0"/>
                              <a:ea typeface="微软雅黑" panose="020B0503020204020204" pitchFamily="34" charset="-122"/>
                            </a:rPr>
                            <m:t>22</m:t>
                          </m:r>
                        </m:den>
                      </m:f>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54356</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11</m:t>
                              </m:r>
                            </m:e>
                          </m:d>
                        </m:num>
                        <m:den>
                          <m:r>
                            <a:rPr lang="en-US" altLang="zh-CN" sz="2000" i="1">
                              <a:latin typeface="Cambria Math" panose="02040503050406030204" pitchFamily="18" charset="0"/>
                              <a:ea typeface="微软雅黑" panose="020B0503020204020204" pitchFamily="34" charset="-122"/>
                            </a:rPr>
                            <m:t>22</m:t>
                          </m:r>
                        </m:den>
                      </m:f>
                      <m:r>
                        <a:rPr lang="en-US" altLang="zh-CN" sz="2000" b="0" i="1" smtClean="0">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99403</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3</m:t>
                              </m:r>
                            </m:e>
                          </m:d>
                        </m:num>
                        <m:den>
                          <m:r>
                            <a:rPr lang="en-US" altLang="zh-CN" sz="2000" i="1">
                              <a:latin typeface="Cambria Math" panose="02040503050406030204" pitchFamily="18" charset="0"/>
                              <a:ea typeface="微软雅黑" panose="020B0503020204020204" pitchFamily="34" charset="-122"/>
                            </a:rPr>
                            <m:t>22</m:t>
                          </m:r>
                        </m:den>
                      </m:f>
                      <m:r>
                        <a:rPr lang="en-US" altLang="zh-CN" sz="2000" b="0" i="1" smtClean="0">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91830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81989</m:t>
                      </m:r>
                    </m:oMath>
                  </m:oMathPara>
                </a14:m>
                <a:endParaRPr lang="en-US" altLang="zh-CN" sz="2000" b="1" i="1" dirty="0" err="1">
                  <a:effectLst/>
                  <a:latin typeface="Cambria Math" panose="02040503050406030204" pitchFamily="18" charset="0"/>
                  <a:ea typeface="MS Mincho" charset="0"/>
                  <a:cs typeface="Cambria Math" panose="02040503050406030204" pitchFamily="18" charset="0"/>
                  <a:sym typeface="+mn-ea"/>
                </a:endParaRPr>
              </a:p>
            </p:txBody>
          </p:sp>
        </mc:Choice>
        <mc:Fallback>
          <p:sp>
            <p:nvSpPr>
              <p:cNvPr id="30" name="文本框 29"/>
              <p:cNvSpPr txBox="1">
                <a:spLocks noRot="1" noChangeAspect="1" noMove="1" noResize="1" noEditPoints="1" noAdjustHandles="1" noChangeArrowheads="1" noChangeShapeType="1" noTextEdit="1"/>
              </p:cNvSpPr>
              <p:nvPr/>
            </p:nvSpPr>
            <p:spPr>
              <a:xfrm>
                <a:off x="410210" y="1358900"/>
                <a:ext cx="11584940" cy="341820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p:cNvSpPr txBox="1"/>
              <p:nvPr/>
            </p:nvSpPr>
            <p:spPr>
              <a:xfrm>
                <a:off x="410210" y="4748530"/>
                <a:ext cx="11584940" cy="2109470"/>
              </a:xfrm>
              <a:prstGeom prst="rect">
                <a:avLst/>
              </a:prstGeom>
              <a:noFill/>
            </p:spPr>
            <p:txBody>
              <a:bodyPr wrap="square" rtlCol="0" anchor="t">
                <a:noAutofit/>
              </a:bodyPr>
              <a:p>
                <a:pPr>
                  <a:lnSpc>
                    <a:spcPct val="150000"/>
                  </a:lnSpc>
                </a:pPr>
                <a:r>
                  <a:rPr lang="zh-CN" altLang="en-US" sz="1800" b="1" dirty="0" err="1">
                    <a:effectLst/>
                    <a:latin typeface="微软雅黑" panose="020B0503020204020204" pitchFamily="34" charset="-122"/>
                    <a:cs typeface="Euclid" panose="02020503060505020303" pitchFamily="18" charset="0"/>
                    <a:sym typeface="+mn-ea"/>
                  </a:rPr>
                  <a:t>信息增益：</a:t>
                </a:r>
                <a14:m>
                  <m:oMath xmlns:m="http://schemas.openxmlformats.org/officeDocument/2006/math">
                    <m:r>
                      <a:rPr lang="en-US" altLang="zh-CN" sz="2000" i="1">
                        <a:latin typeface="Cambria Math" panose="02040503050406030204" pitchFamily="18" charset="0"/>
                        <a:ea typeface="微软雅黑" panose="020B0503020204020204" pitchFamily="34" charset="-122"/>
                      </a:rPr>
                      <m:t>𝑔</m:t>
                    </m:r>
                    <m:r>
                      <a:rPr lang="en-US" altLang="zh-CN" sz="2000" i="1">
                        <a:latin typeface="Cambria Math" panose="02040503050406030204" pitchFamily="18" charset="0"/>
                        <a:ea typeface="微软雅黑" panose="020B0503020204020204" pitchFamily="34" charset="-122"/>
                      </a:rPr>
                      <m:t>(综合成绩)=</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94566</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81989</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0</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12577</m:t>
                    </m:r>
                  </m:oMath>
                </a14:m>
                <a:endParaRPr lang="en-US" altLang="zh-CN" sz="2000" i="1">
                  <a:latin typeface="Cambria Math" panose="02040503050406030204" pitchFamily="18" charset="0"/>
                  <a:ea typeface="MS Mincho" charset="0"/>
                  <a:cs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i="1">
                              <a:latin typeface="Cambria Math" panose="02040503050406030204" pitchFamily="18" charset="0"/>
                              <a:ea typeface="微软雅黑" panose="020B0503020204020204" pitchFamily="34" charset="-122"/>
                            </a:rPr>
                            <m:t>𝐻</m:t>
                          </m:r>
                        </m:e>
                        <m:sub>
                          <m:r>
                            <a:rPr lang="en-US" altLang="zh-CN" sz="2000" i="1">
                              <a:latin typeface="Cambria Math" panose="02040503050406030204" pitchFamily="18" charset="0"/>
                              <a:ea typeface="微软雅黑" panose="020B0503020204020204" pitchFamily="34" charset="-122"/>
                              <a:cs typeface="Cambria Math" panose="02040503050406030204" pitchFamily="18" charset="0"/>
                            </a:rPr>
                            <m:t>𝐴</m:t>
                          </m:r>
                        </m:sub>
                      </m:sSub>
                      <m:r>
                        <a:rPr lang="en-US" altLang="zh-CN" sz="2000" i="1">
                          <a:latin typeface="Cambria Math" panose="02040503050406030204" pitchFamily="18" charset="0"/>
                          <a:ea typeface="微软雅黑" panose="020B0503020204020204" pitchFamily="34" charset="-122"/>
                        </a:rPr>
                        <m:t>(综合成绩)=−</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8</m:t>
                              </m:r>
                            </m:e>
                          </m:d>
                        </m:num>
                        <m:den>
                          <m:r>
                            <a:rPr lang="en-US" altLang="zh-CN" sz="2000" b="0" i="1" smtClean="0">
                              <a:latin typeface="Cambria Math" panose="02040503050406030204" pitchFamily="18" charset="0"/>
                              <a:ea typeface="微软雅黑" panose="020B0503020204020204" pitchFamily="34" charset="-122"/>
                            </a:rPr>
                            <m:t>22</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8</m:t>
                              </m:r>
                            </m:e>
                          </m:d>
                        </m:num>
                        <m:den>
                          <m:r>
                            <a:rPr lang="en-US" altLang="zh-CN" sz="2000" i="1">
                              <a:latin typeface="Cambria Math" panose="02040503050406030204" pitchFamily="18" charset="0"/>
                              <a:ea typeface="微软雅黑" panose="020B0503020204020204" pitchFamily="34" charset="-122"/>
                            </a:rPr>
                            <m:t>22</m:t>
                          </m:r>
                        </m:den>
                      </m:f>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11</m:t>
                              </m:r>
                            </m:e>
                          </m:d>
                        </m:num>
                        <m:den>
                          <m:r>
                            <a:rPr lang="en-US" altLang="zh-CN" sz="2000" b="0" i="1" smtClean="0">
                              <a:latin typeface="Cambria Math" panose="02040503050406030204" pitchFamily="18" charset="0"/>
                              <a:ea typeface="微软雅黑" panose="020B0503020204020204" pitchFamily="34" charset="-122"/>
                            </a:rPr>
                            <m:t>22</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11</m:t>
                              </m:r>
                            </m:e>
                          </m:d>
                        </m:num>
                        <m:den>
                          <m:r>
                            <a:rPr lang="en-US" altLang="zh-CN" sz="2000" i="1">
                              <a:latin typeface="Cambria Math" panose="02040503050406030204" pitchFamily="18" charset="0"/>
                              <a:ea typeface="微软雅黑" panose="020B0503020204020204" pitchFamily="34" charset="-122"/>
                            </a:rPr>
                            <m:t>22</m:t>
                          </m:r>
                        </m:den>
                      </m:f>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3</m:t>
                              </m:r>
                            </m:e>
                          </m:d>
                        </m:num>
                        <m:den>
                          <m:r>
                            <a:rPr lang="en-US" altLang="zh-CN" sz="2000" b="0" i="1" smtClean="0">
                              <a:latin typeface="Cambria Math" panose="02040503050406030204" pitchFamily="18" charset="0"/>
                              <a:ea typeface="微软雅黑" panose="020B0503020204020204" pitchFamily="34" charset="-122"/>
                            </a:rPr>
                            <m:t>22</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3</m:t>
                              </m:r>
                            </m:e>
                          </m:d>
                        </m:num>
                        <m:den>
                          <m:r>
                            <a:rPr lang="en-US" altLang="zh-CN" sz="2000" i="1">
                              <a:latin typeface="Cambria Math" panose="02040503050406030204" pitchFamily="18" charset="0"/>
                              <a:ea typeface="微软雅黑" panose="020B0503020204020204" pitchFamily="34" charset="-122"/>
                            </a:rPr>
                            <m:t>22</m:t>
                          </m:r>
                        </m:den>
                      </m:f>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1</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42268</m:t>
                      </m:r>
                    </m:oMath>
                  </m:oMathPara>
                </a14:m>
                <a:endParaRPr lang="en-US" altLang="zh-CN" sz="2000" i="1">
                  <a:latin typeface="Cambria Math" panose="02040503050406030204" pitchFamily="18" charset="0"/>
                  <a:ea typeface="MS Mincho" charset="0"/>
                  <a:cs typeface="Cambria Math" panose="02040503050406030204" pitchFamily="18" charset="0"/>
                </a:endParaRPr>
              </a:p>
              <a:p>
                <a:pPr marL="0" indent="0" latinLnBrk="0">
                  <a:lnSpc>
                    <a:spcPct val="200000"/>
                  </a:lnSpc>
                  <a:spcBef>
                    <a:spcPts val="600"/>
                  </a:spcBef>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i="1">
                              <a:latin typeface="Cambria Math" panose="02040503050406030204" pitchFamily="18" charset="0"/>
                              <a:ea typeface="微软雅黑" panose="020B0503020204020204" pitchFamily="34" charset="-122"/>
                            </a:rPr>
                            <m:t>𝑔</m:t>
                          </m:r>
                        </m:e>
                        <m:sub>
                          <m:r>
                            <a:rPr lang="en-US" altLang="zh-CN" sz="2000" i="1">
                              <a:latin typeface="Cambria Math" panose="02040503050406030204" pitchFamily="18" charset="0"/>
                              <a:ea typeface="微软雅黑" panose="020B0503020204020204" pitchFamily="34" charset="-122"/>
                              <a:cs typeface="Cambria Math" panose="02040503050406030204" pitchFamily="18" charset="0"/>
                            </a:rPr>
                            <m:t>𝑅</m:t>
                          </m:r>
                        </m:sub>
                      </m:sSub>
                      <m:r>
                        <a:rPr lang="en-US" altLang="zh-CN" sz="2000" i="1">
                          <a:latin typeface="Cambria Math" panose="02040503050406030204" pitchFamily="18" charset="0"/>
                          <a:ea typeface="微软雅黑" panose="020B0503020204020204" pitchFamily="34" charset="-122"/>
                        </a:rPr>
                        <m:t>(综合成绩)=</m:t>
                      </m:r>
                      <m:r>
                        <a:rPr lang="en-US" altLang="zh-CN" sz="2000" i="1">
                          <a:latin typeface="Cambria Math" panose="02040503050406030204" pitchFamily="18" charset="0"/>
                          <a:ea typeface="MS Mincho" charset="0"/>
                          <a:cs typeface="Cambria Math" panose="02040503050406030204" pitchFamily="18" charset="0"/>
                        </a:rPr>
                        <m:t>0</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12577</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1</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42268</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0</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08839</m:t>
                      </m:r>
                    </m:oMath>
                  </m:oMathPara>
                </a14:m>
                <a:endParaRPr lang="en-US" altLang="zh-CN" sz="2000" b="1" i="1" dirty="0" err="1">
                  <a:effectLst/>
                  <a:latin typeface="Cambria Math" panose="02040503050406030204" pitchFamily="18" charset="0"/>
                  <a:ea typeface="MS Mincho" charset="0"/>
                  <a:cs typeface="Cambria Math" panose="02040503050406030204" pitchFamily="18" charset="0"/>
                  <a:sym typeface="+mn-ea"/>
                </a:endParaRPr>
              </a:p>
            </p:txBody>
          </p:sp>
        </mc:Choice>
        <mc:Fallback>
          <p:sp>
            <p:nvSpPr>
              <p:cNvPr id="32" name="文本框 31"/>
              <p:cNvSpPr txBox="1">
                <a:spLocks noRot="1" noChangeAspect="1" noMove="1" noResize="1" noEditPoints="1" noAdjustHandles="1" noChangeArrowheads="1" noChangeShapeType="1" noTextEdit="1"/>
              </p:cNvSpPr>
              <p:nvPr/>
            </p:nvSpPr>
            <p:spPr>
              <a:xfrm>
                <a:off x="410210" y="4748530"/>
                <a:ext cx="11584940" cy="210947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2"/>
          <p:cNvSpPr txBox="1">
            <a:spLocks noChangeArrowheads="1"/>
          </p:cNvSpPr>
          <p:nvPr/>
        </p:nvSpPr>
        <p:spPr bwMode="auto">
          <a:xfrm>
            <a:off x="806450" y="1390650"/>
            <a:ext cx="7545388" cy="4116388"/>
          </a:xfrm>
          <a:prstGeom prst="rect">
            <a:avLst/>
          </a:prstGeom>
          <a:noFill/>
          <a:ln>
            <a:noFill/>
          </a:ln>
          <a:effectLst/>
        </p:spPr>
        <p:txBody>
          <a:bodyPr lIns="89980" tIns="46789" rIns="89980" bIns="46789"/>
          <a:lstStyle>
            <a:lvl1pPr algn="l" defTabSz="414655" rtl="0" eaLnBrk="0" fontAlgn="base" hangingPunct="0">
              <a:lnSpc>
                <a:spcPct val="101000"/>
              </a:lnSpc>
              <a:spcBef>
                <a:spcPct val="0"/>
              </a:spcBef>
              <a:spcAft>
                <a:spcPct val="0"/>
              </a:spcAft>
              <a:buClr>
                <a:srgbClr val="000000"/>
              </a:buClr>
              <a:buSzPct val="100000"/>
              <a:buFont typeface="Times New Roman" panose="02020603050405020304" pitchFamily="18" charset="0"/>
              <a:defRPr sz="3630" kern="1200">
                <a:solidFill>
                  <a:srgbClr val="EEEEEE"/>
                </a:solidFill>
                <a:latin typeface="微软雅黑" panose="020B0503020204020204" pitchFamily="34" charset="-122"/>
                <a:ea typeface="微软雅黑" panose="020B0503020204020204" pitchFamily="34" charset="-122"/>
                <a:cs typeface="+mj-cs"/>
              </a:defRPr>
            </a:lvl1pPr>
            <a:lvl2pPr algn="l" defTabSz="414655" rtl="0" eaLnBrk="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2pPr>
            <a:lvl3pPr algn="l" defTabSz="414655" rtl="0" eaLnBrk="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3pPr>
            <a:lvl4pPr algn="l" defTabSz="414655" rtl="0" eaLnBrk="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4pPr>
            <a:lvl5pPr algn="l" defTabSz="414655" rtl="0" eaLnBrk="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5pPr>
            <a:lvl6pPr marL="2280920" indent="-207645" algn="l" defTabSz="414655" rtl="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6pPr>
            <a:lvl7pPr marL="2695575" indent="-207645" algn="l" defTabSz="414655" rtl="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7pPr>
            <a:lvl8pPr marL="3110230" indent="-207645" algn="l" defTabSz="414655" rtl="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8pPr>
            <a:lvl9pPr marL="3524885" indent="-207645" algn="l" defTabSz="414655" rtl="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9pPr>
          </a:lstStyle>
          <a:p>
            <a:pPr marL="0" marR="0" lvl="0" indent="0" algn="l" defTabSz="448945" rtl="0" eaLnBrk="0" fontAlgn="base" latinLnBrk="0" hangingPunct="0">
              <a:lnSpc>
                <a:spcPct val="101000"/>
              </a:lnSpc>
              <a:spcBef>
                <a:spcPts val="700"/>
              </a:spcBef>
              <a:spcAft>
                <a:spcPct val="0"/>
              </a:spcAft>
              <a:buClr>
                <a:srgbClr val="0563C1"/>
              </a:buClr>
              <a:buSzPct val="70000"/>
              <a:buFont typeface="Times New Roman" panose="02020603050405020304" pitchFamily="18" charset="0"/>
              <a:buNone/>
              <a:tabLst>
                <a:tab pos="910590" algn="l"/>
                <a:tab pos="1824355" algn="l"/>
                <a:tab pos="2738755" algn="l"/>
                <a:tab pos="3653155" algn="l"/>
                <a:tab pos="4567555" algn="l"/>
                <a:tab pos="5481320" algn="l"/>
                <a:tab pos="6395720" algn="l"/>
                <a:tab pos="7310120" algn="l"/>
                <a:tab pos="8223885" algn="l"/>
                <a:tab pos="9138285" algn="l"/>
                <a:tab pos="10052685" algn="l"/>
              </a:tabLst>
              <a:defRPr/>
            </a:pPr>
            <a:r>
              <a:rPr kumimoji="0" lang="zh-CN" altLang="en-US" sz="3175"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j-cs"/>
              </a:rPr>
              <a:t>躯干：红色</a:t>
            </a:r>
            <a:endParaRPr kumimoji="0" lang="zh-CN" altLang="en-US" sz="3175"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j-cs"/>
            </a:endParaRPr>
          </a:p>
        </p:txBody>
      </p:sp>
      <p:grpSp>
        <p:nvGrpSpPr>
          <p:cNvPr id="54274" name="组合 4"/>
          <p:cNvGrpSpPr/>
          <p:nvPr>
            <p:custDataLst>
              <p:tags r:id="rId1"/>
            </p:custDataLst>
          </p:nvPr>
        </p:nvGrpSpPr>
        <p:grpSpPr>
          <a:xfrm>
            <a:off x="4039235" y="2431415"/>
            <a:ext cx="3351213" cy="3808413"/>
            <a:chOff x="2514601" y="2362313"/>
            <a:chExt cx="3351213" cy="3808013"/>
          </a:xfrm>
        </p:grpSpPr>
        <p:grpSp>
          <p:nvGrpSpPr>
            <p:cNvPr id="54277" name="Group 8"/>
            <p:cNvGrpSpPr/>
            <p:nvPr/>
          </p:nvGrpSpPr>
          <p:grpSpPr>
            <a:xfrm>
              <a:off x="3657601" y="2819465"/>
              <a:ext cx="989013" cy="1446061"/>
              <a:chOff x="2304" y="1776"/>
              <a:chExt cx="623" cy="911"/>
            </a:xfrm>
          </p:grpSpPr>
          <p:sp>
            <p:nvSpPr>
              <p:cNvPr id="48" name="Oval 9"/>
              <p:cNvSpPr>
                <a:spLocks noChangeArrowheads="1"/>
              </p:cNvSpPr>
              <p:nvPr>
                <p:custDataLst>
                  <p:tags r:id="rId2"/>
                </p:custDataLst>
              </p:nvPr>
            </p:nvSpPr>
            <p:spPr bwMode="auto">
              <a:xfrm>
                <a:off x="2496" y="1776"/>
                <a:ext cx="240" cy="240"/>
              </a:xfrm>
              <a:prstGeom prst="ellipse">
                <a:avLst/>
              </a:prstGeom>
              <a:solidFill>
                <a:srgbClr val="666699"/>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9" name="AutoShape 10"/>
              <p:cNvSpPr>
                <a:spLocks noChangeArrowheads="1"/>
              </p:cNvSpPr>
              <p:nvPr>
                <p:custDataLst>
                  <p:tags r:id="rId3"/>
                </p:custDataLst>
              </p:nvPr>
            </p:nvSpPr>
            <p:spPr bwMode="auto">
              <a:xfrm>
                <a:off x="2496" y="2016"/>
                <a:ext cx="240" cy="336"/>
              </a:xfrm>
              <a:prstGeom prst="roundRect">
                <a:avLst>
                  <a:gd name="adj" fmla="val 417"/>
                </a:avLst>
              </a:prstGeom>
              <a:solidFill>
                <a:srgbClr val="FF0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0" name="Line 11"/>
              <p:cNvSpPr>
                <a:spLocks noChangeShapeType="1"/>
              </p:cNvSpPr>
              <p:nvPr>
                <p:custDataLst>
                  <p:tags r:id="rId4"/>
                </p:custDataLst>
              </p:nvPr>
            </p:nvSpPr>
            <p:spPr bwMode="auto">
              <a:xfrm flipV="1">
                <a:off x="2304" y="2063"/>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1" name="Line 12"/>
              <p:cNvSpPr>
                <a:spLocks noChangeShapeType="1"/>
              </p:cNvSpPr>
              <p:nvPr>
                <p:custDataLst>
                  <p:tags r:id="rId5"/>
                </p:custDataLst>
              </p:nvPr>
            </p:nvSpPr>
            <p:spPr bwMode="auto">
              <a:xfrm flipH="1" flipV="1">
                <a:off x="2735" y="2063"/>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2" name="Line 13"/>
              <p:cNvSpPr>
                <a:spLocks noChangeShapeType="1"/>
              </p:cNvSpPr>
              <p:nvPr>
                <p:custDataLst>
                  <p:tags r:id="rId6"/>
                </p:custDataLst>
              </p:nvPr>
            </p:nvSpPr>
            <p:spPr bwMode="auto">
              <a:xfrm flipV="1">
                <a:off x="2496" y="2351"/>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3" name="Line 14"/>
              <p:cNvSpPr>
                <a:spLocks noChangeShapeType="1"/>
              </p:cNvSpPr>
              <p:nvPr>
                <p:custDataLst>
                  <p:tags r:id="rId7"/>
                </p:custDataLst>
              </p:nvPr>
            </p:nvSpPr>
            <p:spPr bwMode="auto">
              <a:xfrm flipH="1" flipV="1">
                <a:off x="2687" y="2351"/>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7" name="AutoShape 15"/>
            <p:cNvSpPr>
              <a:spLocks noChangeArrowheads="1"/>
            </p:cNvSpPr>
            <p:nvPr>
              <p:custDataLst>
                <p:tags r:id="rId8"/>
              </p:custDataLst>
            </p:nvPr>
          </p:nvSpPr>
          <p:spPr bwMode="auto">
            <a:xfrm>
              <a:off x="3886201" y="2362313"/>
              <a:ext cx="593725"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8" name="AutoShape 16"/>
            <p:cNvSpPr>
              <a:spLocks noChangeArrowheads="1"/>
            </p:cNvSpPr>
            <p:nvPr>
              <p:custDataLst>
                <p:tags r:id="rId9"/>
              </p:custDataLst>
            </p:nvPr>
          </p:nvSpPr>
          <p:spPr bwMode="auto">
            <a:xfrm>
              <a:off x="2743201" y="2362313"/>
              <a:ext cx="593725"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9" name="AutoShape 17"/>
            <p:cNvSpPr>
              <a:spLocks noChangeArrowheads="1"/>
            </p:cNvSpPr>
            <p:nvPr>
              <p:custDataLst>
                <p:tags r:id="rId10"/>
              </p:custDataLst>
            </p:nvPr>
          </p:nvSpPr>
          <p:spPr bwMode="auto">
            <a:xfrm>
              <a:off x="3886201" y="4343305"/>
              <a:ext cx="593725"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grpSp>
          <p:nvGrpSpPr>
            <p:cNvPr id="54281" name="Group 18"/>
            <p:cNvGrpSpPr/>
            <p:nvPr/>
          </p:nvGrpSpPr>
          <p:grpSpPr>
            <a:xfrm>
              <a:off x="3657601" y="4648073"/>
              <a:ext cx="989013" cy="1446061"/>
              <a:chOff x="2304" y="2928"/>
              <a:chExt cx="623" cy="911"/>
            </a:xfrm>
          </p:grpSpPr>
          <p:sp>
            <p:nvSpPr>
              <p:cNvPr id="42" name="Oval 19"/>
              <p:cNvSpPr>
                <a:spLocks noChangeArrowheads="1"/>
              </p:cNvSpPr>
              <p:nvPr>
                <p:custDataLst>
                  <p:tags r:id="rId11"/>
                </p:custDataLst>
              </p:nvPr>
            </p:nvSpPr>
            <p:spPr bwMode="auto">
              <a:xfrm>
                <a:off x="2496" y="2928"/>
                <a:ext cx="240" cy="240"/>
              </a:xfrm>
              <a:prstGeom prst="ellipse">
                <a:avLst/>
              </a:prstGeom>
              <a:solidFill>
                <a:srgbClr val="666699"/>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3" name="AutoShape 20"/>
              <p:cNvSpPr>
                <a:spLocks noChangeArrowheads="1"/>
              </p:cNvSpPr>
              <p:nvPr>
                <p:custDataLst>
                  <p:tags r:id="rId12"/>
                </p:custDataLst>
              </p:nvPr>
            </p:nvSpPr>
            <p:spPr bwMode="auto">
              <a:xfrm>
                <a:off x="2496" y="3168"/>
                <a:ext cx="240" cy="336"/>
              </a:xfrm>
              <a:prstGeom prst="roundRect">
                <a:avLst>
                  <a:gd name="adj" fmla="val 417"/>
                </a:avLst>
              </a:prstGeom>
              <a:solidFill>
                <a:srgbClr val="FF0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4" name="Line 21"/>
              <p:cNvSpPr>
                <a:spLocks noChangeShapeType="1"/>
              </p:cNvSpPr>
              <p:nvPr>
                <p:custDataLst>
                  <p:tags r:id="rId13"/>
                </p:custDataLst>
              </p:nvPr>
            </p:nvSpPr>
            <p:spPr bwMode="auto">
              <a:xfrm flipV="1">
                <a:off x="2304" y="3215"/>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5" name="Line 22"/>
              <p:cNvSpPr>
                <a:spLocks noChangeShapeType="1"/>
              </p:cNvSpPr>
              <p:nvPr>
                <p:custDataLst>
                  <p:tags r:id="rId14"/>
                </p:custDataLst>
              </p:nvPr>
            </p:nvSpPr>
            <p:spPr bwMode="auto">
              <a:xfrm flipH="1" flipV="1">
                <a:off x="2735" y="3215"/>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6" name="Line 23"/>
              <p:cNvSpPr>
                <a:spLocks noChangeShapeType="1"/>
              </p:cNvSpPr>
              <p:nvPr>
                <p:custDataLst>
                  <p:tags r:id="rId15"/>
                </p:custDataLst>
              </p:nvPr>
            </p:nvSpPr>
            <p:spPr bwMode="auto">
              <a:xfrm flipV="1">
                <a:off x="2496" y="3503"/>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7" name="Line 24"/>
              <p:cNvSpPr>
                <a:spLocks noChangeShapeType="1"/>
              </p:cNvSpPr>
              <p:nvPr>
                <p:custDataLst>
                  <p:tags r:id="rId16"/>
                </p:custDataLst>
              </p:nvPr>
            </p:nvSpPr>
            <p:spPr bwMode="auto">
              <a:xfrm flipH="1" flipV="1">
                <a:off x="2687" y="3503"/>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4282" name="Group 25"/>
            <p:cNvGrpSpPr/>
            <p:nvPr/>
          </p:nvGrpSpPr>
          <p:grpSpPr>
            <a:xfrm>
              <a:off x="4876801" y="2743273"/>
              <a:ext cx="989013" cy="1446061"/>
              <a:chOff x="3072" y="1728"/>
              <a:chExt cx="623" cy="911"/>
            </a:xfrm>
          </p:grpSpPr>
          <p:sp>
            <p:nvSpPr>
              <p:cNvPr id="36" name="Oval 26"/>
              <p:cNvSpPr>
                <a:spLocks noChangeArrowheads="1"/>
              </p:cNvSpPr>
              <p:nvPr>
                <p:custDataLst>
                  <p:tags r:id="rId17"/>
                </p:custDataLst>
              </p:nvPr>
            </p:nvSpPr>
            <p:spPr bwMode="auto">
              <a:xfrm>
                <a:off x="3264" y="1728"/>
                <a:ext cx="240" cy="240"/>
              </a:xfrm>
              <a:prstGeom prst="ellipse">
                <a:avLst/>
              </a:prstGeom>
              <a:solidFill>
                <a:srgbClr val="666699"/>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7" name="AutoShape 27"/>
              <p:cNvSpPr>
                <a:spLocks noChangeArrowheads="1"/>
              </p:cNvSpPr>
              <p:nvPr>
                <p:custDataLst>
                  <p:tags r:id="rId18"/>
                </p:custDataLst>
              </p:nvPr>
            </p:nvSpPr>
            <p:spPr bwMode="auto">
              <a:xfrm>
                <a:off x="3264" y="1968"/>
                <a:ext cx="240" cy="336"/>
              </a:xfrm>
              <a:prstGeom prst="roundRect">
                <a:avLst>
                  <a:gd name="adj" fmla="val 417"/>
                </a:avLst>
              </a:prstGeom>
              <a:solidFill>
                <a:srgbClr val="FF0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8" name="Line 28"/>
              <p:cNvSpPr>
                <a:spLocks noChangeShapeType="1"/>
              </p:cNvSpPr>
              <p:nvPr>
                <p:custDataLst>
                  <p:tags r:id="rId19"/>
                </p:custDataLst>
              </p:nvPr>
            </p:nvSpPr>
            <p:spPr bwMode="auto">
              <a:xfrm flipV="1">
                <a:off x="3072" y="2015"/>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9" name="Line 29"/>
              <p:cNvSpPr>
                <a:spLocks noChangeShapeType="1"/>
              </p:cNvSpPr>
              <p:nvPr>
                <p:custDataLst>
                  <p:tags r:id="rId20"/>
                </p:custDataLst>
              </p:nvPr>
            </p:nvSpPr>
            <p:spPr bwMode="auto">
              <a:xfrm flipH="1" flipV="1">
                <a:off x="3503" y="2015"/>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0" name="Line 30"/>
              <p:cNvSpPr>
                <a:spLocks noChangeShapeType="1"/>
              </p:cNvSpPr>
              <p:nvPr>
                <p:custDataLst>
                  <p:tags r:id="rId21"/>
                </p:custDataLst>
              </p:nvPr>
            </p:nvSpPr>
            <p:spPr bwMode="auto">
              <a:xfrm flipV="1">
                <a:off x="3264" y="2303"/>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1" name="Line 31"/>
              <p:cNvSpPr>
                <a:spLocks noChangeShapeType="1"/>
              </p:cNvSpPr>
              <p:nvPr>
                <p:custDataLst>
                  <p:tags r:id="rId22"/>
                </p:custDataLst>
              </p:nvPr>
            </p:nvSpPr>
            <p:spPr bwMode="auto">
              <a:xfrm flipH="1" flipV="1">
                <a:off x="3455" y="2303"/>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12" name="AutoShape 32"/>
            <p:cNvSpPr>
              <a:spLocks noChangeArrowheads="1"/>
            </p:cNvSpPr>
            <p:nvPr>
              <p:custDataLst>
                <p:tags r:id="rId23"/>
              </p:custDataLst>
            </p:nvPr>
          </p:nvSpPr>
          <p:spPr bwMode="auto">
            <a:xfrm>
              <a:off x="5105401" y="2362313"/>
              <a:ext cx="593725"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13" name="AutoShape 33"/>
            <p:cNvSpPr>
              <a:spLocks noChangeArrowheads="1"/>
            </p:cNvSpPr>
            <p:nvPr>
              <p:custDataLst>
                <p:tags r:id="rId24"/>
              </p:custDataLst>
            </p:nvPr>
          </p:nvSpPr>
          <p:spPr bwMode="auto">
            <a:xfrm>
              <a:off x="5105401" y="4267113"/>
              <a:ext cx="501650"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No</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14" name="AutoShape 34"/>
            <p:cNvSpPr>
              <a:spLocks noChangeArrowheads="1"/>
            </p:cNvSpPr>
            <p:nvPr>
              <p:custDataLst>
                <p:tags r:id="rId25"/>
              </p:custDataLst>
            </p:nvPr>
          </p:nvSpPr>
          <p:spPr bwMode="auto">
            <a:xfrm>
              <a:off x="2743201" y="4419497"/>
              <a:ext cx="593725"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grpSp>
          <p:nvGrpSpPr>
            <p:cNvPr id="54286" name="Group 35"/>
            <p:cNvGrpSpPr/>
            <p:nvPr/>
          </p:nvGrpSpPr>
          <p:grpSpPr>
            <a:xfrm>
              <a:off x="2514601" y="2819465"/>
              <a:ext cx="989013" cy="1446061"/>
              <a:chOff x="1584" y="1776"/>
              <a:chExt cx="623" cy="911"/>
            </a:xfrm>
          </p:grpSpPr>
          <p:sp>
            <p:nvSpPr>
              <p:cNvPr id="30" name="Oval 36"/>
              <p:cNvSpPr>
                <a:spLocks noChangeArrowheads="1"/>
              </p:cNvSpPr>
              <p:nvPr>
                <p:custDataLst>
                  <p:tags r:id="rId26"/>
                </p:custDataLst>
              </p:nvPr>
            </p:nvSpPr>
            <p:spPr bwMode="auto">
              <a:xfrm>
                <a:off x="1776" y="1776"/>
                <a:ext cx="240" cy="240"/>
              </a:xfrm>
              <a:prstGeom prst="ellipse">
                <a:avLst/>
              </a:prstGeom>
              <a:solidFill>
                <a:srgbClr val="666699"/>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1" name="AutoShape 37"/>
              <p:cNvSpPr>
                <a:spLocks noChangeArrowheads="1"/>
              </p:cNvSpPr>
              <p:nvPr>
                <p:custDataLst>
                  <p:tags r:id="rId27"/>
                </p:custDataLst>
              </p:nvPr>
            </p:nvSpPr>
            <p:spPr bwMode="auto">
              <a:xfrm>
                <a:off x="1776" y="2016"/>
                <a:ext cx="240" cy="336"/>
              </a:xfrm>
              <a:prstGeom prst="roundRect">
                <a:avLst>
                  <a:gd name="adj" fmla="val 417"/>
                </a:avLst>
              </a:prstGeom>
              <a:solidFill>
                <a:srgbClr val="FF0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2" name="Line 38"/>
              <p:cNvSpPr>
                <a:spLocks noChangeShapeType="1"/>
              </p:cNvSpPr>
              <p:nvPr/>
            </p:nvSpPr>
            <p:spPr bwMode="auto">
              <a:xfrm flipV="1">
                <a:off x="1584" y="2063"/>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3" name="Line 39"/>
              <p:cNvSpPr>
                <a:spLocks noChangeShapeType="1"/>
              </p:cNvSpPr>
              <p:nvPr>
                <p:custDataLst>
                  <p:tags r:id="rId28"/>
                </p:custDataLst>
              </p:nvPr>
            </p:nvSpPr>
            <p:spPr bwMode="auto">
              <a:xfrm flipH="1" flipV="1">
                <a:off x="2015" y="2063"/>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4" name="Line 40"/>
              <p:cNvSpPr>
                <a:spLocks noChangeShapeType="1"/>
              </p:cNvSpPr>
              <p:nvPr>
                <p:custDataLst>
                  <p:tags r:id="rId29"/>
                </p:custDataLst>
              </p:nvPr>
            </p:nvSpPr>
            <p:spPr bwMode="auto">
              <a:xfrm flipV="1">
                <a:off x="1776" y="2351"/>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5" name="Line 41"/>
              <p:cNvSpPr>
                <a:spLocks noChangeShapeType="1"/>
              </p:cNvSpPr>
              <p:nvPr>
                <p:custDataLst>
                  <p:tags r:id="rId30"/>
                </p:custDataLst>
              </p:nvPr>
            </p:nvSpPr>
            <p:spPr bwMode="auto">
              <a:xfrm flipH="1" flipV="1">
                <a:off x="1967" y="2351"/>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4287" name="Group 42"/>
            <p:cNvGrpSpPr/>
            <p:nvPr/>
          </p:nvGrpSpPr>
          <p:grpSpPr>
            <a:xfrm>
              <a:off x="2514601" y="4724265"/>
              <a:ext cx="989013" cy="1446061"/>
              <a:chOff x="1584" y="2976"/>
              <a:chExt cx="623" cy="911"/>
            </a:xfrm>
          </p:grpSpPr>
          <p:sp>
            <p:nvSpPr>
              <p:cNvPr id="24" name="Oval 43"/>
              <p:cNvSpPr>
                <a:spLocks noChangeArrowheads="1"/>
              </p:cNvSpPr>
              <p:nvPr>
                <p:custDataLst>
                  <p:tags r:id="rId31"/>
                </p:custDataLst>
              </p:nvPr>
            </p:nvSpPr>
            <p:spPr bwMode="auto">
              <a:xfrm>
                <a:off x="1776" y="2976"/>
                <a:ext cx="240" cy="240"/>
              </a:xfrm>
              <a:prstGeom prst="ellipse">
                <a:avLst/>
              </a:prstGeom>
              <a:solidFill>
                <a:srgbClr val="666699"/>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5" name="AutoShape 44"/>
              <p:cNvSpPr>
                <a:spLocks noChangeArrowheads="1"/>
              </p:cNvSpPr>
              <p:nvPr>
                <p:custDataLst>
                  <p:tags r:id="rId32"/>
                </p:custDataLst>
              </p:nvPr>
            </p:nvSpPr>
            <p:spPr bwMode="auto">
              <a:xfrm>
                <a:off x="1776" y="3216"/>
                <a:ext cx="240" cy="336"/>
              </a:xfrm>
              <a:prstGeom prst="roundRect">
                <a:avLst>
                  <a:gd name="adj" fmla="val 417"/>
                </a:avLst>
              </a:prstGeom>
              <a:solidFill>
                <a:srgbClr val="FF0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6" name="Line 45"/>
              <p:cNvSpPr>
                <a:spLocks noChangeShapeType="1"/>
              </p:cNvSpPr>
              <p:nvPr/>
            </p:nvSpPr>
            <p:spPr bwMode="auto">
              <a:xfrm flipV="1">
                <a:off x="1584" y="3263"/>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7" name="Line 46"/>
              <p:cNvSpPr>
                <a:spLocks noChangeShapeType="1"/>
              </p:cNvSpPr>
              <p:nvPr>
                <p:custDataLst>
                  <p:tags r:id="rId33"/>
                </p:custDataLst>
              </p:nvPr>
            </p:nvSpPr>
            <p:spPr bwMode="auto">
              <a:xfrm flipH="1" flipV="1">
                <a:off x="2015" y="3263"/>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8" name="Line 47"/>
              <p:cNvSpPr>
                <a:spLocks noChangeShapeType="1"/>
              </p:cNvSpPr>
              <p:nvPr>
                <p:custDataLst>
                  <p:tags r:id="rId34"/>
                </p:custDataLst>
              </p:nvPr>
            </p:nvSpPr>
            <p:spPr bwMode="auto">
              <a:xfrm flipV="1">
                <a:off x="1776" y="3551"/>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9" name="Line 48"/>
              <p:cNvSpPr>
                <a:spLocks noChangeShapeType="1"/>
              </p:cNvSpPr>
              <p:nvPr>
                <p:custDataLst>
                  <p:tags r:id="rId35"/>
                </p:custDataLst>
              </p:nvPr>
            </p:nvSpPr>
            <p:spPr bwMode="auto">
              <a:xfrm flipH="1" flipV="1">
                <a:off x="1967" y="3551"/>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4288" name="Group 49"/>
            <p:cNvGrpSpPr/>
            <p:nvPr/>
          </p:nvGrpSpPr>
          <p:grpSpPr>
            <a:xfrm>
              <a:off x="4876801" y="4648073"/>
              <a:ext cx="989013" cy="1446061"/>
              <a:chOff x="3072" y="2928"/>
              <a:chExt cx="623" cy="911"/>
            </a:xfrm>
          </p:grpSpPr>
          <p:sp>
            <p:nvSpPr>
              <p:cNvPr id="18" name="Oval 50"/>
              <p:cNvSpPr>
                <a:spLocks noChangeArrowheads="1"/>
              </p:cNvSpPr>
              <p:nvPr>
                <p:custDataLst>
                  <p:tags r:id="rId36"/>
                </p:custDataLst>
              </p:nvPr>
            </p:nvSpPr>
            <p:spPr bwMode="auto">
              <a:xfrm>
                <a:off x="3264" y="2928"/>
                <a:ext cx="240" cy="240"/>
              </a:xfrm>
              <a:prstGeom prst="ellipse">
                <a:avLst/>
              </a:prstGeom>
              <a:solidFill>
                <a:srgbClr val="666699"/>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9" name="AutoShape 51"/>
              <p:cNvSpPr>
                <a:spLocks noChangeArrowheads="1"/>
              </p:cNvSpPr>
              <p:nvPr>
                <p:custDataLst>
                  <p:tags r:id="rId37"/>
                </p:custDataLst>
              </p:nvPr>
            </p:nvSpPr>
            <p:spPr bwMode="auto">
              <a:xfrm>
                <a:off x="3264" y="3168"/>
                <a:ext cx="240" cy="337"/>
              </a:xfrm>
              <a:prstGeom prst="roundRect">
                <a:avLst>
                  <a:gd name="adj" fmla="val 417"/>
                </a:avLst>
              </a:prstGeom>
              <a:solidFill>
                <a:srgbClr val="FF0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0" name="Line 52"/>
              <p:cNvSpPr>
                <a:spLocks noChangeShapeType="1"/>
              </p:cNvSpPr>
              <p:nvPr>
                <p:custDataLst>
                  <p:tags r:id="rId38"/>
                </p:custDataLst>
              </p:nvPr>
            </p:nvSpPr>
            <p:spPr bwMode="auto">
              <a:xfrm flipV="1">
                <a:off x="3072" y="3215"/>
                <a:ext cx="192" cy="194"/>
              </a:xfrm>
              <a:prstGeom prst="line">
                <a:avLst/>
              </a:prstGeom>
              <a:noFill/>
              <a:ln w="57240">
                <a:solidFill>
                  <a:srgbClr val="FF99CC"/>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1" name="Line 53"/>
              <p:cNvSpPr>
                <a:spLocks noChangeShapeType="1"/>
              </p:cNvSpPr>
              <p:nvPr>
                <p:custDataLst>
                  <p:tags r:id="rId39"/>
                </p:custDataLst>
              </p:nvPr>
            </p:nvSpPr>
            <p:spPr bwMode="auto">
              <a:xfrm flipH="1" flipV="1">
                <a:off x="3503" y="3215"/>
                <a:ext cx="194" cy="194"/>
              </a:xfrm>
              <a:prstGeom prst="line">
                <a:avLst/>
              </a:prstGeom>
              <a:noFill/>
              <a:ln w="57240">
                <a:solidFill>
                  <a:srgbClr val="FF99CC"/>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2" name="Line 54"/>
              <p:cNvSpPr>
                <a:spLocks noChangeShapeType="1"/>
              </p:cNvSpPr>
              <p:nvPr>
                <p:custDataLst>
                  <p:tags r:id="rId40"/>
                </p:custDataLst>
              </p:nvPr>
            </p:nvSpPr>
            <p:spPr bwMode="auto">
              <a:xfrm flipV="1">
                <a:off x="3264" y="3503"/>
                <a:ext cx="96" cy="338"/>
              </a:xfrm>
              <a:prstGeom prst="line">
                <a:avLst/>
              </a:prstGeom>
              <a:noFill/>
              <a:ln w="57240">
                <a:solidFill>
                  <a:srgbClr val="FF99CC"/>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3" name="Line 55"/>
              <p:cNvSpPr>
                <a:spLocks noChangeShapeType="1"/>
              </p:cNvSpPr>
              <p:nvPr>
                <p:custDataLst>
                  <p:tags r:id="rId41"/>
                </p:custDataLst>
              </p:nvPr>
            </p:nvSpPr>
            <p:spPr bwMode="auto">
              <a:xfrm flipH="1" flipV="1">
                <a:off x="3455" y="3503"/>
                <a:ext cx="50" cy="338"/>
              </a:xfrm>
              <a:prstGeom prst="line">
                <a:avLst/>
              </a:prstGeom>
              <a:noFill/>
              <a:ln w="57240">
                <a:solidFill>
                  <a:srgbClr val="FF99CC"/>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sp>
        <p:nvSpPr>
          <p:cNvPr id="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决策树原理</a:t>
            </a:r>
            <a:endParaRPr lang="zh-CN" altLang="en-US" dirty="0">
              <a:solidFill>
                <a:schemeClr val="tx1"/>
              </a:solidFill>
            </a:endParaRPr>
          </a:p>
        </p:txBody>
      </p:sp>
    </p:spTree>
  </p:cSld>
  <p:clrMapOvr>
    <a:masterClrMapping/>
  </p:clrMapOvr>
  <p:transition advTm="8005"/>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算法案例</a:t>
            </a:r>
            <a:endParaRPr lang="zh-CN" altLang="en-US" dirty="0"/>
          </a:p>
        </p:txBody>
      </p:sp>
      <p:sp>
        <p:nvSpPr>
          <p:cNvPr id="2" name="文本框 1"/>
          <p:cNvSpPr txBox="1"/>
          <p:nvPr/>
        </p:nvSpPr>
        <p:spPr>
          <a:xfrm>
            <a:off x="205740" y="1221740"/>
            <a:ext cx="6096000" cy="645160"/>
          </a:xfrm>
          <a:prstGeom prst="rect">
            <a:avLst/>
          </a:prstGeom>
          <a:noFill/>
        </p:spPr>
        <p:txBody>
          <a:bodyPr wrap="square" rtlCol="0" anchor="t">
            <a:spAutoFit/>
          </a:bodyPr>
          <a:p>
            <a:pPr>
              <a:lnSpc>
                <a:spcPct val="150000"/>
              </a:lnSpc>
            </a:pPr>
            <a:r>
              <a:rPr lang="zh-CN" altLang="en-US" b="1" dirty="0" err="1">
                <a:effectLst/>
                <a:latin typeface="微软雅黑" panose="020B0503020204020204" pitchFamily="34" charset="-122"/>
                <a:cs typeface="Euclid" panose="02020503060505020303" pitchFamily="18" charset="0"/>
                <a:sym typeface="+mn-ea"/>
              </a:rPr>
              <a:t>选取根节点：第四种因素（毕业论文）</a:t>
            </a:r>
            <a:endParaRPr lang="zh-CN" altLang="en-US" b="1" dirty="0" err="1">
              <a:effectLst/>
              <a:latin typeface="微软雅黑" panose="020B0503020204020204" pitchFamily="34" charset="-122"/>
              <a:cs typeface="Euclid" panose="02020503060505020303" pitchFamily="18" charset="0"/>
              <a:sym typeface="+mn-ea"/>
            </a:endParaRPr>
          </a:p>
        </p:txBody>
      </p:sp>
      <p:graphicFrame>
        <p:nvGraphicFramePr>
          <p:cNvPr id="3" name="表格 2"/>
          <p:cNvGraphicFramePr/>
          <p:nvPr>
            <p:custDataLst>
              <p:tags r:id="rId1"/>
            </p:custDataLst>
          </p:nvPr>
        </p:nvGraphicFramePr>
        <p:xfrm>
          <a:off x="193040" y="1972310"/>
          <a:ext cx="11895455" cy="4845685"/>
        </p:xfrm>
        <a:graphic>
          <a:graphicData uri="http://schemas.openxmlformats.org/drawingml/2006/table">
            <a:tbl>
              <a:tblPr firstRow="1" bandRow="1">
                <a:tableStyleId>{5C22544A-7EE6-4342-B048-85BDC9FD1C3A}</a:tableStyleId>
              </a:tblPr>
              <a:tblGrid>
                <a:gridCol w="652780"/>
                <a:gridCol w="791210"/>
                <a:gridCol w="1198245"/>
                <a:gridCol w="1154430"/>
                <a:gridCol w="1116330"/>
                <a:gridCol w="1146810"/>
                <a:gridCol w="647700"/>
                <a:gridCol w="665480"/>
                <a:gridCol w="1129665"/>
                <a:gridCol w="1148080"/>
                <a:gridCol w="1122045"/>
                <a:gridCol w="1122680"/>
              </a:tblGrid>
              <a:tr h="372745">
                <a:tc>
                  <a:txBody>
                    <a:bodyPr/>
                    <a:p>
                      <a:pPr>
                        <a:buNone/>
                      </a:pPr>
                      <a:r>
                        <a:rPr lang="zh-CN" altLang="en-US">
                          <a:solidFill>
                            <a:schemeClr val="bg2"/>
                          </a:solidFill>
                        </a:rPr>
                        <a:t>学号</a:t>
                      </a:r>
                      <a:endParaRPr lang="zh-CN" altLang="en-US">
                        <a:solidFill>
                          <a:schemeClr val="bg2"/>
                        </a:solidFill>
                      </a:endParaRPr>
                    </a:p>
                  </a:txBody>
                  <a:tcPr/>
                </a:tc>
                <a:tc>
                  <a:txBody>
                    <a:bodyPr/>
                    <a:p>
                      <a:pPr>
                        <a:buNone/>
                      </a:pPr>
                      <a:r>
                        <a:rPr lang="zh-CN" altLang="en-US">
                          <a:solidFill>
                            <a:schemeClr val="bg2"/>
                          </a:solidFill>
                        </a:rPr>
                        <a:t>性别</a:t>
                      </a:r>
                      <a:endParaRPr lang="zh-CN" altLang="en-US">
                        <a:solidFill>
                          <a:schemeClr val="bg2"/>
                        </a:solidFill>
                      </a:endParaRPr>
                    </a:p>
                  </a:txBody>
                  <a:tcPr/>
                </a:tc>
                <a:tc>
                  <a:txBody>
                    <a:bodyPr/>
                    <a:p>
                      <a:pPr>
                        <a:buNone/>
                      </a:pPr>
                      <a:r>
                        <a:rPr lang="zh-CN" altLang="en-US">
                          <a:solidFill>
                            <a:schemeClr val="bg2"/>
                          </a:solidFill>
                        </a:rPr>
                        <a:t>学生干部</a:t>
                      </a:r>
                      <a:endParaRPr lang="zh-CN" altLang="en-US">
                        <a:solidFill>
                          <a:schemeClr val="bg2"/>
                        </a:solidFill>
                      </a:endParaRPr>
                    </a:p>
                  </a:txBody>
                  <a:tcPr/>
                </a:tc>
                <a:tc>
                  <a:txBody>
                    <a:bodyPr/>
                    <a:p>
                      <a:pPr>
                        <a:buNone/>
                      </a:pPr>
                      <a:r>
                        <a:rPr lang="zh-CN" altLang="en-US">
                          <a:solidFill>
                            <a:schemeClr val="bg2"/>
                          </a:solidFill>
                        </a:rPr>
                        <a:t>综合成绩</a:t>
                      </a:r>
                      <a:endParaRPr lang="zh-CN" altLang="en-US">
                        <a:solidFill>
                          <a:schemeClr val="bg2"/>
                        </a:solidFill>
                      </a:endParaRPr>
                    </a:p>
                  </a:txBody>
                  <a:tcPr/>
                </a:tc>
                <a:tc>
                  <a:txBody>
                    <a:bodyPr/>
                    <a:p>
                      <a:pPr>
                        <a:buNone/>
                      </a:pPr>
                      <a:r>
                        <a:rPr lang="zh-CN" altLang="en-US">
                          <a:solidFill>
                            <a:schemeClr val="bg2"/>
                          </a:solidFill>
                        </a:rPr>
                        <a:t>毕业论文</a:t>
                      </a:r>
                      <a:endParaRPr lang="zh-CN" altLang="en-US">
                        <a:solidFill>
                          <a:schemeClr val="bg2"/>
                        </a:solidFill>
                      </a:endParaRPr>
                    </a:p>
                  </a:txBody>
                  <a:tcPr/>
                </a:tc>
                <a:tc>
                  <a:txBody>
                    <a:bodyPr/>
                    <a:p>
                      <a:pPr>
                        <a:buNone/>
                      </a:pPr>
                      <a:r>
                        <a:rPr lang="zh-CN" altLang="en-US">
                          <a:solidFill>
                            <a:schemeClr val="bg2"/>
                          </a:solidFill>
                        </a:rPr>
                        <a:t>就业情况</a:t>
                      </a:r>
                      <a:endParaRPr lang="zh-CN" altLang="en-US">
                        <a:solidFill>
                          <a:schemeClr val="bg2"/>
                        </a:solidFill>
                      </a:endParaRPr>
                    </a:p>
                  </a:txBody>
                  <a:tcPr/>
                </a:tc>
                <a:tc>
                  <a:txBody>
                    <a:bodyPr/>
                    <a:p>
                      <a:pPr>
                        <a:buNone/>
                      </a:pPr>
                      <a:r>
                        <a:rPr lang="zh-CN" altLang="en-US">
                          <a:solidFill>
                            <a:schemeClr val="bg2"/>
                          </a:solidFill>
                        </a:rPr>
                        <a:t>学号</a:t>
                      </a:r>
                      <a:endParaRPr lang="zh-CN" altLang="en-US">
                        <a:solidFill>
                          <a:schemeClr val="bg2"/>
                        </a:solidFill>
                      </a:endParaRPr>
                    </a:p>
                  </a:txBody>
                  <a:tcPr/>
                </a:tc>
                <a:tc>
                  <a:txBody>
                    <a:bodyPr/>
                    <a:p>
                      <a:pPr>
                        <a:buNone/>
                      </a:pPr>
                      <a:r>
                        <a:rPr lang="zh-CN" altLang="en-US">
                          <a:solidFill>
                            <a:schemeClr val="bg2"/>
                          </a:solidFill>
                        </a:rPr>
                        <a:t>性别</a:t>
                      </a:r>
                      <a:endParaRPr lang="zh-CN" altLang="en-US">
                        <a:solidFill>
                          <a:schemeClr val="bg2"/>
                        </a:solidFill>
                      </a:endParaRPr>
                    </a:p>
                  </a:txBody>
                  <a:tcPr/>
                </a:tc>
                <a:tc>
                  <a:txBody>
                    <a:bodyPr/>
                    <a:p>
                      <a:pPr>
                        <a:buNone/>
                      </a:pPr>
                      <a:r>
                        <a:rPr lang="zh-CN" altLang="en-US">
                          <a:solidFill>
                            <a:schemeClr val="bg2"/>
                          </a:solidFill>
                        </a:rPr>
                        <a:t>学生干部</a:t>
                      </a:r>
                      <a:endParaRPr lang="zh-CN" altLang="en-US">
                        <a:solidFill>
                          <a:schemeClr val="bg2"/>
                        </a:solidFill>
                      </a:endParaRPr>
                    </a:p>
                  </a:txBody>
                  <a:tcPr/>
                </a:tc>
                <a:tc>
                  <a:txBody>
                    <a:bodyPr/>
                    <a:p>
                      <a:pPr>
                        <a:buNone/>
                      </a:pPr>
                      <a:r>
                        <a:rPr lang="zh-CN" altLang="en-US">
                          <a:solidFill>
                            <a:schemeClr val="bg2"/>
                          </a:solidFill>
                        </a:rPr>
                        <a:t>综合成绩</a:t>
                      </a:r>
                      <a:endParaRPr lang="zh-CN" altLang="en-US">
                        <a:solidFill>
                          <a:schemeClr val="bg2"/>
                        </a:solidFill>
                      </a:endParaRPr>
                    </a:p>
                  </a:txBody>
                  <a:tcPr/>
                </a:tc>
                <a:tc>
                  <a:txBody>
                    <a:bodyPr/>
                    <a:p>
                      <a:pPr>
                        <a:buNone/>
                      </a:pPr>
                      <a:r>
                        <a:rPr lang="zh-CN" altLang="en-US">
                          <a:solidFill>
                            <a:schemeClr val="bg2"/>
                          </a:solidFill>
                        </a:rPr>
                        <a:t>毕业论文</a:t>
                      </a:r>
                      <a:endParaRPr lang="zh-CN" altLang="en-US">
                        <a:solidFill>
                          <a:schemeClr val="bg2"/>
                        </a:solidFill>
                      </a:endParaRPr>
                    </a:p>
                  </a:txBody>
                  <a:tcPr/>
                </a:tc>
                <a:tc>
                  <a:txBody>
                    <a:bodyPr/>
                    <a:p>
                      <a:pPr>
                        <a:buNone/>
                      </a:pPr>
                      <a:r>
                        <a:rPr lang="zh-CN" altLang="en-US">
                          <a:solidFill>
                            <a:schemeClr val="bg2"/>
                          </a:solidFill>
                        </a:rPr>
                        <a:t>就业情况</a:t>
                      </a:r>
                      <a:endParaRPr lang="zh-CN" altLang="en-US">
                        <a:solidFill>
                          <a:schemeClr val="bg2"/>
                        </a:solidFill>
                      </a:endParaRPr>
                    </a:p>
                  </a:txBody>
                  <a:tcPr/>
                </a:tc>
              </a:tr>
              <a:tr h="372745">
                <a:tc>
                  <a:txBody>
                    <a:bodyPr/>
                    <a:p>
                      <a:pPr algn="l">
                        <a:buClrTx/>
                        <a:buSzTx/>
                        <a:buFontTx/>
                        <a:buNone/>
                      </a:pPr>
                      <a:r>
                        <a:rPr lang="zh-CN" altLang="en-US">
                          <a:solidFill>
                            <a:schemeClr val="tx1"/>
                          </a:solidFill>
                        </a:rPr>
                        <a:t>3</a:t>
                      </a:r>
                      <a:endParaRPr lang="zh-CN" altLang="en-US">
                        <a:solidFill>
                          <a:schemeClr val="tx1"/>
                        </a:solidFill>
                      </a:endParaRPr>
                    </a:p>
                  </a:txBody>
                  <a:tcPr>
                    <a:noFill/>
                  </a:tcPr>
                </a:tc>
                <a:tc>
                  <a:txBody>
                    <a:bodyPr/>
                    <a:p>
                      <a:pPr algn="l">
                        <a:buClrTx/>
                        <a:buSzTx/>
                        <a:buFontTx/>
                        <a:buNone/>
                      </a:pPr>
                      <a:r>
                        <a:rPr lang="zh-CN" altLang="en-US">
                          <a:solidFill>
                            <a:schemeClr val="tx1"/>
                          </a:solidFill>
                        </a:rPr>
                        <a:t>男</a:t>
                      </a:r>
                      <a:endParaRPr lang="zh-CN" altLang="en-US">
                        <a:solidFill>
                          <a:schemeClr val="tx1"/>
                        </a:solidFill>
                      </a:endParaRPr>
                    </a:p>
                  </a:txBody>
                  <a:tcPr>
                    <a:noFill/>
                  </a:tcPr>
                </a:tc>
                <a:tc>
                  <a:txBody>
                    <a:bodyPr/>
                    <a:p>
                      <a:pPr algn="l">
                        <a:buClrTx/>
                        <a:buSzTx/>
                        <a:buFontTx/>
                        <a:buNone/>
                      </a:pPr>
                      <a:r>
                        <a:rPr lang="zh-CN" altLang="en-US">
                          <a:solidFill>
                            <a:schemeClr val="tx1"/>
                          </a:solidFill>
                        </a:rPr>
                        <a:t>不是</a:t>
                      </a:r>
                      <a:endParaRPr lang="zh-CN" altLang="en-US">
                        <a:solidFill>
                          <a:schemeClr val="tx1"/>
                        </a:solidFill>
                      </a:endParaRPr>
                    </a:p>
                  </a:txBody>
                  <a:tcPr>
                    <a:noFill/>
                  </a:tcPr>
                </a:tc>
                <a:tc>
                  <a:txBody>
                    <a:bodyPr/>
                    <a:p>
                      <a:pPr>
                        <a:buNone/>
                      </a:pPr>
                      <a:r>
                        <a:rPr lang="en-US" altLang="zh-CN">
                          <a:solidFill>
                            <a:schemeClr val="tx1"/>
                          </a:solidFill>
                        </a:rPr>
                        <a:t>60-69</a:t>
                      </a:r>
                      <a:endParaRPr lang="en-US" altLang="zh-CN">
                        <a:solidFill>
                          <a:schemeClr val="tx1"/>
                        </a:solidFill>
                      </a:endParaRPr>
                    </a:p>
                  </a:txBody>
                  <a:tcPr>
                    <a:noFill/>
                  </a:tcPr>
                </a:tc>
                <a:tc>
                  <a:txBody>
                    <a:bodyPr/>
                    <a:p>
                      <a:pPr>
                        <a:buNone/>
                      </a:pPr>
                      <a:r>
                        <a:rPr lang="zh-CN" altLang="en-US">
                          <a:solidFill>
                            <a:schemeClr val="tx1"/>
                          </a:solidFill>
                        </a:rPr>
                        <a:t>不及格</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12</a:t>
                      </a:r>
                      <a:endParaRPr lang="en-US" altLang="zh-CN"/>
                    </a:p>
                  </a:txBody>
                  <a:tcPr/>
                </a:tc>
                <a:tc>
                  <a:txBody>
                    <a:bodyPr/>
                    <a:p>
                      <a:pPr>
                        <a:buNone/>
                      </a:pPr>
                      <a:r>
                        <a:rPr lang="zh-CN" altLang="en-US"/>
                        <a:t>男</a:t>
                      </a:r>
                      <a:endParaRPr lang="zh-CN" altLang="en-US"/>
                    </a:p>
                  </a:txBody>
                  <a:tcPr>
                    <a:noFill/>
                  </a:tcPr>
                </a:tc>
                <a:tc>
                  <a:txBody>
                    <a:bodyPr/>
                    <a:p>
                      <a:pPr>
                        <a:buNone/>
                      </a:pPr>
                      <a:r>
                        <a:rPr lang="zh-CN" altLang="en-US"/>
                        <a:t>是</a:t>
                      </a:r>
                      <a:endParaRPr lang="zh-CN" altLang="en-US"/>
                    </a:p>
                  </a:txBody>
                  <a:tcPr/>
                </a:tc>
                <a:tc>
                  <a:txBody>
                    <a:bodyPr/>
                    <a:p>
                      <a:pPr>
                        <a:buNone/>
                      </a:pPr>
                      <a:r>
                        <a:rPr lang="en-US" altLang="zh-CN"/>
                        <a:t>70-79</a:t>
                      </a:r>
                      <a:endParaRPr lang="zh-CN" altLang="en-US"/>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noFill/>
                  </a:tcPr>
                </a:tc>
              </a:tr>
              <a:tr h="372745">
                <a:tc>
                  <a:txBody>
                    <a:bodyPr/>
                    <a:p>
                      <a:pPr>
                        <a:buNone/>
                      </a:pPr>
                      <a:r>
                        <a:rPr lang="en-US" altLang="zh-CN">
                          <a:solidFill>
                            <a:schemeClr val="tx1"/>
                          </a:solidFill>
                        </a:rPr>
                        <a:t>19</a:t>
                      </a:r>
                      <a:endParaRPr lang="en-US" altLang="zh-CN">
                        <a:solidFill>
                          <a:schemeClr val="tx1"/>
                        </a:solidFill>
                      </a:endParaRPr>
                    </a:p>
                  </a:txBody>
                  <a:tcPr>
                    <a:noFill/>
                  </a:tcPr>
                </a:tc>
                <a:tc>
                  <a:txBody>
                    <a:bodyPr/>
                    <a:p>
                      <a:pPr>
                        <a:buNone/>
                      </a:pPr>
                      <a:r>
                        <a:rPr lang="zh-CN" altLang="en-US">
                          <a:solidFill>
                            <a:schemeClr val="tx1"/>
                          </a:solidFill>
                        </a:rPr>
                        <a:t>男</a:t>
                      </a:r>
                      <a:endParaRPr lang="zh-CN" altLang="en-US">
                        <a:solidFill>
                          <a:schemeClr val="tx1"/>
                        </a:solidFill>
                      </a:endParaRPr>
                    </a:p>
                  </a:txBody>
                  <a:tcPr>
                    <a:noFill/>
                  </a:tcPr>
                </a:tc>
                <a:tc>
                  <a:txBody>
                    <a:bodyPr/>
                    <a:p>
                      <a:pPr>
                        <a:buNone/>
                      </a:pPr>
                      <a:r>
                        <a:rPr lang="zh-CN" altLang="en-US">
                          <a:solidFill>
                            <a:schemeClr val="tx1"/>
                          </a:solidFill>
                        </a:rPr>
                        <a:t>不是</a:t>
                      </a:r>
                      <a:endParaRPr lang="zh-CN" altLang="en-US">
                        <a:solidFill>
                          <a:schemeClr val="tx1"/>
                        </a:solidFill>
                      </a:endParaRPr>
                    </a:p>
                  </a:txBody>
                  <a:tcPr>
                    <a:noFill/>
                  </a:tcPr>
                </a:tc>
                <a:tc>
                  <a:txBody>
                    <a:bodyPr/>
                    <a:p>
                      <a:pPr>
                        <a:buNone/>
                      </a:pPr>
                      <a:r>
                        <a:rPr lang="en-US" altLang="zh-CN">
                          <a:solidFill>
                            <a:schemeClr val="tx1"/>
                          </a:solidFill>
                        </a:rPr>
                        <a:t>70-79</a:t>
                      </a:r>
                      <a:endParaRPr lang="en-US" altLang="zh-CN">
                        <a:solidFill>
                          <a:schemeClr val="tx1"/>
                        </a:solidFill>
                      </a:endParaRPr>
                    </a:p>
                  </a:txBody>
                  <a:tcPr>
                    <a:noFill/>
                  </a:tcPr>
                </a:tc>
                <a:tc>
                  <a:txBody>
                    <a:bodyPr/>
                    <a:p>
                      <a:pPr>
                        <a:buNone/>
                      </a:pPr>
                      <a:r>
                        <a:rPr lang="zh-CN" altLang="en-US">
                          <a:solidFill>
                            <a:schemeClr val="tx1"/>
                          </a:solidFill>
                        </a:rPr>
                        <a:t>不及格</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solidFill>
                            <a:schemeClr val="tx1"/>
                          </a:solidFill>
                        </a:rPr>
                        <a:t>20</a:t>
                      </a:r>
                      <a:endParaRPr lang="en-US" altLang="zh-CN">
                        <a:solidFill>
                          <a:schemeClr val="tx1"/>
                        </a:solidFill>
                      </a:endParaRPr>
                    </a:p>
                  </a:txBody>
                  <a:tcPr/>
                </a:tc>
                <a:tc>
                  <a:txBody>
                    <a:bodyPr/>
                    <a:p>
                      <a:pPr>
                        <a:buNone/>
                      </a:pPr>
                      <a:r>
                        <a:rPr lang="zh-CN" altLang="en-US">
                          <a:solidFill>
                            <a:schemeClr val="tx1"/>
                          </a:solidFill>
                        </a:rPr>
                        <a:t>男</a:t>
                      </a:r>
                      <a:endParaRPr lang="zh-CN" altLang="en-US">
                        <a:solidFill>
                          <a:schemeClr val="tx1"/>
                        </a:solidFill>
                      </a:endParaRPr>
                    </a:p>
                  </a:txBody>
                  <a:tcPr>
                    <a:noFill/>
                  </a:tcPr>
                </a:tc>
                <a:tc>
                  <a:txBody>
                    <a:bodyPr/>
                    <a:p>
                      <a:pPr>
                        <a:buNone/>
                      </a:pPr>
                      <a:r>
                        <a:rPr lang="zh-CN" altLang="en-US">
                          <a:solidFill>
                            <a:schemeClr val="tx1"/>
                          </a:solidFill>
                        </a:rPr>
                        <a:t>不是</a:t>
                      </a:r>
                      <a:endParaRPr lang="zh-CN" altLang="en-US">
                        <a:solidFill>
                          <a:schemeClr val="tx1"/>
                        </a:solidFill>
                      </a:endParaRPr>
                    </a:p>
                  </a:txBody>
                  <a:tcPr/>
                </a:tc>
                <a:tc>
                  <a:txBody>
                    <a:bodyPr/>
                    <a:p>
                      <a:pPr>
                        <a:buNone/>
                      </a:pPr>
                      <a:r>
                        <a:rPr lang="en-US" altLang="zh-CN">
                          <a:solidFill>
                            <a:schemeClr val="tx1"/>
                          </a:solidFill>
                        </a:rPr>
                        <a:t>70-79</a:t>
                      </a:r>
                      <a:endParaRPr lang="en-US" altLang="zh-CN">
                        <a:solidFill>
                          <a:schemeClr val="tx1"/>
                        </a:solidFill>
                      </a:endParaRPr>
                    </a:p>
                  </a:txBody>
                  <a:tcPr/>
                </a:tc>
                <a:tc>
                  <a:txBody>
                    <a:bodyPr/>
                    <a:p>
                      <a:pPr>
                        <a:buNone/>
                      </a:pPr>
                      <a:r>
                        <a:rPr lang="zh-CN" altLang="en-US">
                          <a:solidFill>
                            <a:schemeClr val="tx1"/>
                          </a:solidFill>
                        </a:rPr>
                        <a:t>良</a:t>
                      </a:r>
                      <a:endParaRPr lang="zh-CN" altLang="en-US">
                        <a:solidFill>
                          <a:schemeClr val="tx1"/>
                        </a:solidFill>
                      </a:endParaRPr>
                    </a:p>
                  </a:txBody>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r>
              <a:tr h="372745">
                <a:tc>
                  <a:txBody>
                    <a:bodyPr/>
                    <a:p>
                      <a:pPr>
                        <a:buNone/>
                      </a:pPr>
                      <a:r>
                        <a:rPr lang="en-US" altLang="zh-CN"/>
                        <a:t>10</a:t>
                      </a:r>
                      <a:endParaRPr lang="en-US" altLang="zh-CN"/>
                    </a:p>
                  </a:txBody>
                  <a:tcPr>
                    <a:noFill/>
                  </a:tcPr>
                </a:tc>
                <a:tc>
                  <a:txBody>
                    <a:bodyPr/>
                    <a:p>
                      <a:pPr>
                        <a:buNone/>
                      </a:pPr>
                      <a:r>
                        <a:rPr lang="zh-CN" altLang="en-US"/>
                        <a:t>男</a:t>
                      </a:r>
                      <a:endParaRPr lang="zh-CN" altLang="en-US"/>
                    </a:p>
                  </a:txBody>
                  <a:tcPr>
                    <a:noFill/>
                  </a:tcPr>
                </a:tc>
                <a:tc>
                  <a:txBody>
                    <a:bodyPr/>
                    <a:p>
                      <a:pPr>
                        <a:buNone/>
                      </a:pPr>
                      <a:r>
                        <a:rPr lang="zh-CN" altLang="en-US"/>
                        <a:t>不是</a:t>
                      </a:r>
                      <a:endParaRPr lang="zh-CN" altLang="en-US"/>
                    </a:p>
                  </a:txBody>
                  <a:tcPr>
                    <a:noFill/>
                  </a:tcPr>
                </a:tc>
                <a:tc>
                  <a:txBody>
                    <a:bodyPr/>
                    <a:p>
                      <a:pPr>
                        <a:buNone/>
                      </a:pPr>
                      <a:r>
                        <a:rPr lang="en-US" altLang="zh-CN"/>
                        <a:t>60-69</a:t>
                      </a:r>
                      <a:endParaRPr lang="en-US" altLang="zh-CN"/>
                    </a:p>
                  </a:txBody>
                  <a:tcPr>
                    <a:noFill/>
                  </a:tcPr>
                </a:tc>
                <a:tc>
                  <a:txBody>
                    <a:bodyPr/>
                    <a:p>
                      <a:pPr>
                        <a:buNone/>
                      </a:pPr>
                      <a:r>
                        <a:rPr lang="zh-CN" altLang="en-US"/>
                        <a:t>及格</a:t>
                      </a:r>
                      <a:endParaRPr lang="zh-CN" altLang="en-US"/>
                    </a:p>
                  </a:txBody>
                  <a:tcPr>
                    <a:noFill/>
                  </a:tcPr>
                </a:tc>
                <a:tc>
                  <a:txBody>
                    <a:bodyPr/>
                    <a:p>
                      <a:pPr>
                        <a:buNone/>
                      </a:pPr>
                      <a:r>
                        <a:rPr lang="zh-CN" altLang="en-US"/>
                        <a:t>已</a:t>
                      </a:r>
                      <a:endParaRPr lang="zh-CN" altLang="en-US"/>
                    </a:p>
                  </a:txBody>
                  <a:tcPr>
                    <a:noFill/>
                  </a:tcPr>
                </a:tc>
                <a:tc>
                  <a:txBody>
                    <a:bodyPr/>
                    <a:p>
                      <a:pPr>
                        <a:buNone/>
                      </a:pPr>
                      <a:r>
                        <a:rPr lang="en-US" altLang="zh-CN"/>
                        <a:t>15</a:t>
                      </a:r>
                      <a:endParaRPr lang="en-US" altLang="zh-CN"/>
                    </a:p>
                  </a:txBody>
                  <a:tcPr/>
                </a:tc>
                <a:tc>
                  <a:txBody>
                    <a:bodyPr/>
                    <a:p>
                      <a:pPr>
                        <a:buNone/>
                      </a:pPr>
                      <a:r>
                        <a:rPr lang="zh-CN" altLang="en-US"/>
                        <a:t>男</a:t>
                      </a:r>
                      <a:endParaRPr lang="zh-CN" altLang="en-US"/>
                    </a:p>
                  </a:txBody>
                  <a:tcPr>
                    <a:noFill/>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14</a:t>
                      </a:r>
                      <a:endParaRPr lang="en-US" altLang="zh-CN"/>
                    </a:p>
                  </a:txBody>
                  <a:tcPr>
                    <a:noFill/>
                  </a:tcPr>
                </a:tc>
                <a:tc>
                  <a:txBody>
                    <a:bodyPr/>
                    <a:p>
                      <a:pPr>
                        <a:buNone/>
                      </a:pPr>
                      <a:r>
                        <a:rPr lang="zh-CN" altLang="en-US"/>
                        <a:t>男</a:t>
                      </a:r>
                      <a:endParaRPr lang="zh-CN" altLang="en-US"/>
                    </a:p>
                  </a:txBody>
                  <a:tcPr>
                    <a:noFill/>
                  </a:tcPr>
                </a:tc>
                <a:tc>
                  <a:txBody>
                    <a:bodyPr/>
                    <a:p>
                      <a:pPr>
                        <a:buNone/>
                      </a:pPr>
                      <a:r>
                        <a:rPr lang="zh-CN" altLang="en-US"/>
                        <a:t>不是</a:t>
                      </a:r>
                      <a:endParaRPr lang="zh-CN" altLang="en-US"/>
                    </a:p>
                  </a:txBody>
                  <a:tcPr>
                    <a:noFill/>
                  </a:tcPr>
                </a:tc>
                <a:tc>
                  <a:txBody>
                    <a:bodyPr/>
                    <a:p>
                      <a:pPr>
                        <a:buNone/>
                      </a:pPr>
                      <a:r>
                        <a:rPr lang="en-US" altLang="zh-CN"/>
                        <a:t>60-69</a:t>
                      </a:r>
                      <a:endParaRPr lang="en-US" altLang="zh-CN"/>
                    </a:p>
                  </a:txBody>
                  <a:tcPr>
                    <a:noFill/>
                  </a:tcPr>
                </a:tc>
                <a:tc>
                  <a:txBody>
                    <a:bodyPr/>
                    <a:p>
                      <a:pPr>
                        <a:buNone/>
                      </a:pPr>
                      <a:r>
                        <a:rPr lang="zh-CN" altLang="en-US"/>
                        <a:t>及格</a:t>
                      </a:r>
                      <a:endParaRPr lang="zh-CN" altLang="en-US"/>
                    </a:p>
                  </a:txBody>
                  <a:tcPr>
                    <a:noFill/>
                  </a:tcPr>
                </a:tc>
                <a:tc>
                  <a:txBody>
                    <a:bodyPr/>
                    <a:p>
                      <a:pPr>
                        <a:buNone/>
                      </a:pPr>
                      <a:r>
                        <a:rPr lang="zh-CN" altLang="en-US"/>
                        <a:t>已</a:t>
                      </a:r>
                      <a:endParaRPr lang="zh-CN" altLang="en-US"/>
                    </a:p>
                  </a:txBody>
                  <a:tcPr>
                    <a:noFill/>
                  </a:tcPr>
                </a:tc>
                <a:tc>
                  <a:txBody>
                    <a:bodyPr/>
                    <a:p>
                      <a:pPr algn="l">
                        <a:buClrTx/>
                        <a:buSzTx/>
                        <a:buFontTx/>
                        <a:buNone/>
                      </a:pPr>
                      <a:r>
                        <a:rPr lang="zh-CN" altLang="en-US">
                          <a:solidFill>
                            <a:schemeClr val="tx1"/>
                          </a:solidFill>
                        </a:rPr>
                        <a:t>6</a:t>
                      </a:r>
                      <a:endParaRPr lang="zh-CN" altLang="en-US">
                        <a:solidFill>
                          <a:schemeClr val="tx1"/>
                        </a:solidFill>
                      </a:endParaRPr>
                    </a:p>
                  </a:txBody>
                  <a:tcPr/>
                </a:tc>
                <a:tc>
                  <a:txBody>
                    <a:bodyPr/>
                    <a:p>
                      <a:pPr algn="l">
                        <a:buClrTx/>
                        <a:buSzTx/>
                        <a:buFontTx/>
                        <a:buNone/>
                      </a:pPr>
                      <a:r>
                        <a:rPr lang="zh-CN" altLang="en-US">
                          <a:solidFill>
                            <a:schemeClr val="tx1"/>
                          </a:solidFill>
                        </a:rPr>
                        <a:t>男</a:t>
                      </a:r>
                      <a:endParaRPr lang="zh-CN" altLang="en-US">
                        <a:solidFill>
                          <a:schemeClr val="tx1"/>
                        </a:solidFill>
                      </a:endParaRPr>
                    </a:p>
                  </a:txBody>
                  <a:tcPr>
                    <a:noFill/>
                  </a:tcPr>
                </a:tc>
                <a:tc>
                  <a:txBody>
                    <a:bodyPr/>
                    <a:p>
                      <a:pPr algn="l">
                        <a:buClrTx/>
                        <a:buSzTx/>
                        <a:buFontTx/>
                        <a:buNone/>
                      </a:pPr>
                      <a:r>
                        <a:rPr lang="zh-CN" altLang="en-US">
                          <a:solidFill>
                            <a:schemeClr val="tx1"/>
                          </a:solidFill>
                        </a:rPr>
                        <a:t>不是</a:t>
                      </a:r>
                      <a:endParaRPr lang="zh-CN" altLang="en-US">
                        <a:solidFill>
                          <a:schemeClr val="tx1"/>
                        </a:solidFill>
                      </a:endParaRPr>
                    </a:p>
                  </a:txBody>
                  <a:tcPr/>
                </a:tc>
                <a:tc>
                  <a:txBody>
                    <a:bodyPr/>
                    <a:p>
                      <a:pPr>
                        <a:buNone/>
                      </a:pPr>
                      <a:r>
                        <a:rPr lang="en-US" altLang="zh-CN">
                          <a:solidFill>
                            <a:schemeClr val="tx1"/>
                          </a:solidFill>
                        </a:rPr>
                        <a:t>70-79</a:t>
                      </a:r>
                      <a:endParaRPr lang="en-US" altLang="zh-CN">
                        <a:solidFill>
                          <a:schemeClr val="tx1"/>
                        </a:solidFill>
                      </a:endParaRPr>
                    </a:p>
                  </a:txBody>
                  <a:tcPr/>
                </a:tc>
                <a:tc>
                  <a:txBody>
                    <a:bodyPr/>
                    <a:p>
                      <a:pPr>
                        <a:buNone/>
                      </a:pPr>
                      <a:r>
                        <a:rPr lang="zh-CN" altLang="en-US">
                          <a:solidFill>
                            <a:schemeClr val="tx1"/>
                          </a:solidFill>
                        </a:rPr>
                        <a:t>良</a:t>
                      </a:r>
                      <a:endParaRPr lang="zh-CN" altLang="en-US">
                        <a:solidFill>
                          <a:schemeClr val="tx1"/>
                        </a:solidFill>
                      </a:endParaRPr>
                    </a:p>
                  </a:txBody>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r>
              <a:tr h="372745">
                <a:tc>
                  <a:txBody>
                    <a:bodyPr/>
                    <a:p>
                      <a:pPr>
                        <a:buNone/>
                      </a:pPr>
                      <a:r>
                        <a:rPr lang="en-US" altLang="zh-CN">
                          <a:solidFill>
                            <a:schemeClr val="tx1"/>
                          </a:solidFill>
                        </a:rPr>
                        <a:t>13</a:t>
                      </a:r>
                      <a:endParaRPr lang="en-US" altLang="zh-CN">
                        <a:solidFill>
                          <a:schemeClr val="tx1"/>
                        </a:solidFill>
                      </a:endParaRPr>
                    </a:p>
                  </a:txBody>
                  <a:tcPr>
                    <a:noFill/>
                  </a:tcPr>
                </a:tc>
                <a:tc>
                  <a:txBody>
                    <a:bodyPr/>
                    <a:p>
                      <a:pPr>
                        <a:buNone/>
                      </a:pPr>
                      <a:r>
                        <a:rPr lang="zh-CN" altLang="en-US">
                          <a:solidFill>
                            <a:schemeClr val="tx1"/>
                          </a:solidFill>
                        </a:rPr>
                        <a:t>男</a:t>
                      </a:r>
                      <a:endParaRPr lang="zh-CN" altLang="en-US">
                        <a:solidFill>
                          <a:schemeClr val="tx1"/>
                        </a:solidFill>
                      </a:endParaRPr>
                    </a:p>
                  </a:txBody>
                  <a:tcPr>
                    <a:noFill/>
                  </a:tcPr>
                </a:tc>
                <a:tc>
                  <a:txBody>
                    <a:bodyPr/>
                    <a:p>
                      <a:pPr>
                        <a:buNone/>
                      </a:pPr>
                      <a:r>
                        <a:rPr lang="zh-CN" altLang="en-US">
                          <a:solidFill>
                            <a:schemeClr val="tx1"/>
                          </a:solidFill>
                        </a:rPr>
                        <a:t>不是</a:t>
                      </a:r>
                      <a:endParaRPr lang="zh-CN" altLang="en-US">
                        <a:solidFill>
                          <a:schemeClr val="tx1"/>
                        </a:solidFill>
                      </a:endParaRPr>
                    </a:p>
                  </a:txBody>
                  <a:tcPr>
                    <a:noFill/>
                  </a:tcPr>
                </a:tc>
                <a:tc>
                  <a:txBody>
                    <a:bodyPr/>
                    <a:p>
                      <a:pPr>
                        <a:buNone/>
                      </a:pPr>
                      <a:r>
                        <a:rPr lang="en-US" altLang="zh-CN">
                          <a:solidFill>
                            <a:schemeClr val="tx1"/>
                          </a:solidFill>
                        </a:rPr>
                        <a:t>70-79</a:t>
                      </a:r>
                      <a:endParaRPr lang="en-US" altLang="zh-CN">
                        <a:solidFill>
                          <a:schemeClr val="tx1"/>
                        </a:solidFill>
                      </a:endParaRPr>
                    </a:p>
                  </a:txBody>
                  <a:tcPr>
                    <a:noFill/>
                  </a:tcPr>
                </a:tc>
                <a:tc>
                  <a:txBody>
                    <a:bodyPr/>
                    <a:p>
                      <a:pPr>
                        <a:buNone/>
                      </a:pPr>
                      <a:r>
                        <a:rPr lang="zh-CN" altLang="en-US">
                          <a:solidFill>
                            <a:schemeClr val="tx1"/>
                          </a:solidFill>
                        </a:rPr>
                        <a:t>及格</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4</a:t>
                      </a:r>
                      <a:endParaRPr lang="en-US" altLang="zh-CN"/>
                    </a:p>
                  </a:txBody>
                  <a:tcPr/>
                </a:tc>
                <a:tc>
                  <a:txBody>
                    <a:bodyPr/>
                    <a:p>
                      <a:pPr>
                        <a:buNone/>
                      </a:pPr>
                      <a:r>
                        <a:rPr lang="zh-CN" altLang="en-US"/>
                        <a:t>男</a:t>
                      </a:r>
                      <a:endParaRPr lang="zh-CN" altLang="en-US"/>
                    </a:p>
                  </a:txBody>
                  <a:tcPr>
                    <a:noFill/>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sz="1800">
                          <a:sym typeface="+mn-ea"/>
                        </a:rPr>
                        <a:t>已</a:t>
                      </a:r>
                      <a:endParaRPr lang="zh-CN" altLang="en-US"/>
                    </a:p>
                  </a:txBody>
                  <a:tcPr/>
                </a:tc>
              </a:tr>
              <a:tr h="372745">
                <a:tc>
                  <a:txBody>
                    <a:bodyPr/>
                    <a:p>
                      <a:pPr>
                        <a:buNone/>
                      </a:pPr>
                      <a:r>
                        <a:rPr lang="en-US" altLang="zh-CN"/>
                        <a:t>11</a:t>
                      </a:r>
                      <a:endParaRPr lang="en-US" altLang="zh-CN"/>
                    </a:p>
                  </a:txBody>
                  <a:tcPr>
                    <a:noFill/>
                  </a:tcPr>
                </a:tc>
                <a:tc>
                  <a:txBody>
                    <a:bodyPr/>
                    <a:p>
                      <a:pPr>
                        <a:buNone/>
                      </a:pPr>
                      <a:r>
                        <a:rPr lang="zh-CN" altLang="en-US"/>
                        <a:t>男</a:t>
                      </a:r>
                      <a:endParaRPr lang="zh-CN" altLang="en-US"/>
                    </a:p>
                  </a:txBody>
                  <a:tcPr>
                    <a:noFill/>
                  </a:tcPr>
                </a:tc>
                <a:tc>
                  <a:txBody>
                    <a:bodyPr/>
                    <a:p>
                      <a:pPr>
                        <a:buNone/>
                      </a:pPr>
                      <a:r>
                        <a:rPr lang="zh-CN" altLang="en-US"/>
                        <a:t>是</a:t>
                      </a:r>
                      <a:endParaRPr lang="zh-CN" altLang="en-US"/>
                    </a:p>
                  </a:txBody>
                  <a:tcPr>
                    <a:noFill/>
                  </a:tcPr>
                </a:tc>
                <a:tc>
                  <a:txBody>
                    <a:bodyPr/>
                    <a:p>
                      <a:pPr>
                        <a:buNone/>
                      </a:pPr>
                      <a:r>
                        <a:rPr lang="en-US" altLang="zh-CN"/>
                        <a:t>80-89</a:t>
                      </a:r>
                      <a:endParaRPr lang="en-US" altLang="zh-CN"/>
                    </a:p>
                  </a:txBody>
                  <a:tcPr>
                    <a:noFill/>
                  </a:tcPr>
                </a:tc>
                <a:tc>
                  <a:txBody>
                    <a:bodyPr/>
                    <a:p>
                      <a:pPr>
                        <a:buNone/>
                      </a:pPr>
                      <a:r>
                        <a:rPr lang="zh-CN" altLang="en-US"/>
                        <a:t>及格</a:t>
                      </a:r>
                      <a:endParaRPr lang="zh-CN" altLang="en-US"/>
                    </a:p>
                  </a:txBody>
                  <a:tcPr>
                    <a:noFill/>
                  </a:tcPr>
                </a:tc>
                <a:tc>
                  <a:txBody>
                    <a:bodyPr/>
                    <a:p>
                      <a:pPr>
                        <a:buNone/>
                      </a:pPr>
                      <a:r>
                        <a:rPr lang="zh-CN" altLang="en-US"/>
                        <a:t>已</a:t>
                      </a:r>
                      <a:endParaRPr lang="zh-CN" altLang="en-US"/>
                    </a:p>
                  </a:txBody>
                  <a:tcPr>
                    <a:noFill/>
                  </a:tcPr>
                </a:tc>
                <a:tc>
                  <a:txBody>
                    <a:bodyPr/>
                    <a:p>
                      <a:pPr>
                        <a:buNone/>
                      </a:pPr>
                      <a:r>
                        <a:rPr lang="en-US" altLang="zh-CN"/>
                        <a:t>18</a:t>
                      </a:r>
                      <a:endParaRPr lang="en-US" altLang="zh-CN"/>
                    </a:p>
                  </a:txBody>
                  <a:tcPr/>
                </a:tc>
                <a:tc>
                  <a:txBody>
                    <a:bodyPr/>
                    <a:p>
                      <a:pPr>
                        <a:buNone/>
                      </a:pPr>
                      <a:r>
                        <a:rPr lang="zh-CN" altLang="en-US"/>
                        <a:t>女</a:t>
                      </a:r>
                      <a:endParaRPr lang="zh-CN" altLang="en-US"/>
                    </a:p>
                  </a:txBody>
                  <a:tcPr>
                    <a:noFill/>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2</a:t>
                      </a:r>
                      <a:endParaRPr lang="en-US" altLang="zh-CN"/>
                    </a:p>
                  </a:txBody>
                  <a:tcPr>
                    <a:noFill/>
                  </a:tcPr>
                </a:tc>
                <a:tc>
                  <a:txBody>
                    <a:bodyPr/>
                    <a:p>
                      <a:pPr>
                        <a:buNone/>
                      </a:pPr>
                      <a:r>
                        <a:rPr lang="zh-CN" altLang="en-US"/>
                        <a:t>女</a:t>
                      </a:r>
                      <a:endParaRPr lang="zh-CN" altLang="en-US"/>
                    </a:p>
                  </a:txBody>
                  <a:tcPr>
                    <a:noFill/>
                  </a:tcPr>
                </a:tc>
                <a:tc>
                  <a:txBody>
                    <a:bodyPr/>
                    <a:p>
                      <a:pPr>
                        <a:buNone/>
                      </a:pPr>
                      <a:r>
                        <a:rPr lang="zh-CN" altLang="en-US"/>
                        <a:t>是</a:t>
                      </a:r>
                      <a:endParaRPr lang="zh-CN" altLang="en-US"/>
                    </a:p>
                  </a:txBody>
                  <a:tcPr>
                    <a:noFill/>
                  </a:tcPr>
                </a:tc>
                <a:tc>
                  <a:txBody>
                    <a:bodyPr/>
                    <a:p>
                      <a:pPr>
                        <a:buNone/>
                      </a:pPr>
                      <a:r>
                        <a:rPr lang="en-US" altLang="zh-CN"/>
                        <a:t>80-89</a:t>
                      </a:r>
                      <a:endParaRPr lang="en-US" altLang="zh-CN"/>
                    </a:p>
                  </a:txBody>
                  <a:tcPr>
                    <a:noFill/>
                  </a:tcPr>
                </a:tc>
                <a:tc>
                  <a:txBody>
                    <a:bodyPr/>
                    <a:p>
                      <a:pPr>
                        <a:buNone/>
                      </a:pPr>
                      <a:r>
                        <a:rPr lang="zh-CN" altLang="en-US"/>
                        <a:t>中</a:t>
                      </a:r>
                      <a:endParaRPr lang="zh-CN" altLang="en-US"/>
                    </a:p>
                  </a:txBody>
                  <a:tcPr>
                    <a:noFill/>
                  </a:tcPr>
                </a:tc>
                <a:tc>
                  <a:txBody>
                    <a:bodyPr/>
                    <a:p>
                      <a:pPr>
                        <a:buNone/>
                      </a:pPr>
                      <a:r>
                        <a:rPr lang="zh-CN" altLang="en-US" sz="1800">
                          <a:sym typeface="+mn-ea"/>
                        </a:rPr>
                        <a:t>已</a:t>
                      </a:r>
                      <a:endParaRPr lang="zh-CN" altLang="en-US"/>
                    </a:p>
                  </a:txBody>
                  <a:tcPr>
                    <a:noFill/>
                  </a:tcPr>
                </a:tc>
                <a:tc>
                  <a:txBody>
                    <a:bodyPr/>
                    <a:p>
                      <a:pPr>
                        <a:buNone/>
                      </a:pPr>
                      <a:r>
                        <a:rPr lang="en-US" altLang="zh-CN">
                          <a:solidFill>
                            <a:schemeClr val="tx1"/>
                          </a:solidFill>
                        </a:rPr>
                        <a:t>17</a:t>
                      </a:r>
                      <a:endParaRPr lang="en-US" altLang="zh-CN">
                        <a:solidFill>
                          <a:schemeClr val="tx1"/>
                        </a:solidFill>
                      </a:endParaRPr>
                    </a:p>
                  </a:txBody>
                  <a:tcPr/>
                </a:tc>
                <a:tc>
                  <a:txBody>
                    <a:bodyPr/>
                    <a:p>
                      <a:pPr>
                        <a:buNone/>
                      </a:pPr>
                      <a:r>
                        <a:rPr lang="zh-CN" altLang="en-US">
                          <a:solidFill>
                            <a:schemeClr val="tx1"/>
                          </a:solidFill>
                        </a:rPr>
                        <a:t>男</a:t>
                      </a:r>
                      <a:endParaRPr lang="zh-CN" altLang="en-US">
                        <a:solidFill>
                          <a:schemeClr val="tx1"/>
                        </a:solidFill>
                      </a:endParaRPr>
                    </a:p>
                  </a:txBody>
                  <a:tcPr>
                    <a:noFill/>
                  </a:tcPr>
                </a:tc>
                <a:tc>
                  <a:txBody>
                    <a:bodyPr/>
                    <a:p>
                      <a:pPr>
                        <a:buNone/>
                      </a:pPr>
                      <a:r>
                        <a:rPr lang="zh-CN" altLang="en-US">
                          <a:solidFill>
                            <a:schemeClr val="tx1"/>
                          </a:solidFill>
                        </a:rPr>
                        <a:t>不是</a:t>
                      </a:r>
                      <a:endParaRPr lang="zh-CN" altLang="en-US">
                        <a:solidFill>
                          <a:schemeClr val="tx1"/>
                        </a:solidFill>
                      </a:endParaRPr>
                    </a:p>
                  </a:txBody>
                  <a:tcPr/>
                </a:tc>
                <a:tc>
                  <a:txBody>
                    <a:bodyPr/>
                    <a:p>
                      <a:pPr>
                        <a:buNone/>
                      </a:pPr>
                      <a:r>
                        <a:rPr lang="en-US" altLang="zh-CN">
                          <a:solidFill>
                            <a:schemeClr val="tx1"/>
                          </a:solidFill>
                        </a:rPr>
                        <a:t>80-89</a:t>
                      </a:r>
                      <a:endParaRPr lang="en-US" altLang="zh-CN">
                        <a:solidFill>
                          <a:schemeClr val="tx1"/>
                        </a:solidFill>
                      </a:endParaRPr>
                    </a:p>
                  </a:txBody>
                  <a:tcPr/>
                </a:tc>
                <a:tc>
                  <a:txBody>
                    <a:bodyPr/>
                    <a:p>
                      <a:pPr>
                        <a:buNone/>
                      </a:pPr>
                      <a:r>
                        <a:rPr lang="zh-CN" altLang="en-US">
                          <a:solidFill>
                            <a:schemeClr val="tx1"/>
                          </a:solidFill>
                        </a:rPr>
                        <a:t>良</a:t>
                      </a:r>
                      <a:endParaRPr lang="zh-CN" altLang="en-US">
                        <a:solidFill>
                          <a:schemeClr val="tx1"/>
                        </a:solidFill>
                      </a:endParaRPr>
                    </a:p>
                  </a:txBody>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r>
              <a:tr h="372745">
                <a:tc>
                  <a:txBody>
                    <a:bodyPr/>
                    <a:p>
                      <a:pPr algn="l">
                        <a:buClrTx/>
                        <a:buSzTx/>
                        <a:buFontTx/>
                        <a:buNone/>
                      </a:pPr>
                      <a:r>
                        <a:rPr lang="zh-CN" altLang="en-US">
                          <a:solidFill>
                            <a:schemeClr val="tx1"/>
                          </a:solidFill>
                        </a:rPr>
                        <a:t>9</a:t>
                      </a:r>
                      <a:endParaRPr lang="zh-CN" altLang="en-US">
                        <a:solidFill>
                          <a:schemeClr val="tx1"/>
                        </a:solidFill>
                      </a:endParaRPr>
                    </a:p>
                  </a:txBody>
                  <a:tcPr>
                    <a:noFill/>
                  </a:tcPr>
                </a:tc>
                <a:tc>
                  <a:txBody>
                    <a:bodyPr/>
                    <a:p>
                      <a:pPr algn="l">
                        <a:buClrTx/>
                        <a:buSzTx/>
                        <a:buFontTx/>
                        <a:buNone/>
                      </a:pPr>
                      <a:r>
                        <a:rPr lang="zh-CN" altLang="en-US">
                          <a:solidFill>
                            <a:schemeClr val="tx1"/>
                          </a:solidFill>
                        </a:rPr>
                        <a:t>女</a:t>
                      </a:r>
                      <a:endParaRPr lang="zh-CN" altLang="en-US">
                        <a:solidFill>
                          <a:schemeClr val="tx1"/>
                        </a:solidFill>
                      </a:endParaRPr>
                    </a:p>
                  </a:txBody>
                  <a:tcPr>
                    <a:noFill/>
                  </a:tcPr>
                </a:tc>
                <a:tc>
                  <a:txBody>
                    <a:bodyPr/>
                    <a:p>
                      <a:pPr algn="l">
                        <a:buClrTx/>
                        <a:buSzTx/>
                        <a:buFontTx/>
                        <a:buNone/>
                      </a:pPr>
                      <a:r>
                        <a:rPr lang="zh-CN" altLang="en-US">
                          <a:solidFill>
                            <a:schemeClr val="tx1"/>
                          </a:solidFill>
                        </a:rPr>
                        <a:t>是</a:t>
                      </a:r>
                      <a:endParaRPr lang="zh-CN" altLang="en-US">
                        <a:solidFill>
                          <a:schemeClr val="tx1"/>
                        </a:solidFill>
                      </a:endParaRPr>
                    </a:p>
                  </a:txBody>
                  <a:tcPr>
                    <a:noFill/>
                  </a:tcPr>
                </a:tc>
                <a:tc>
                  <a:txBody>
                    <a:bodyPr/>
                    <a:p>
                      <a:pPr>
                        <a:buNone/>
                      </a:pPr>
                      <a:r>
                        <a:rPr lang="en-US" altLang="zh-CN">
                          <a:solidFill>
                            <a:schemeClr val="tx1"/>
                          </a:solidFill>
                        </a:rPr>
                        <a:t>70-79</a:t>
                      </a:r>
                      <a:endParaRPr lang="en-US" altLang="zh-CN">
                        <a:solidFill>
                          <a:schemeClr val="tx1"/>
                        </a:solidFill>
                      </a:endParaRPr>
                    </a:p>
                  </a:txBody>
                  <a:tcPr>
                    <a:noFill/>
                  </a:tcPr>
                </a:tc>
                <a:tc>
                  <a:txBody>
                    <a:bodyPr/>
                    <a:p>
                      <a:pPr>
                        <a:buNone/>
                      </a:pPr>
                      <a:r>
                        <a:rPr lang="zh-CN" altLang="en-US">
                          <a:solidFill>
                            <a:schemeClr val="tx1"/>
                          </a:solidFill>
                        </a:rPr>
                        <a:t>中</a:t>
                      </a:r>
                      <a:endParaRPr lang="zh-CN" altLang="en-US">
                        <a:solidFill>
                          <a:schemeClr val="tx1"/>
                        </a:solidFill>
                      </a:endParaRPr>
                    </a:p>
                  </a:txBody>
                  <a:tcPr>
                    <a:noFill/>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7</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noFill/>
                  </a:tcPr>
                </a:tc>
              </a:tr>
              <a:tr h="372745">
                <a:tc>
                  <a:txBody>
                    <a:bodyPr/>
                    <a:p>
                      <a:pPr>
                        <a:buNone/>
                      </a:pPr>
                      <a:r>
                        <a:rPr lang="en-US" altLang="zh-CN"/>
                        <a:t>5</a:t>
                      </a:r>
                      <a:endParaRPr lang="en-US" altLang="zh-CN"/>
                    </a:p>
                  </a:txBody>
                  <a:tcPr>
                    <a:noFill/>
                  </a:tcPr>
                </a:tc>
                <a:tc>
                  <a:txBody>
                    <a:bodyPr/>
                    <a:p>
                      <a:pPr>
                        <a:buNone/>
                      </a:pPr>
                      <a:r>
                        <a:rPr lang="zh-CN" altLang="en-US"/>
                        <a:t>男</a:t>
                      </a:r>
                      <a:endParaRPr lang="zh-CN" altLang="en-US"/>
                    </a:p>
                  </a:txBody>
                  <a:tcPr>
                    <a:noFill/>
                  </a:tcPr>
                </a:tc>
                <a:tc>
                  <a:txBody>
                    <a:bodyPr/>
                    <a:p>
                      <a:pPr>
                        <a:buNone/>
                      </a:pPr>
                      <a:r>
                        <a:rPr lang="zh-CN" altLang="en-US"/>
                        <a:t>是</a:t>
                      </a:r>
                      <a:endParaRPr lang="zh-CN" altLang="en-US"/>
                    </a:p>
                  </a:txBody>
                  <a:tcPr>
                    <a:noFill/>
                  </a:tcPr>
                </a:tc>
                <a:tc>
                  <a:txBody>
                    <a:bodyPr/>
                    <a:p>
                      <a:pPr>
                        <a:buNone/>
                      </a:pPr>
                      <a:r>
                        <a:rPr lang="en-US" altLang="zh-CN"/>
                        <a:t>70-79</a:t>
                      </a:r>
                      <a:endParaRPr lang="en-US" altLang="zh-CN"/>
                    </a:p>
                  </a:txBody>
                  <a:tcPr>
                    <a:noFill/>
                  </a:tcPr>
                </a:tc>
                <a:tc>
                  <a:txBody>
                    <a:bodyPr/>
                    <a:p>
                      <a:pPr>
                        <a:buNone/>
                      </a:pPr>
                      <a:r>
                        <a:rPr lang="zh-CN" altLang="en-US"/>
                        <a:t>中</a:t>
                      </a:r>
                      <a:endParaRPr lang="zh-CN" altLang="en-US"/>
                    </a:p>
                  </a:txBody>
                  <a:tcPr>
                    <a:noFill/>
                  </a:tcPr>
                </a:tc>
                <a:tc>
                  <a:txBody>
                    <a:bodyPr/>
                    <a:p>
                      <a:pPr>
                        <a:buNone/>
                      </a:pPr>
                      <a:r>
                        <a:rPr lang="zh-CN" altLang="en-US"/>
                        <a:t>已</a:t>
                      </a:r>
                      <a:endParaRPr lang="zh-CN" altLang="en-US"/>
                    </a:p>
                  </a:txBody>
                  <a:tcPr>
                    <a:noFill/>
                  </a:tcPr>
                </a:tc>
                <a:tc>
                  <a:txBody>
                    <a:bodyPr/>
                    <a:p>
                      <a:pPr>
                        <a:buNone/>
                      </a:pPr>
                      <a:r>
                        <a:rPr lang="en-US" altLang="zh-CN"/>
                        <a:t>8</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noFill/>
                  </a:tcPr>
                </a:tc>
              </a:tr>
              <a:tr h="372745">
                <a:tc>
                  <a:txBody>
                    <a:bodyPr/>
                    <a:p>
                      <a:pPr>
                        <a:buNone/>
                      </a:pPr>
                      <a:r>
                        <a:rPr lang="en-US" altLang="zh-CN"/>
                        <a:t>22</a:t>
                      </a:r>
                      <a:endParaRPr lang="en-US" altLang="zh-CN"/>
                    </a:p>
                  </a:txBody>
                  <a:tcPr/>
                </a:tc>
                <a:tc>
                  <a:txBody>
                    <a:bodyPr/>
                    <a:p>
                      <a:pPr>
                        <a:buNone/>
                      </a:pPr>
                      <a:r>
                        <a:rPr lang="zh-CN" altLang="en-US"/>
                        <a:t>男</a:t>
                      </a:r>
                      <a:endParaRPr lang="zh-CN" altLang="en-US"/>
                    </a:p>
                  </a:txBody>
                  <a:tcPr>
                    <a:noFill/>
                  </a:tcPr>
                </a:tc>
                <a:tc>
                  <a:txBody>
                    <a:bodyPr/>
                    <a:p>
                      <a:pPr>
                        <a:buNone/>
                      </a:pPr>
                      <a:r>
                        <a:rPr lang="zh-CN" altLang="en-US"/>
                        <a:t>是</a:t>
                      </a:r>
                      <a:endParaRPr lang="zh-CN" altLang="en-US"/>
                    </a:p>
                  </a:txBody>
                  <a:tcPr>
                    <a:noFill/>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noFill/>
                  </a:tcPr>
                </a:tc>
                <a:tc>
                  <a:txBody>
                    <a:bodyPr/>
                    <a:p>
                      <a:pPr>
                        <a:buNone/>
                      </a:pPr>
                      <a:r>
                        <a:rPr lang="en-US" altLang="zh-CN"/>
                        <a:t>21</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优</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solidFill>
                            <a:schemeClr val="tx1"/>
                          </a:solidFill>
                        </a:rPr>
                        <a:t>16</a:t>
                      </a:r>
                      <a:endParaRPr lang="en-US" altLang="zh-CN">
                        <a:solidFill>
                          <a:schemeClr val="tx1"/>
                        </a:solidFill>
                      </a:endParaRPr>
                    </a:p>
                  </a:txBody>
                  <a:tcPr/>
                </a:tc>
                <a:tc>
                  <a:txBody>
                    <a:bodyPr/>
                    <a:p>
                      <a:pPr>
                        <a:buNone/>
                      </a:pPr>
                      <a:r>
                        <a:rPr lang="zh-CN" altLang="en-US">
                          <a:solidFill>
                            <a:schemeClr val="tx1"/>
                          </a:solidFill>
                        </a:rPr>
                        <a:t>男</a:t>
                      </a:r>
                      <a:endParaRPr lang="zh-CN" altLang="en-US">
                        <a:solidFill>
                          <a:schemeClr val="tx1"/>
                        </a:solidFill>
                      </a:endParaRPr>
                    </a:p>
                  </a:txBody>
                  <a:tcPr>
                    <a:noFill/>
                  </a:tcPr>
                </a:tc>
                <a:tc>
                  <a:txBody>
                    <a:bodyPr/>
                    <a:p>
                      <a:pPr>
                        <a:buNone/>
                      </a:pPr>
                      <a:r>
                        <a:rPr lang="zh-CN" altLang="en-US">
                          <a:solidFill>
                            <a:schemeClr val="tx1"/>
                          </a:solidFill>
                        </a:rPr>
                        <a:t>不是</a:t>
                      </a:r>
                      <a:endParaRPr lang="zh-CN" altLang="en-US">
                        <a:solidFill>
                          <a:schemeClr val="tx1"/>
                        </a:solidFill>
                      </a:endParaRPr>
                    </a:p>
                  </a:txBody>
                  <a:tcPr/>
                </a:tc>
                <a:tc>
                  <a:txBody>
                    <a:bodyPr/>
                    <a:p>
                      <a:pPr>
                        <a:buNone/>
                      </a:pPr>
                      <a:r>
                        <a:rPr lang="en-US" altLang="zh-CN">
                          <a:solidFill>
                            <a:schemeClr val="tx1"/>
                          </a:solidFill>
                        </a:rPr>
                        <a:t>70-79</a:t>
                      </a:r>
                      <a:endParaRPr lang="en-US" altLang="zh-CN">
                        <a:solidFill>
                          <a:schemeClr val="tx1"/>
                        </a:solidFill>
                      </a:endParaRPr>
                    </a:p>
                  </a:txBody>
                  <a:tcPr/>
                </a:tc>
                <a:tc>
                  <a:txBody>
                    <a:bodyPr/>
                    <a:p>
                      <a:pPr>
                        <a:buNone/>
                      </a:pPr>
                      <a:r>
                        <a:rPr lang="zh-CN" altLang="en-US">
                          <a:solidFill>
                            <a:schemeClr val="tx1"/>
                          </a:solidFill>
                        </a:rPr>
                        <a:t>良</a:t>
                      </a:r>
                      <a:endParaRPr lang="zh-CN" altLang="en-US">
                        <a:solidFill>
                          <a:schemeClr val="tx1"/>
                        </a:solidFill>
                      </a:endParaRPr>
                    </a:p>
                  </a:txBody>
                  <a:tcPr/>
                </a:tc>
                <a:tc>
                  <a:txBody>
                    <a:bodyPr/>
                    <a:p>
                      <a:pPr>
                        <a:buNone/>
                      </a:pPr>
                      <a:r>
                        <a:rPr lang="zh-CN" altLang="en-US">
                          <a:solidFill>
                            <a:schemeClr val="tx1"/>
                          </a:solidFill>
                        </a:rPr>
                        <a:t>未</a:t>
                      </a:r>
                      <a:endParaRPr lang="zh-CN" altLang="en-US">
                        <a:solidFill>
                          <a:schemeClr val="tx1"/>
                        </a:solidFill>
                      </a:endParaRPr>
                    </a:p>
                  </a:txBody>
                  <a:tcPr>
                    <a:solidFill>
                      <a:srgbClr val="FBBCA3"/>
                    </a:solidFill>
                  </a:tcPr>
                </a:tc>
                <a:tc>
                  <a:txBody>
                    <a:bodyPr/>
                    <a:p>
                      <a:pPr>
                        <a:buNone/>
                      </a:pPr>
                      <a:r>
                        <a:rPr lang="en-US" altLang="zh-CN"/>
                        <a:t>1</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优</a:t>
                      </a:r>
                      <a:endParaRPr lang="zh-CN" altLang="en-US"/>
                    </a:p>
                  </a:txBody>
                  <a:tcPr/>
                </a:tc>
                <a:tc>
                  <a:txBody>
                    <a:bodyPr/>
                    <a:p>
                      <a:pPr>
                        <a:buNone/>
                      </a:pPr>
                      <a:r>
                        <a:rPr lang="zh-CN" altLang="en-US"/>
                        <a:t>已</a:t>
                      </a:r>
                      <a:endParaRPr lang="zh-CN" altLang="en-US"/>
                    </a:p>
                  </a:txBody>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算法案例</a:t>
            </a:r>
            <a:endParaRPr lang="zh-CN" altLang="en-US" dirty="0"/>
          </a:p>
        </p:txBody>
      </p:sp>
      <mc:AlternateContent xmlns:mc="http://schemas.openxmlformats.org/markup-compatibility/2006">
        <mc:Choice xmlns:a14="http://schemas.microsoft.com/office/drawing/2010/main" Requires="a14">
          <p:sp>
            <p:nvSpPr>
              <p:cNvPr id="30" name="文本框 29"/>
              <p:cNvSpPr txBox="1"/>
              <p:nvPr/>
            </p:nvSpPr>
            <p:spPr>
              <a:xfrm>
                <a:off x="410210" y="1358900"/>
                <a:ext cx="11584940" cy="3206750"/>
              </a:xfrm>
              <a:prstGeom prst="rect">
                <a:avLst/>
              </a:prstGeom>
              <a:noFill/>
            </p:spPr>
            <p:txBody>
              <a:bodyPr wrap="square" rtlCol="0" anchor="t">
                <a:spAutoFit/>
              </a:bodyPr>
              <a:p>
                <a:pPr>
                  <a:lnSpc>
                    <a:spcPct val="150000"/>
                  </a:lnSpc>
                </a:pPr>
                <a:r>
                  <a:rPr lang="zh-CN" altLang="en-US" sz="1800" b="1" dirty="0" err="1">
                    <a:effectLst/>
                    <a:latin typeface="微软雅黑" panose="020B0503020204020204" pitchFamily="34" charset="-122"/>
                    <a:cs typeface="Euclid" panose="02020503060505020303" pitchFamily="18" charset="0"/>
                    <a:sym typeface="+mn-ea"/>
                  </a:rPr>
                  <a:t>毕业论文信息熵：</a:t>
                </a:r>
                <a14:m>
                  <m:oMath xmlns:m="http://schemas.openxmlformats.org/officeDocument/2006/math">
                    <m:r>
                      <a:rPr lang="en-US" altLang="zh-CN" sz="2000" i="1">
                        <a:latin typeface="Cambria Math" panose="02040503050406030204" pitchFamily="18" charset="0"/>
                        <a:ea typeface="微软雅黑" panose="020B0503020204020204" pitchFamily="34" charset="-122"/>
                      </a:rPr>
                      <m:t>𝐻</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不及格</m:t>
                    </m:r>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2</m:t>
                            </m:r>
                          </m:e>
                        </m:d>
                      </m:num>
                      <m:den>
                        <m:r>
                          <a:rPr lang="en-US" altLang="zh-CN" sz="2000" b="0" i="1" smtClean="0">
                            <a:latin typeface="Cambria Math" panose="02040503050406030204" pitchFamily="18" charset="0"/>
                            <a:ea typeface="微软雅黑" panose="020B0503020204020204" pitchFamily="34" charset="-122"/>
                          </a:rPr>
                          <m:t>2</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2</m:t>
                            </m:r>
                          </m:e>
                        </m:d>
                      </m:num>
                      <m:den>
                        <m:r>
                          <a:rPr lang="en-US" altLang="zh-CN" sz="2000" i="1">
                            <a:latin typeface="Cambria Math" panose="02040503050406030204" pitchFamily="18" charset="0"/>
                            <a:ea typeface="微软雅黑" panose="020B0503020204020204" pitchFamily="34" charset="-122"/>
                          </a:rPr>
                          <m:t>2</m:t>
                        </m:r>
                      </m:den>
                    </m:f>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          </m:t>
                    </m:r>
                    <m:r>
                      <a:rPr lang="en-US" altLang="zh-CN" sz="2000" i="1">
                        <a:latin typeface="Cambria Math" panose="02040503050406030204" pitchFamily="18" charset="0"/>
                        <a:ea typeface="微软雅黑" panose="020B0503020204020204" pitchFamily="34" charset="-122"/>
                      </a:rPr>
                      <m:t>𝐻</m:t>
                    </m:r>
                    <m:r>
                      <a:rPr lang="en-US" altLang="zh-CN" sz="2000" i="1">
                        <a:latin typeface="Cambria Math" panose="02040503050406030204" pitchFamily="18" charset="0"/>
                        <a:ea typeface="微软雅黑" panose="020B0503020204020204" pitchFamily="34" charset="-122"/>
                      </a:rPr>
                      <m:t>(及格)=−</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3</m:t>
                            </m:r>
                          </m:e>
                        </m:d>
                      </m:num>
                      <m:den>
                        <m:r>
                          <a:rPr lang="en-US" altLang="zh-CN" sz="2000" i="1">
                            <a:latin typeface="Cambria Math" panose="02040503050406030204" pitchFamily="18" charset="0"/>
                            <a:ea typeface="微软雅黑" panose="020B0503020204020204" pitchFamily="34" charset="-122"/>
                          </a:rPr>
                          <m:t>4</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3</m:t>
                            </m:r>
                          </m:e>
                        </m:d>
                      </m:num>
                      <m:den>
                        <m:r>
                          <a:rPr lang="en-US" altLang="zh-CN" sz="2000" i="1">
                            <a:latin typeface="Cambria Math" panose="02040503050406030204" pitchFamily="18" charset="0"/>
                            <a:ea typeface="微软雅黑" panose="020B0503020204020204" pitchFamily="34" charset="-122"/>
                          </a:rPr>
                          <m:t>4</m:t>
                        </m:r>
                      </m:den>
                    </m:f>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m:t>
                            </m:r>
                          </m:e>
                        </m:d>
                      </m:num>
                      <m:den>
                        <m:r>
                          <a:rPr lang="en-US" altLang="zh-CN" sz="2000" i="1">
                            <a:latin typeface="Cambria Math" panose="02040503050406030204" pitchFamily="18" charset="0"/>
                            <a:ea typeface="微软雅黑" panose="020B0503020204020204" pitchFamily="34" charset="-122"/>
                          </a:rPr>
                          <m:t>4</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r>
                          <a:rPr lang="en-US" altLang="zh-CN" sz="2000" i="1">
                            <a:latin typeface="Cambria Math" panose="02040503050406030204" pitchFamily="18" charset="0"/>
                            <a:ea typeface="微软雅黑" panose="020B0503020204020204" pitchFamily="34" charset="-122"/>
                          </a:rPr>
                          <m:t>1</m:t>
                        </m:r>
                      </m:num>
                      <m:den>
                        <m:r>
                          <a:rPr lang="en-US" altLang="zh-CN" sz="2000" i="1">
                            <a:latin typeface="Cambria Math" panose="02040503050406030204" pitchFamily="18" charset="0"/>
                            <a:ea typeface="微软雅黑" panose="020B0503020204020204" pitchFamily="34" charset="-122"/>
                          </a:rPr>
                          <m:t>4</m:t>
                        </m:r>
                      </m:den>
                    </m:f>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81128</m:t>
                    </m:r>
                  </m:oMath>
                </a14:m>
                <a:endParaRPr lang="en-US" altLang="zh-CN" sz="2000" i="1">
                  <a:latin typeface="Cambria Math" panose="02040503050406030204" pitchFamily="18" charset="0"/>
                  <a:ea typeface="微软雅黑" panose="020B0503020204020204" pitchFamily="34" charset="-122"/>
                  <a:cs typeface="Cambria Math" panose="02040503050406030204" pitchFamily="18" charset="0"/>
                </a:endParaRPr>
              </a:p>
              <a:p>
                <a:pPr>
                  <a:lnSpc>
                    <a:spcPct val="150000"/>
                  </a:lnSpc>
                </a:pPr>
                <a14:m>
                  <m:oMath xmlns:m="http://schemas.openxmlformats.org/officeDocument/2006/math">
                    <m:r>
                      <a:rPr lang="en-US" altLang="zh-CN" sz="2000" i="1">
                        <a:latin typeface="Cambria Math" panose="02040503050406030204" pitchFamily="18" charset="0"/>
                        <a:ea typeface="微软雅黑" panose="020B0503020204020204" pitchFamily="34" charset="-122"/>
                      </a:rPr>
                      <m:t>𝐻</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中</m:t>
                    </m:r>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m:t>
                            </m:r>
                          </m:e>
                        </m:d>
                      </m:num>
                      <m:den>
                        <m:r>
                          <a:rPr lang="en-US" altLang="zh-CN" sz="2000" i="1">
                            <a:latin typeface="Cambria Math" panose="02040503050406030204" pitchFamily="18" charset="0"/>
                            <a:ea typeface="微软雅黑" panose="020B0503020204020204" pitchFamily="34" charset="-122"/>
                          </a:rPr>
                          <m:t>3</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m:t>
                            </m:r>
                          </m:e>
                        </m:d>
                      </m:num>
                      <m:den>
                        <m:r>
                          <a:rPr lang="en-US" altLang="zh-CN" sz="2000" i="1">
                            <a:latin typeface="Cambria Math" panose="02040503050406030204" pitchFamily="18" charset="0"/>
                            <a:ea typeface="微软雅黑" panose="020B0503020204020204" pitchFamily="34" charset="-122"/>
                          </a:rPr>
                          <m:t>3</m:t>
                        </m:r>
                      </m:den>
                    </m:f>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2</m:t>
                            </m:r>
                          </m:e>
                        </m:d>
                      </m:num>
                      <m:den>
                        <m:r>
                          <a:rPr lang="en-US" altLang="zh-CN" sz="2000" i="1">
                            <a:latin typeface="Cambria Math" panose="02040503050406030204" pitchFamily="18" charset="0"/>
                            <a:ea typeface="微软雅黑" panose="020B0503020204020204" pitchFamily="34" charset="-122"/>
                          </a:rPr>
                          <m:t>3</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2</m:t>
                            </m:r>
                          </m:e>
                        </m:d>
                      </m:num>
                      <m:den>
                        <m:r>
                          <a:rPr lang="en-US" altLang="zh-CN" sz="2000" i="1">
                            <a:latin typeface="Cambria Math" panose="02040503050406030204" pitchFamily="18" charset="0"/>
                            <a:ea typeface="微软雅黑" panose="020B0503020204020204" pitchFamily="34" charset="-122"/>
                          </a:rPr>
                          <m:t>3</m:t>
                        </m:r>
                      </m:den>
                    </m:f>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91830</m:t>
                    </m:r>
                  </m:oMath>
                </a14:m>
                <a:r>
                  <a:rPr lang="en-US" altLang="zh-CN" sz="2000" i="1">
                    <a:latin typeface="Cambria Math" panose="02040503050406030204" pitchFamily="18" charset="0"/>
                    <a:ea typeface="微软雅黑" panose="020B0503020204020204" pitchFamily="34" charset="-122"/>
                    <a:cs typeface="Cambria Math" panose="02040503050406030204" pitchFamily="18" charset="0"/>
                  </a:rPr>
                  <a:t>  </a:t>
                </a:r>
                <a14:m>
                  <m:oMath xmlns:m="http://schemas.openxmlformats.org/officeDocument/2006/math">
                    <m:r>
                      <a:rPr lang="en-US" altLang="zh-CN" sz="2000" i="1">
                        <a:latin typeface="Cambria Math" panose="02040503050406030204" pitchFamily="18" charset="0"/>
                        <a:ea typeface="微软雅黑" panose="020B0503020204020204" pitchFamily="34" charset="-122"/>
                      </a:rPr>
                      <m:t>  </m:t>
                    </m:r>
                    <m:r>
                      <a:rPr lang="en-US" altLang="zh-CN" sz="2000" i="1">
                        <a:latin typeface="Cambria Math" panose="02040503050406030204" pitchFamily="18" charset="0"/>
                        <a:ea typeface="微软雅黑" panose="020B0503020204020204" pitchFamily="34" charset="-122"/>
                      </a:rPr>
                      <m:t>𝐻</m:t>
                    </m:r>
                    <m:r>
                      <a:rPr lang="en-US" altLang="zh-CN" sz="2000" i="1">
                        <a:latin typeface="Cambria Math" panose="02040503050406030204" pitchFamily="18" charset="0"/>
                        <a:ea typeface="微软雅黑" panose="020B0503020204020204" pitchFamily="34" charset="-122"/>
                      </a:rPr>
                      <m:t>(良)=−</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7</m:t>
                            </m:r>
                          </m:e>
                        </m:d>
                      </m:num>
                      <m:den>
                        <m:r>
                          <a:rPr lang="en-US" altLang="zh-CN" sz="2000" i="1">
                            <a:latin typeface="Cambria Math" panose="02040503050406030204" pitchFamily="18" charset="0"/>
                            <a:ea typeface="微软雅黑" panose="020B0503020204020204" pitchFamily="34" charset="-122"/>
                          </a:rPr>
                          <m:t>11</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7</m:t>
                            </m:r>
                          </m:e>
                        </m:d>
                      </m:num>
                      <m:den>
                        <m:r>
                          <a:rPr lang="en-US" altLang="zh-CN" sz="2000" i="1">
                            <a:latin typeface="Cambria Math" panose="02040503050406030204" pitchFamily="18" charset="0"/>
                            <a:ea typeface="微软雅黑" panose="020B0503020204020204" pitchFamily="34" charset="-122"/>
                          </a:rPr>
                          <m:t>11</m:t>
                        </m:r>
                      </m:den>
                    </m:f>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4</m:t>
                            </m:r>
                          </m:e>
                        </m:d>
                      </m:num>
                      <m:den>
                        <m:r>
                          <a:rPr lang="en-US" altLang="zh-CN" sz="2000" i="1">
                            <a:latin typeface="Cambria Math" panose="02040503050406030204" pitchFamily="18" charset="0"/>
                            <a:ea typeface="微软雅黑" panose="020B0503020204020204" pitchFamily="34" charset="-122"/>
                          </a:rPr>
                          <m:t>11</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4</m:t>
                            </m:r>
                          </m:e>
                        </m:d>
                      </m:num>
                      <m:den>
                        <m:r>
                          <a:rPr lang="en-US" altLang="zh-CN" sz="2000" i="1">
                            <a:latin typeface="Cambria Math" panose="02040503050406030204" pitchFamily="18" charset="0"/>
                            <a:ea typeface="微软雅黑" panose="020B0503020204020204" pitchFamily="34" charset="-122"/>
                          </a:rPr>
                          <m:t>11</m:t>
                        </m:r>
                      </m:den>
                    </m:f>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94566</m:t>
                    </m:r>
                  </m:oMath>
                </a14:m>
                <a:r>
                  <a:rPr lang="en-US" altLang="zh-CN" sz="2000" i="1">
                    <a:latin typeface="Cambria Math" panose="02040503050406030204" pitchFamily="18" charset="0"/>
                    <a:ea typeface="微软雅黑" panose="020B0503020204020204" pitchFamily="34" charset="-122"/>
                    <a:cs typeface="Cambria Math" panose="02040503050406030204" pitchFamily="18" charset="0"/>
                  </a:rPr>
                  <a:t> </a:t>
                </a:r>
                <a:endParaRPr lang="en-US" altLang="zh-CN" sz="2000" i="1">
                  <a:latin typeface="Cambria Math" panose="02040503050406030204" pitchFamily="18" charset="0"/>
                  <a:ea typeface="微软雅黑" panose="020B0503020204020204" pitchFamily="34" charset="-122"/>
                  <a:cs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微软雅黑" panose="020B0503020204020204" pitchFamily="34" charset="-122"/>
                        </a:rPr>
                        <m:t>𝐻</m:t>
                      </m:r>
                      <m:r>
                        <a:rPr lang="en-US" altLang="zh-CN" sz="2000" i="1">
                          <a:latin typeface="Cambria Math" panose="02040503050406030204" pitchFamily="18" charset="0"/>
                          <a:ea typeface="微软雅黑" panose="020B0503020204020204" pitchFamily="34" charset="-122"/>
                        </a:rPr>
                        <m:t>(优)=−</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2</m:t>
                              </m:r>
                            </m:e>
                          </m:d>
                        </m:num>
                        <m:den>
                          <m:r>
                            <a:rPr lang="en-US" altLang="zh-CN" sz="2000" b="0" i="1" smtClean="0">
                              <a:latin typeface="Cambria Math" panose="02040503050406030204" pitchFamily="18" charset="0"/>
                              <a:ea typeface="微软雅黑" panose="020B0503020204020204" pitchFamily="34" charset="-122"/>
                            </a:rPr>
                            <m:t>2</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2</m:t>
                              </m:r>
                            </m:e>
                          </m:d>
                        </m:num>
                        <m:den>
                          <m:r>
                            <a:rPr lang="en-US" altLang="zh-CN" sz="2000" i="1">
                              <a:latin typeface="Cambria Math" panose="02040503050406030204" pitchFamily="18" charset="0"/>
                              <a:ea typeface="微软雅黑" panose="020B0503020204020204" pitchFamily="34" charset="-122"/>
                            </a:rPr>
                            <m:t>2</m:t>
                          </m:r>
                        </m:den>
                      </m:f>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oMath>
                  </m:oMathPara>
                </a14:m>
                <a:endParaRPr lang="en-US" altLang="zh-CN" sz="2000" i="1">
                  <a:latin typeface="Cambria Math" panose="02040503050406030204" pitchFamily="18" charset="0"/>
                  <a:ea typeface="微软雅黑" panose="020B0503020204020204" pitchFamily="34" charset="-122"/>
                  <a:cs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微软雅黑" panose="020B0503020204020204" pitchFamily="34" charset="-122"/>
                        </a:rPr>
                        <m:t>𝐻</m:t>
                      </m:r>
                      <m:r>
                        <a:rPr lang="en-US" altLang="zh-CN" sz="2000" i="1">
                          <a:latin typeface="Cambria Math" panose="02040503050406030204" pitchFamily="18" charset="0"/>
                          <a:ea typeface="微软雅黑" panose="020B0503020204020204" pitchFamily="34" charset="-122"/>
                        </a:rPr>
                        <m:t>(毕业论文)=</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2</m:t>
                              </m:r>
                            </m:e>
                          </m:d>
                        </m:num>
                        <m:den>
                          <m:r>
                            <a:rPr lang="en-US" altLang="zh-CN" sz="2000" b="0" i="1" smtClean="0">
                              <a:latin typeface="Cambria Math" panose="02040503050406030204" pitchFamily="18" charset="0"/>
                              <a:ea typeface="微软雅黑" panose="020B0503020204020204" pitchFamily="34" charset="-122"/>
                            </a:rPr>
                            <m:t>22</m:t>
                          </m:r>
                        </m:den>
                      </m:f>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4</m:t>
                              </m:r>
                            </m:e>
                          </m:d>
                        </m:num>
                        <m:den>
                          <m:r>
                            <a:rPr lang="en-US" altLang="zh-CN" sz="2000" i="1">
                              <a:latin typeface="Cambria Math" panose="02040503050406030204" pitchFamily="18" charset="0"/>
                              <a:ea typeface="微软雅黑" panose="020B0503020204020204" pitchFamily="34" charset="-122"/>
                            </a:rPr>
                            <m:t>22</m:t>
                          </m:r>
                        </m:den>
                      </m:f>
                      <m:r>
                        <a:rPr lang="en-US" altLang="zh-CN" sz="2000" b="0" i="1" smtClean="0">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81128</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3</m:t>
                              </m:r>
                            </m:e>
                          </m:d>
                        </m:num>
                        <m:den>
                          <m:r>
                            <a:rPr lang="en-US" altLang="zh-CN" sz="2000" i="1">
                              <a:latin typeface="Cambria Math" panose="02040503050406030204" pitchFamily="18" charset="0"/>
                              <a:ea typeface="微软雅黑" panose="020B0503020204020204" pitchFamily="34" charset="-122"/>
                            </a:rPr>
                            <m:t>22</m:t>
                          </m:r>
                        </m:den>
                      </m:f>
                      <m:r>
                        <a:rPr lang="en-US" altLang="zh-CN" sz="2000" b="0" i="1" smtClean="0">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91830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11</m:t>
                              </m:r>
                            </m:e>
                          </m:d>
                        </m:num>
                        <m:den>
                          <m:r>
                            <a:rPr lang="en-US" altLang="zh-CN" sz="2000" i="1">
                              <a:latin typeface="Cambria Math" panose="02040503050406030204" pitchFamily="18" charset="0"/>
                              <a:ea typeface="微软雅黑" panose="020B0503020204020204" pitchFamily="34" charset="-122"/>
                            </a:rPr>
                            <m:t>22</m:t>
                          </m:r>
                        </m:den>
                      </m:f>
                      <m:r>
                        <a:rPr lang="en-US" altLang="zh-CN" sz="2000" b="0" i="1" smtClean="0">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94566</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2</m:t>
                              </m:r>
                            </m:e>
                          </m:d>
                        </m:num>
                        <m:den>
                          <m:r>
                            <a:rPr lang="en-US" altLang="zh-CN" sz="2000" b="0" i="1" smtClean="0">
                              <a:latin typeface="Cambria Math" panose="02040503050406030204" pitchFamily="18" charset="0"/>
                              <a:ea typeface="微软雅黑" panose="020B0503020204020204" pitchFamily="34" charset="-122"/>
                            </a:rPr>
                            <m:t>22</m:t>
                          </m:r>
                        </m:den>
                      </m:f>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74556</m:t>
                      </m:r>
                    </m:oMath>
                  </m:oMathPara>
                </a14:m>
                <a:endParaRPr lang="en-US" altLang="zh-CN" sz="2000" b="1" i="1" dirty="0" err="1">
                  <a:effectLst/>
                  <a:latin typeface="Cambria Math" panose="02040503050406030204" pitchFamily="18" charset="0"/>
                  <a:ea typeface="MS Mincho" charset="0"/>
                  <a:cs typeface="Cambria Math" panose="02040503050406030204" pitchFamily="18" charset="0"/>
                  <a:sym typeface="+mn-ea"/>
                </a:endParaRPr>
              </a:p>
            </p:txBody>
          </p:sp>
        </mc:Choice>
        <mc:Fallback>
          <p:sp>
            <p:nvSpPr>
              <p:cNvPr id="30" name="文本框 29"/>
              <p:cNvSpPr txBox="1">
                <a:spLocks noRot="1" noChangeAspect="1" noMove="1" noResize="1" noEditPoints="1" noAdjustHandles="1" noChangeArrowheads="1" noChangeShapeType="1" noTextEdit="1"/>
              </p:cNvSpPr>
              <p:nvPr/>
            </p:nvSpPr>
            <p:spPr>
              <a:xfrm>
                <a:off x="410210" y="1358900"/>
                <a:ext cx="11584940" cy="320675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p:cNvSpPr txBox="1"/>
              <p:nvPr/>
            </p:nvSpPr>
            <p:spPr>
              <a:xfrm>
                <a:off x="410210" y="4748530"/>
                <a:ext cx="11584940" cy="2109470"/>
              </a:xfrm>
              <a:prstGeom prst="rect">
                <a:avLst/>
              </a:prstGeom>
              <a:noFill/>
            </p:spPr>
            <p:txBody>
              <a:bodyPr wrap="square" rtlCol="0" anchor="t">
                <a:noAutofit/>
              </a:bodyPr>
              <a:p>
                <a:pPr>
                  <a:lnSpc>
                    <a:spcPct val="150000"/>
                  </a:lnSpc>
                </a:pPr>
                <a:r>
                  <a:rPr lang="zh-CN" altLang="en-US" sz="1800" b="1" dirty="0" err="1">
                    <a:effectLst/>
                    <a:latin typeface="微软雅黑" panose="020B0503020204020204" pitchFamily="34" charset="-122"/>
                    <a:cs typeface="Euclid" panose="02020503060505020303" pitchFamily="18" charset="0"/>
                    <a:sym typeface="+mn-ea"/>
                  </a:rPr>
                  <a:t>信息增益：</a:t>
                </a:r>
                <a14:m>
                  <m:oMath xmlns:m="http://schemas.openxmlformats.org/officeDocument/2006/math">
                    <m:r>
                      <a:rPr lang="en-US" altLang="zh-CN" sz="2000" i="1">
                        <a:latin typeface="Cambria Math" panose="02040503050406030204" pitchFamily="18" charset="0"/>
                        <a:ea typeface="微软雅黑" panose="020B0503020204020204" pitchFamily="34" charset="-122"/>
                      </a:rPr>
                      <m:t>𝑔</m:t>
                    </m:r>
                    <m:r>
                      <a:rPr lang="en-US" altLang="zh-CN" sz="2000" i="1">
                        <a:latin typeface="Cambria Math" panose="02040503050406030204" pitchFamily="18" charset="0"/>
                        <a:ea typeface="微软雅黑" panose="020B0503020204020204" pitchFamily="34" charset="-122"/>
                      </a:rPr>
                      <m:t>(毕业论文)=</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94566</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0</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74556</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0</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20010</m:t>
                    </m:r>
                  </m:oMath>
                </a14:m>
                <a:endParaRPr lang="en-US" altLang="zh-CN" sz="2000" i="1">
                  <a:latin typeface="Cambria Math" panose="02040503050406030204" pitchFamily="18" charset="0"/>
                  <a:ea typeface="MS Mincho" charset="0"/>
                  <a:cs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i="1">
                              <a:latin typeface="Cambria Math" panose="02040503050406030204" pitchFamily="18" charset="0"/>
                              <a:ea typeface="微软雅黑" panose="020B0503020204020204" pitchFamily="34" charset="-122"/>
                            </a:rPr>
                            <m:t>𝐻</m:t>
                          </m:r>
                        </m:e>
                        <m:sub>
                          <m:r>
                            <a:rPr lang="en-US" altLang="zh-CN" sz="2000" i="1">
                              <a:latin typeface="Cambria Math" panose="02040503050406030204" pitchFamily="18" charset="0"/>
                              <a:ea typeface="微软雅黑" panose="020B0503020204020204" pitchFamily="34" charset="-122"/>
                              <a:cs typeface="Cambria Math" panose="02040503050406030204" pitchFamily="18" charset="0"/>
                            </a:rPr>
                            <m:t>𝐴</m:t>
                          </m:r>
                        </m:sub>
                      </m:sSub>
                      <m:r>
                        <a:rPr lang="en-US" altLang="zh-CN" sz="2000" i="1">
                          <a:latin typeface="Cambria Math" panose="02040503050406030204" pitchFamily="18" charset="0"/>
                          <a:ea typeface="微软雅黑" panose="020B0503020204020204" pitchFamily="34" charset="-122"/>
                        </a:rPr>
                        <m:t>(毕业论文)=−</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2</m:t>
                              </m:r>
                            </m:e>
                          </m:d>
                        </m:num>
                        <m:den>
                          <m:r>
                            <a:rPr lang="en-US" altLang="zh-CN" sz="2000" b="0" i="1" smtClean="0">
                              <a:latin typeface="Cambria Math" panose="02040503050406030204" pitchFamily="18" charset="0"/>
                              <a:ea typeface="微软雅黑" panose="020B0503020204020204" pitchFamily="34" charset="-122"/>
                            </a:rPr>
                            <m:t>22</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2</m:t>
                              </m:r>
                            </m:e>
                          </m:d>
                        </m:num>
                        <m:den>
                          <m:r>
                            <a:rPr lang="en-US" altLang="zh-CN" sz="2000" i="1">
                              <a:latin typeface="Cambria Math" panose="02040503050406030204" pitchFamily="18" charset="0"/>
                              <a:ea typeface="微软雅黑" panose="020B0503020204020204" pitchFamily="34" charset="-122"/>
                            </a:rPr>
                            <m:t>22</m:t>
                          </m:r>
                        </m:den>
                      </m:f>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4</m:t>
                              </m:r>
                            </m:e>
                          </m:d>
                        </m:num>
                        <m:den>
                          <m:r>
                            <a:rPr lang="en-US" altLang="zh-CN" sz="2000" b="0" i="1" smtClean="0">
                              <a:latin typeface="Cambria Math" panose="02040503050406030204" pitchFamily="18" charset="0"/>
                              <a:ea typeface="微软雅黑" panose="020B0503020204020204" pitchFamily="34" charset="-122"/>
                            </a:rPr>
                            <m:t>22</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4</m:t>
                              </m:r>
                            </m:e>
                          </m:d>
                        </m:num>
                        <m:den>
                          <m:r>
                            <a:rPr lang="en-US" altLang="zh-CN" sz="2000" i="1">
                              <a:latin typeface="Cambria Math" panose="02040503050406030204" pitchFamily="18" charset="0"/>
                              <a:ea typeface="微软雅黑" panose="020B0503020204020204" pitchFamily="34" charset="-122"/>
                            </a:rPr>
                            <m:t>22</m:t>
                          </m:r>
                        </m:den>
                      </m:f>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11</m:t>
                              </m:r>
                            </m:e>
                          </m:d>
                        </m:num>
                        <m:den>
                          <m:r>
                            <a:rPr lang="en-US" altLang="zh-CN" sz="2000" b="0" i="1" smtClean="0">
                              <a:latin typeface="Cambria Math" panose="02040503050406030204" pitchFamily="18" charset="0"/>
                              <a:ea typeface="微软雅黑" panose="020B0503020204020204" pitchFamily="34" charset="-122"/>
                            </a:rPr>
                            <m:t>22</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11</m:t>
                              </m:r>
                            </m:e>
                          </m:d>
                        </m:num>
                        <m:den>
                          <m:r>
                            <a:rPr lang="en-US" altLang="zh-CN" sz="2000" i="1">
                              <a:latin typeface="Cambria Math" panose="02040503050406030204" pitchFamily="18" charset="0"/>
                              <a:ea typeface="微软雅黑" panose="020B0503020204020204" pitchFamily="34" charset="-122"/>
                            </a:rPr>
                            <m:t>22</m:t>
                          </m:r>
                        </m:den>
                      </m:f>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2</m:t>
                              </m:r>
                            </m:e>
                          </m:d>
                        </m:num>
                        <m:den>
                          <m:r>
                            <a:rPr lang="en-US" altLang="zh-CN" sz="2000" b="0" i="1" smtClean="0">
                              <a:latin typeface="Cambria Math" panose="02040503050406030204" pitchFamily="18" charset="0"/>
                              <a:ea typeface="微软雅黑" panose="020B0503020204020204" pitchFamily="34" charset="-122"/>
                            </a:rPr>
                            <m:t>22</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2</m:t>
                              </m:r>
                            </m:e>
                          </m:d>
                        </m:num>
                        <m:den>
                          <m:r>
                            <a:rPr lang="en-US" altLang="zh-CN" sz="2000" i="1">
                              <a:latin typeface="Cambria Math" panose="02040503050406030204" pitchFamily="18" charset="0"/>
                              <a:ea typeface="微软雅黑" panose="020B0503020204020204" pitchFamily="34" charset="-122"/>
                            </a:rPr>
                            <m:t>22</m:t>
                          </m:r>
                        </m:den>
                      </m:f>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3</m:t>
                              </m:r>
                            </m:e>
                          </m:d>
                        </m:num>
                        <m:den>
                          <m:r>
                            <a:rPr lang="en-US" altLang="zh-CN" sz="2000" b="0" i="1" smtClean="0">
                              <a:latin typeface="Cambria Math" panose="02040503050406030204" pitchFamily="18" charset="0"/>
                              <a:ea typeface="微软雅黑" panose="020B0503020204020204" pitchFamily="34" charset="-122"/>
                            </a:rPr>
                            <m:t>22</m:t>
                          </m:r>
                        </m:den>
                      </m:f>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𝑙𝑜𝑔</m:t>
                          </m:r>
                        </m:e>
                        <m:sub>
                          <m:r>
                            <a:rPr lang="en-US" altLang="zh-CN" sz="2000" i="1">
                              <a:latin typeface="Cambria Math" panose="02040503050406030204" pitchFamily="18" charset="0"/>
                              <a:ea typeface="微软雅黑" panose="020B0503020204020204" pitchFamily="34" charset="-122"/>
                            </a:rPr>
                            <m:t>2</m:t>
                          </m:r>
                        </m:sub>
                      </m:sSub>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3</m:t>
                              </m:r>
                            </m:e>
                          </m:d>
                        </m:num>
                        <m:den>
                          <m:r>
                            <a:rPr lang="en-US" altLang="zh-CN" sz="2000" i="1">
                              <a:latin typeface="Cambria Math" panose="02040503050406030204" pitchFamily="18" charset="0"/>
                              <a:ea typeface="微软雅黑" panose="020B0503020204020204" pitchFamily="34" charset="-122"/>
                            </a:rPr>
                            <m:t>22</m:t>
                          </m:r>
                        </m:den>
                      </m:f>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2</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10081</m:t>
                      </m:r>
                    </m:oMath>
                  </m:oMathPara>
                </a14:m>
                <a:endParaRPr lang="en-US" altLang="zh-CN" sz="2000" i="1">
                  <a:latin typeface="Cambria Math" panose="02040503050406030204" pitchFamily="18" charset="0"/>
                  <a:ea typeface="MS Mincho" charset="0"/>
                  <a:cs typeface="Cambria Math" panose="02040503050406030204" pitchFamily="18" charset="0"/>
                </a:endParaRPr>
              </a:p>
              <a:p>
                <a:pPr marL="0" indent="0" latinLnBrk="0">
                  <a:lnSpc>
                    <a:spcPct val="200000"/>
                  </a:lnSpc>
                  <a:spcBef>
                    <a:spcPts val="600"/>
                  </a:spcBef>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i="1">
                              <a:latin typeface="Cambria Math" panose="02040503050406030204" pitchFamily="18" charset="0"/>
                              <a:ea typeface="微软雅黑" panose="020B0503020204020204" pitchFamily="34" charset="-122"/>
                            </a:rPr>
                            <m:t>𝑔</m:t>
                          </m:r>
                        </m:e>
                        <m:sub>
                          <m:r>
                            <a:rPr lang="en-US" altLang="zh-CN" sz="2000" i="1">
                              <a:latin typeface="Cambria Math" panose="02040503050406030204" pitchFamily="18" charset="0"/>
                              <a:ea typeface="微软雅黑" panose="020B0503020204020204" pitchFamily="34" charset="-122"/>
                              <a:cs typeface="Cambria Math" panose="02040503050406030204" pitchFamily="18" charset="0"/>
                            </a:rPr>
                            <m:t>𝑅</m:t>
                          </m:r>
                        </m:sub>
                      </m:sSub>
                      <m:r>
                        <a:rPr lang="en-US" altLang="zh-CN" sz="2000" i="1">
                          <a:latin typeface="Cambria Math" panose="02040503050406030204" pitchFamily="18" charset="0"/>
                          <a:ea typeface="微软雅黑" panose="020B0503020204020204" pitchFamily="34" charset="-122"/>
                        </a:rPr>
                        <m:t>(毕业论文)=</m:t>
                      </m:r>
                      <m:r>
                        <a:rPr lang="en-US" altLang="zh-CN" sz="2000" i="1">
                          <a:latin typeface="Cambria Math" panose="02040503050406030204" pitchFamily="18" charset="0"/>
                          <a:ea typeface="MS Mincho" charset="0"/>
                          <a:cs typeface="Cambria Math" panose="02040503050406030204" pitchFamily="18" charset="0"/>
                        </a:rPr>
                        <m:t>0</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20010</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2</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cs typeface="Cambria Math" panose="02040503050406030204" pitchFamily="18" charset="0"/>
                        </a:rPr>
                        <m:t>10081</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0</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10167</m:t>
                      </m:r>
                    </m:oMath>
                  </m:oMathPara>
                </a14:m>
                <a:endParaRPr lang="en-US" altLang="zh-CN" sz="2000" b="1" i="1" dirty="0" err="1">
                  <a:effectLst/>
                  <a:latin typeface="Cambria Math" panose="02040503050406030204" pitchFamily="18" charset="0"/>
                  <a:ea typeface="MS Mincho" charset="0"/>
                  <a:cs typeface="Cambria Math" panose="02040503050406030204" pitchFamily="18" charset="0"/>
                  <a:sym typeface="+mn-ea"/>
                </a:endParaRPr>
              </a:p>
            </p:txBody>
          </p:sp>
        </mc:Choice>
        <mc:Fallback>
          <p:sp>
            <p:nvSpPr>
              <p:cNvPr id="32" name="文本框 31"/>
              <p:cNvSpPr txBox="1">
                <a:spLocks noRot="1" noChangeAspect="1" noMove="1" noResize="1" noEditPoints="1" noAdjustHandles="1" noChangeArrowheads="1" noChangeShapeType="1" noTextEdit="1"/>
              </p:cNvSpPr>
              <p:nvPr/>
            </p:nvSpPr>
            <p:spPr>
              <a:xfrm>
                <a:off x="410210" y="4748530"/>
                <a:ext cx="11584940" cy="210947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算法案例</a:t>
            </a:r>
            <a:endParaRPr lang="zh-CN" altLang="en-US" dirty="0"/>
          </a:p>
        </p:txBody>
      </p:sp>
      <mc:AlternateContent xmlns:mc="http://schemas.openxmlformats.org/markup-compatibility/2006" xmlns:a14="http://schemas.microsoft.com/office/drawing/2010/main">
        <mc:Choice Requires="a14">
          <p:graphicFrame>
            <p:nvGraphicFramePr>
              <p:cNvPr id="2" name="表格 1"/>
              <p:cNvGraphicFramePr/>
              <p:nvPr>
                <p:custDataLst>
                  <p:tags r:id="rId1"/>
                </p:custDataLst>
              </p:nvPr>
            </p:nvGraphicFramePr>
            <p:xfrm>
              <a:off x="1283970" y="2299335"/>
              <a:ext cx="8532495" cy="3536950"/>
            </p:xfrm>
            <a:graphic>
              <a:graphicData uri="http://schemas.openxmlformats.org/drawingml/2006/table">
                <a:tbl>
                  <a:tblPr firstRow="1" bandRow="1">
                    <a:tableStyleId>{5C22544A-7EE6-4342-B048-85BDC9FD1C3A}</a:tableStyleId>
                  </a:tblPr>
                  <a:tblGrid>
                    <a:gridCol w="2844165"/>
                    <a:gridCol w="2844165"/>
                    <a:gridCol w="2844165"/>
                  </a:tblGrid>
                  <a:tr h="707390">
                    <a:tc>
                      <a:txBody>
                        <a:bodyPr/>
                        <a:p>
                          <a:pPr algn="ctr">
                            <a:buNone/>
                          </a:pPr>
                          <a:endParaRPr lang="zh-CN" altLang="en-US">
                            <a:solidFill>
                              <a:schemeClr val="tx1"/>
                            </a:solidFill>
                            <a:latin typeface="+mj-ea"/>
                            <a:ea typeface="+mj-ea"/>
                          </a:endParaRPr>
                        </a:p>
                      </a:txBody>
                      <a:tcPr anchor="ctr" anchorCtr="0"/>
                    </a:tc>
                    <a:tc>
                      <a:txBody>
                        <a:bodyPr/>
                        <a:p>
                          <a:pPr algn="ctr">
                            <a:buNone/>
                          </a:pPr>
                          <a:r>
                            <a:rPr lang="zh-CN" altLang="en-US">
                              <a:solidFill>
                                <a:schemeClr val="tx1"/>
                              </a:solidFill>
                              <a:latin typeface="+mj-ea"/>
                              <a:ea typeface="+mj-ea"/>
                            </a:rPr>
                            <a:t>信息增益</a:t>
                          </a:r>
                          <a:endParaRPr lang="zh-CN" altLang="en-US">
                            <a:solidFill>
                              <a:schemeClr val="tx1"/>
                            </a:solidFill>
                            <a:latin typeface="+mj-ea"/>
                            <a:ea typeface="+mj-ea"/>
                          </a:endParaRPr>
                        </a:p>
                      </a:txBody>
                      <a:tcPr anchor="ctr" anchorCtr="0"/>
                    </a:tc>
                    <a:tc>
                      <a:txBody>
                        <a:bodyPr/>
                        <a:p>
                          <a:pPr algn="ctr">
                            <a:buNone/>
                          </a:pPr>
                          <a:r>
                            <a:rPr lang="zh-CN" altLang="en-US">
                              <a:solidFill>
                                <a:schemeClr val="tx1"/>
                              </a:solidFill>
                              <a:latin typeface="+mj-ea"/>
                              <a:ea typeface="+mj-ea"/>
                            </a:rPr>
                            <a:t>信息增益率</a:t>
                          </a:r>
                          <a:endParaRPr lang="zh-CN" altLang="en-US">
                            <a:solidFill>
                              <a:schemeClr val="tx1"/>
                            </a:solidFill>
                            <a:latin typeface="+mj-ea"/>
                            <a:ea typeface="+mj-ea"/>
                          </a:endParaRPr>
                        </a:p>
                      </a:txBody>
                      <a:tcPr anchor="ctr" anchorCtr="0"/>
                    </a:tc>
                  </a:tr>
                  <a:tr h="707390">
                    <a:tc>
                      <a:txBody>
                        <a:bodyPr/>
                        <a:p>
                          <a:pPr algn="ctr">
                            <a:buNone/>
                          </a:pPr>
                          <a:r>
                            <a:rPr lang="zh-CN" altLang="en-US">
                              <a:solidFill>
                                <a:schemeClr val="tx1"/>
                              </a:solidFill>
                              <a:latin typeface="+mj-ea"/>
                              <a:ea typeface="+mj-ea"/>
                            </a:rPr>
                            <a:t>性别</a:t>
                          </a:r>
                          <a:endParaRPr lang="zh-CN" altLang="en-US">
                            <a:solidFill>
                              <a:schemeClr val="tx1"/>
                            </a:solidFill>
                            <a:latin typeface="+mj-ea"/>
                            <a:ea typeface="+mj-ea"/>
                          </a:endParaRPr>
                        </a:p>
                      </a:txBody>
                      <a:tcPr anchor="ctr" anchorCtr="0"/>
                    </a:tc>
                    <a:tc>
                      <a:txBody>
                        <a:bodyPr/>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ea typeface="MS Mincho" charset="0"/>
                                    <a:cs typeface="Cambria Math" panose="02040503050406030204" pitchFamily="18" charset="0"/>
                                  </a:rPr>
                                  <m:t>0</m:t>
                                </m:r>
                                <m:r>
                                  <a:rPr lang="en-US" altLang="zh-CN" sz="1800" i="1">
                                    <a:latin typeface="Cambria Math" panose="02040503050406030204" pitchFamily="18" charset="0"/>
                                    <a:ea typeface="MS Mincho" charset="0"/>
                                    <a:cs typeface="Cambria Math" panose="02040503050406030204" pitchFamily="18" charset="0"/>
                                  </a:rPr>
                                  <m:t>.</m:t>
                                </m:r>
                                <m:r>
                                  <a:rPr lang="en-US" altLang="zh-CN" sz="1800" i="1">
                                    <a:latin typeface="Cambria Math" panose="02040503050406030204" pitchFamily="18" charset="0"/>
                                    <a:ea typeface="MS Mincho" charset="0"/>
                                    <a:cs typeface="Cambria Math" panose="02040503050406030204" pitchFamily="18" charset="0"/>
                                  </a:rPr>
                                  <m:t>02631</m:t>
                                </m:r>
                              </m:oMath>
                            </m:oMathPara>
                          </a14:m>
                          <a:endParaRPr lang="zh-CN" altLang="en-US">
                            <a:solidFill>
                              <a:schemeClr val="tx1"/>
                            </a:solidFill>
                            <a:latin typeface="+mj-ea"/>
                            <a:ea typeface="+mj-ea"/>
                          </a:endParaRPr>
                        </a:p>
                      </a:txBody>
                      <a:tcPr anchor="ctr" anchorCtr="0"/>
                    </a:tc>
                    <a:tc>
                      <a:txBody>
                        <a:bodyPr/>
                        <a:p>
                          <a:pPr algn="ctr">
                            <a:buNone/>
                          </a:pPr>
                          <a:r>
                            <a:rPr lang="en-US" altLang="zh-CN">
                              <a:solidFill>
                                <a:schemeClr val="tx1"/>
                              </a:solidFill>
                              <a:latin typeface="+mj-ea"/>
                              <a:ea typeface="+mj-ea"/>
                            </a:rPr>
                            <a:t>0.03403</a:t>
                          </a:r>
                          <a:endParaRPr lang="en-US" altLang="zh-CN">
                            <a:solidFill>
                              <a:schemeClr val="tx1"/>
                            </a:solidFill>
                            <a:latin typeface="+mj-ea"/>
                            <a:ea typeface="+mj-ea"/>
                          </a:endParaRPr>
                        </a:p>
                      </a:txBody>
                      <a:tcPr anchor="ctr" anchorCtr="0"/>
                    </a:tc>
                  </a:tr>
                  <a:tr h="707390">
                    <a:tc>
                      <a:txBody>
                        <a:bodyPr/>
                        <a:p>
                          <a:pPr algn="ctr">
                            <a:buNone/>
                          </a:pPr>
                          <a:r>
                            <a:rPr lang="zh-CN" altLang="en-US">
                              <a:solidFill>
                                <a:schemeClr val="tx1"/>
                              </a:solidFill>
                              <a:latin typeface="+mj-ea"/>
                              <a:ea typeface="+mj-ea"/>
                            </a:rPr>
                            <a:t>学生干部</a:t>
                          </a:r>
                          <a:endParaRPr lang="zh-CN" altLang="en-US">
                            <a:solidFill>
                              <a:schemeClr val="tx1"/>
                            </a:solidFill>
                            <a:latin typeface="+mj-ea"/>
                            <a:ea typeface="+mj-ea"/>
                          </a:endParaRPr>
                        </a:p>
                      </a:txBody>
                      <a:tcPr anchor="ctr" anchorCtr="0"/>
                    </a:tc>
                    <a:tc>
                      <a:txBody>
                        <a:bodyPr/>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ea typeface="MS Mincho" charset="0"/>
                                    <a:cs typeface="Cambria Math" panose="02040503050406030204" pitchFamily="18" charset="0"/>
                                  </a:rPr>
                                  <m:t>0</m:t>
                                </m:r>
                                <m:r>
                                  <a:rPr lang="en-US" altLang="zh-CN" sz="1800" i="1">
                                    <a:latin typeface="Cambria Math" panose="02040503050406030204" pitchFamily="18" charset="0"/>
                                    <a:ea typeface="MS Mincho" charset="0"/>
                                    <a:cs typeface="Cambria Math" panose="02040503050406030204" pitchFamily="18" charset="0"/>
                                  </a:rPr>
                                  <m:t>.</m:t>
                                </m:r>
                                <m:r>
                                  <a:rPr lang="en-US" altLang="zh-CN" sz="1800" i="1">
                                    <a:latin typeface="Cambria Math" panose="02040503050406030204" pitchFamily="18" charset="0"/>
                                    <a:ea typeface="MS Mincho" charset="0"/>
                                    <a:cs typeface="Cambria Math" panose="02040503050406030204" pitchFamily="18" charset="0"/>
                                  </a:rPr>
                                  <m:t>40186</m:t>
                                </m:r>
                              </m:oMath>
                            </m:oMathPara>
                          </a14:m>
                          <a:endParaRPr lang="zh-CN" altLang="en-US">
                            <a:solidFill>
                              <a:schemeClr val="tx1"/>
                            </a:solidFill>
                            <a:latin typeface="+mj-ea"/>
                            <a:ea typeface="+mj-ea"/>
                          </a:endParaRPr>
                        </a:p>
                      </a:txBody>
                      <a:tcPr anchor="ctr" anchorCtr="0"/>
                    </a:tc>
                    <a:tc>
                      <a:txBody>
                        <a:bodyPr/>
                        <a:p>
                          <a:pPr algn="ctr">
                            <a:buNone/>
                          </a:pPr>
                          <a:r>
                            <a:rPr lang="en-US" altLang="zh-CN">
                              <a:solidFill>
                                <a:schemeClr val="tx1"/>
                              </a:solidFill>
                              <a:latin typeface="+mj-ea"/>
                              <a:ea typeface="+mj-ea"/>
                            </a:rPr>
                            <a:t>0.41171</a:t>
                          </a:r>
                          <a:endParaRPr lang="en-US" altLang="zh-CN">
                            <a:solidFill>
                              <a:schemeClr val="tx1"/>
                            </a:solidFill>
                            <a:latin typeface="+mj-ea"/>
                            <a:ea typeface="+mj-ea"/>
                          </a:endParaRPr>
                        </a:p>
                      </a:txBody>
                      <a:tcPr anchor="ctr" anchorCtr="0"/>
                    </a:tc>
                  </a:tr>
                  <a:tr h="707390">
                    <a:tc>
                      <a:txBody>
                        <a:bodyPr/>
                        <a:p>
                          <a:pPr algn="ctr">
                            <a:buNone/>
                          </a:pPr>
                          <a:r>
                            <a:rPr lang="zh-CN" altLang="en-US">
                              <a:solidFill>
                                <a:schemeClr val="tx1"/>
                              </a:solidFill>
                              <a:latin typeface="+mj-ea"/>
                              <a:ea typeface="+mj-ea"/>
                            </a:rPr>
                            <a:t>综合成绩</a:t>
                          </a:r>
                          <a:endParaRPr lang="zh-CN" altLang="en-US">
                            <a:solidFill>
                              <a:schemeClr val="tx1"/>
                            </a:solidFill>
                            <a:latin typeface="+mj-ea"/>
                            <a:ea typeface="+mj-ea"/>
                          </a:endParaRPr>
                        </a:p>
                      </a:txBody>
                      <a:tcPr anchor="ctr" anchorCtr="0"/>
                    </a:tc>
                    <a:tc>
                      <a:txBody>
                        <a:bodyPr/>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ea typeface="MS Mincho" charset="0"/>
                                    <a:cs typeface="Cambria Math" panose="02040503050406030204" pitchFamily="18" charset="0"/>
                                  </a:rPr>
                                  <m:t>0</m:t>
                                </m:r>
                                <m:r>
                                  <a:rPr lang="en-US" altLang="zh-CN" sz="1800" i="1">
                                    <a:latin typeface="Cambria Math" panose="02040503050406030204" pitchFamily="18" charset="0"/>
                                    <a:ea typeface="MS Mincho" charset="0"/>
                                    <a:cs typeface="Cambria Math" panose="02040503050406030204" pitchFamily="18" charset="0"/>
                                  </a:rPr>
                                  <m:t>.</m:t>
                                </m:r>
                                <m:r>
                                  <a:rPr lang="en-US" altLang="zh-CN" sz="1800" i="1">
                                    <a:latin typeface="Cambria Math" panose="02040503050406030204" pitchFamily="18" charset="0"/>
                                    <a:ea typeface="MS Mincho" charset="0"/>
                                    <a:cs typeface="Cambria Math" panose="02040503050406030204" pitchFamily="18" charset="0"/>
                                  </a:rPr>
                                  <m:t>12577</m:t>
                                </m:r>
                              </m:oMath>
                            </m:oMathPara>
                          </a14:m>
                          <a:endParaRPr lang="zh-CN" altLang="en-US">
                            <a:solidFill>
                              <a:schemeClr val="tx1"/>
                            </a:solidFill>
                            <a:latin typeface="+mj-ea"/>
                            <a:ea typeface="+mj-ea"/>
                          </a:endParaRPr>
                        </a:p>
                      </a:txBody>
                      <a:tcPr anchor="ctr" anchorCtr="0"/>
                    </a:tc>
                    <a:tc>
                      <a:txBody>
                        <a:bodyPr/>
                        <a:p>
                          <a:pPr algn="ctr">
                            <a:buNone/>
                          </a:pPr>
                          <a:r>
                            <a:rPr lang="en-US" altLang="zh-CN">
                              <a:solidFill>
                                <a:schemeClr val="tx1"/>
                              </a:solidFill>
                              <a:latin typeface="+mj-ea"/>
                              <a:ea typeface="+mj-ea"/>
                            </a:rPr>
                            <a:t>0.08839</a:t>
                          </a:r>
                          <a:endParaRPr lang="en-US" altLang="zh-CN">
                            <a:solidFill>
                              <a:schemeClr val="tx1"/>
                            </a:solidFill>
                            <a:latin typeface="+mj-ea"/>
                            <a:ea typeface="+mj-ea"/>
                          </a:endParaRPr>
                        </a:p>
                      </a:txBody>
                      <a:tcPr anchor="ctr" anchorCtr="0"/>
                    </a:tc>
                  </a:tr>
                  <a:tr h="707390">
                    <a:tc>
                      <a:txBody>
                        <a:bodyPr/>
                        <a:p>
                          <a:pPr algn="ctr">
                            <a:buNone/>
                          </a:pPr>
                          <a:r>
                            <a:rPr lang="zh-CN" altLang="en-US">
                              <a:solidFill>
                                <a:schemeClr val="tx1"/>
                              </a:solidFill>
                              <a:latin typeface="+mj-ea"/>
                              <a:ea typeface="+mj-ea"/>
                            </a:rPr>
                            <a:t>毕业论文</a:t>
                          </a:r>
                          <a:endParaRPr lang="zh-CN" altLang="en-US">
                            <a:solidFill>
                              <a:schemeClr val="tx1"/>
                            </a:solidFill>
                            <a:latin typeface="+mj-ea"/>
                            <a:ea typeface="+mj-ea"/>
                          </a:endParaRPr>
                        </a:p>
                      </a:txBody>
                      <a:tcPr anchor="ctr" anchorCtr="0"/>
                    </a:tc>
                    <a:tc>
                      <a:txBody>
                        <a:bodyPr/>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ea typeface="MS Mincho" charset="0"/>
                                    <a:cs typeface="Cambria Math" panose="02040503050406030204" pitchFamily="18" charset="0"/>
                                  </a:rPr>
                                  <m:t>0</m:t>
                                </m:r>
                                <m:r>
                                  <a:rPr lang="en-US" altLang="zh-CN" sz="1800" i="1">
                                    <a:latin typeface="Cambria Math" panose="02040503050406030204" pitchFamily="18" charset="0"/>
                                    <a:ea typeface="MS Mincho" charset="0"/>
                                    <a:cs typeface="Cambria Math" panose="02040503050406030204" pitchFamily="18" charset="0"/>
                                  </a:rPr>
                                  <m:t>.</m:t>
                                </m:r>
                                <m:r>
                                  <a:rPr lang="en-US" altLang="zh-CN" sz="1800" i="1">
                                    <a:latin typeface="Cambria Math" panose="02040503050406030204" pitchFamily="18" charset="0"/>
                                    <a:ea typeface="MS Mincho" charset="0"/>
                                    <a:cs typeface="Cambria Math" panose="02040503050406030204" pitchFamily="18" charset="0"/>
                                  </a:rPr>
                                  <m:t>20010</m:t>
                                </m:r>
                              </m:oMath>
                            </m:oMathPara>
                          </a14:m>
                          <a:endParaRPr lang="zh-CN" altLang="en-US">
                            <a:solidFill>
                              <a:schemeClr val="tx1"/>
                            </a:solidFill>
                            <a:latin typeface="+mj-ea"/>
                            <a:ea typeface="+mj-ea"/>
                          </a:endParaRPr>
                        </a:p>
                      </a:txBody>
                      <a:tcPr anchor="ctr" anchorCtr="0"/>
                    </a:tc>
                    <a:tc>
                      <a:txBody>
                        <a:bodyPr/>
                        <a:p>
                          <a:pPr algn="ctr">
                            <a:buNone/>
                          </a:pPr>
                          <a:r>
                            <a:rPr lang="en-US" altLang="zh-CN">
                              <a:solidFill>
                                <a:schemeClr val="tx1"/>
                              </a:solidFill>
                              <a:latin typeface="+mj-ea"/>
                              <a:ea typeface="+mj-ea"/>
                            </a:rPr>
                            <a:t>0.10167</a:t>
                          </a:r>
                          <a:endParaRPr lang="en-US" altLang="zh-CN">
                            <a:solidFill>
                              <a:schemeClr val="tx1"/>
                            </a:solidFill>
                            <a:latin typeface="+mj-ea"/>
                            <a:ea typeface="+mj-ea"/>
                          </a:endParaRPr>
                        </a:p>
                      </a:txBody>
                      <a:tcPr anchor="ctr" anchorCtr="0"/>
                    </a:tc>
                  </a:tr>
                </a:tbl>
              </a:graphicData>
            </a:graphic>
          </p:graphicFrame>
        </mc:Choice>
        <mc:Fallback xmlns="">
          <p:graphicFrame>
            <p:nvGraphicFramePr>
              <p:cNvPr id="2" name="表格 1"/>
              <p:cNvGraphicFramePr/>
              <p:nvPr>
                <p:custDataLst>
                  <p:tags r:id="rId2"/>
                </p:custDataLst>
              </p:nvPr>
            </p:nvGraphicFramePr>
            <p:xfrm>
              <a:off x="1283970" y="2299335"/>
              <a:ext cx="8532495" cy="3536950"/>
            </p:xfrm>
            <a:graphic>
              <a:graphicData uri="http://schemas.openxmlformats.org/drawingml/2006/table">
                <a:tbl>
                  <a:tblPr firstRow="1" bandRow="1">
                    <a:tableStyleId>{5C22544A-7EE6-4342-B048-85BDC9FD1C3A}</a:tableStyleId>
                  </a:tblPr>
                  <a:tblGrid>
                    <a:gridCol w="2844165"/>
                    <a:gridCol w="2844165"/>
                    <a:gridCol w="2844165"/>
                  </a:tblGrid>
                  <a:tr h="707390">
                    <a:tc>
                      <a:txBody>
                        <a:bodyPr/>
                        <a:p>
                          <a:pPr algn="ctr">
                            <a:buNone/>
                          </a:pPr>
                          <a:endParaRPr lang="zh-CN" altLang="en-US">
                            <a:solidFill>
                              <a:schemeClr val="tx1"/>
                            </a:solidFill>
                            <a:latin typeface="+mj-ea"/>
                            <a:ea typeface="+mj-ea"/>
                          </a:endParaRPr>
                        </a:p>
                      </a:txBody>
                      <a:tcPr anchor="ctr" anchorCtr="0"/>
                    </a:tc>
                    <a:tc>
                      <a:txBody>
                        <a:bodyPr/>
                        <a:p>
                          <a:pPr algn="ctr">
                            <a:buNone/>
                          </a:pPr>
                          <a:r>
                            <a:rPr lang="zh-CN" altLang="en-US">
                              <a:solidFill>
                                <a:schemeClr val="tx1"/>
                              </a:solidFill>
                              <a:latin typeface="+mj-ea"/>
                              <a:ea typeface="+mj-ea"/>
                            </a:rPr>
                            <a:t>信息增益</a:t>
                          </a:r>
                          <a:endParaRPr lang="zh-CN" altLang="en-US">
                            <a:solidFill>
                              <a:schemeClr val="tx1"/>
                            </a:solidFill>
                            <a:latin typeface="+mj-ea"/>
                            <a:ea typeface="+mj-ea"/>
                          </a:endParaRPr>
                        </a:p>
                      </a:txBody>
                      <a:tcPr anchor="ctr" anchorCtr="0"/>
                    </a:tc>
                    <a:tc>
                      <a:txBody>
                        <a:bodyPr/>
                        <a:p>
                          <a:pPr algn="ctr">
                            <a:buNone/>
                          </a:pPr>
                          <a:r>
                            <a:rPr lang="zh-CN" altLang="en-US">
                              <a:solidFill>
                                <a:schemeClr val="tx1"/>
                              </a:solidFill>
                              <a:latin typeface="+mj-ea"/>
                              <a:ea typeface="+mj-ea"/>
                            </a:rPr>
                            <a:t>信息增益率</a:t>
                          </a:r>
                          <a:endParaRPr lang="zh-CN" altLang="en-US">
                            <a:solidFill>
                              <a:schemeClr val="tx1"/>
                            </a:solidFill>
                            <a:latin typeface="+mj-ea"/>
                            <a:ea typeface="+mj-ea"/>
                          </a:endParaRPr>
                        </a:p>
                      </a:txBody>
                      <a:tcPr anchor="ctr" anchorCtr="0"/>
                    </a:tc>
                  </a:tr>
                  <a:tr h="707390">
                    <a:tc>
                      <a:txBody>
                        <a:bodyPr/>
                        <a:p>
                          <a:pPr algn="ctr">
                            <a:buNone/>
                          </a:pPr>
                          <a:r>
                            <a:rPr lang="zh-CN" altLang="en-US">
                              <a:solidFill>
                                <a:schemeClr val="tx1"/>
                              </a:solidFill>
                              <a:latin typeface="+mj-ea"/>
                              <a:ea typeface="+mj-ea"/>
                            </a:rPr>
                            <a:t>性别</a:t>
                          </a:r>
                          <a:endParaRPr lang="zh-CN" altLang="en-US">
                            <a:solidFill>
                              <a:schemeClr val="tx1"/>
                            </a:solidFill>
                            <a:latin typeface="+mj-ea"/>
                            <a:ea typeface="+mj-ea"/>
                          </a:endParaRPr>
                        </a:p>
                      </a:txBody>
                      <a:tcPr anchor="ctr" anchorCtr="0"/>
                    </a:tc>
                    <a:tc>
                      <a:txBody>
                        <a:bodyPr/>
                        <a:lstStyle/>
                        <a:p>
                          <a:endParaRPr lang="zh-CN"/>
                        </a:p>
                      </a:txBody>
                      <a:tcPr anchor="ctr" anchorCtr="0">
                        <a:blipFill>
                          <a:blip r:embed="rId3"/>
                        </a:blipFill>
                      </a:tcPr>
                    </a:tc>
                    <a:tc>
                      <a:txBody>
                        <a:bodyPr/>
                        <a:p>
                          <a:pPr algn="ctr">
                            <a:buNone/>
                          </a:pPr>
                          <a:r>
                            <a:rPr lang="en-US" altLang="zh-CN">
                              <a:solidFill>
                                <a:schemeClr val="tx1"/>
                              </a:solidFill>
                              <a:latin typeface="+mj-ea"/>
                              <a:ea typeface="+mj-ea"/>
                            </a:rPr>
                            <a:t>0.03403</a:t>
                          </a:r>
                          <a:endParaRPr lang="en-US" altLang="zh-CN">
                            <a:solidFill>
                              <a:schemeClr val="tx1"/>
                            </a:solidFill>
                            <a:latin typeface="+mj-ea"/>
                            <a:ea typeface="+mj-ea"/>
                          </a:endParaRPr>
                        </a:p>
                      </a:txBody>
                      <a:tcPr anchor="ctr" anchorCtr="0"/>
                    </a:tc>
                  </a:tr>
                  <a:tr h="707390">
                    <a:tc>
                      <a:txBody>
                        <a:bodyPr/>
                        <a:p>
                          <a:pPr algn="ctr">
                            <a:buNone/>
                          </a:pPr>
                          <a:r>
                            <a:rPr lang="zh-CN" altLang="en-US">
                              <a:solidFill>
                                <a:schemeClr val="tx1"/>
                              </a:solidFill>
                              <a:latin typeface="+mj-ea"/>
                              <a:ea typeface="+mj-ea"/>
                            </a:rPr>
                            <a:t>学生干部</a:t>
                          </a:r>
                          <a:endParaRPr lang="zh-CN" altLang="en-US">
                            <a:solidFill>
                              <a:schemeClr val="tx1"/>
                            </a:solidFill>
                            <a:latin typeface="+mj-ea"/>
                            <a:ea typeface="+mj-ea"/>
                          </a:endParaRPr>
                        </a:p>
                      </a:txBody>
                      <a:tcPr anchor="ctr" anchorCtr="0"/>
                    </a:tc>
                    <a:tc>
                      <a:txBody>
                        <a:bodyPr/>
                        <a:lstStyle/>
                        <a:p>
                          <a:endParaRPr lang="zh-CN"/>
                        </a:p>
                      </a:txBody>
                      <a:tcPr anchor="ctr" anchorCtr="0">
                        <a:blipFill>
                          <a:blip r:embed="rId3"/>
                        </a:blipFill>
                      </a:tcPr>
                    </a:tc>
                    <a:tc>
                      <a:txBody>
                        <a:bodyPr/>
                        <a:p>
                          <a:pPr algn="ctr">
                            <a:buNone/>
                          </a:pPr>
                          <a:r>
                            <a:rPr lang="en-US" altLang="zh-CN">
                              <a:solidFill>
                                <a:schemeClr val="tx1"/>
                              </a:solidFill>
                              <a:latin typeface="+mj-ea"/>
                              <a:ea typeface="+mj-ea"/>
                            </a:rPr>
                            <a:t>0.41171</a:t>
                          </a:r>
                          <a:endParaRPr lang="en-US" altLang="zh-CN">
                            <a:solidFill>
                              <a:schemeClr val="tx1"/>
                            </a:solidFill>
                            <a:latin typeface="+mj-ea"/>
                            <a:ea typeface="+mj-ea"/>
                          </a:endParaRPr>
                        </a:p>
                      </a:txBody>
                      <a:tcPr anchor="ctr" anchorCtr="0"/>
                    </a:tc>
                  </a:tr>
                  <a:tr h="707390">
                    <a:tc>
                      <a:txBody>
                        <a:bodyPr/>
                        <a:p>
                          <a:pPr algn="ctr">
                            <a:buNone/>
                          </a:pPr>
                          <a:r>
                            <a:rPr lang="zh-CN" altLang="en-US">
                              <a:solidFill>
                                <a:schemeClr val="tx1"/>
                              </a:solidFill>
                              <a:latin typeface="+mj-ea"/>
                              <a:ea typeface="+mj-ea"/>
                            </a:rPr>
                            <a:t>综合成绩</a:t>
                          </a:r>
                          <a:endParaRPr lang="zh-CN" altLang="en-US">
                            <a:solidFill>
                              <a:schemeClr val="tx1"/>
                            </a:solidFill>
                            <a:latin typeface="+mj-ea"/>
                            <a:ea typeface="+mj-ea"/>
                          </a:endParaRPr>
                        </a:p>
                      </a:txBody>
                      <a:tcPr anchor="ctr" anchorCtr="0"/>
                    </a:tc>
                    <a:tc>
                      <a:txBody>
                        <a:bodyPr/>
                        <a:lstStyle/>
                        <a:p>
                          <a:endParaRPr lang="zh-CN"/>
                        </a:p>
                      </a:txBody>
                      <a:tcPr anchor="ctr" anchorCtr="0">
                        <a:blipFill>
                          <a:blip r:embed="rId3"/>
                        </a:blipFill>
                      </a:tcPr>
                    </a:tc>
                    <a:tc>
                      <a:txBody>
                        <a:bodyPr/>
                        <a:p>
                          <a:pPr algn="ctr">
                            <a:buNone/>
                          </a:pPr>
                          <a:r>
                            <a:rPr lang="en-US" altLang="zh-CN">
                              <a:solidFill>
                                <a:schemeClr val="tx1"/>
                              </a:solidFill>
                              <a:latin typeface="+mj-ea"/>
                              <a:ea typeface="+mj-ea"/>
                            </a:rPr>
                            <a:t>0.08839</a:t>
                          </a:r>
                          <a:endParaRPr lang="en-US" altLang="zh-CN">
                            <a:solidFill>
                              <a:schemeClr val="tx1"/>
                            </a:solidFill>
                            <a:latin typeface="+mj-ea"/>
                            <a:ea typeface="+mj-ea"/>
                          </a:endParaRPr>
                        </a:p>
                      </a:txBody>
                      <a:tcPr anchor="ctr" anchorCtr="0"/>
                    </a:tc>
                  </a:tr>
                  <a:tr h="707390">
                    <a:tc>
                      <a:txBody>
                        <a:bodyPr/>
                        <a:p>
                          <a:pPr algn="ctr">
                            <a:buNone/>
                          </a:pPr>
                          <a:r>
                            <a:rPr lang="zh-CN" altLang="en-US">
                              <a:solidFill>
                                <a:schemeClr val="tx1"/>
                              </a:solidFill>
                              <a:latin typeface="+mj-ea"/>
                              <a:ea typeface="+mj-ea"/>
                            </a:rPr>
                            <a:t>毕业论文</a:t>
                          </a:r>
                          <a:endParaRPr lang="zh-CN" altLang="en-US">
                            <a:solidFill>
                              <a:schemeClr val="tx1"/>
                            </a:solidFill>
                            <a:latin typeface="+mj-ea"/>
                            <a:ea typeface="+mj-ea"/>
                          </a:endParaRPr>
                        </a:p>
                      </a:txBody>
                      <a:tcPr anchor="ctr" anchorCtr="0"/>
                    </a:tc>
                    <a:tc>
                      <a:txBody>
                        <a:bodyPr/>
                        <a:lstStyle/>
                        <a:p>
                          <a:endParaRPr lang="zh-CN"/>
                        </a:p>
                      </a:txBody>
                      <a:tcPr anchor="ctr" anchorCtr="0">
                        <a:blipFill>
                          <a:blip r:embed="rId3"/>
                        </a:blipFill>
                      </a:tcPr>
                    </a:tc>
                    <a:tc>
                      <a:txBody>
                        <a:bodyPr/>
                        <a:p>
                          <a:pPr algn="ctr">
                            <a:buNone/>
                          </a:pPr>
                          <a:r>
                            <a:rPr lang="en-US" altLang="zh-CN">
                              <a:solidFill>
                                <a:schemeClr val="tx1"/>
                              </a:solidFill>
                              <a:latin typeface="+mj-ea"/>
                              <a:ea typeface="+mj-ea"/>
                            </a:rPr>
                            <a:t>0.10167</a:t>
                          </a:r>
                          <a:endParaRPr lang="en-US" altLang="zh-CN">
                            <a:solidFill>
                              <a:schemeClr val="tx1"/>
                            </a:solidFill>
                            <a:latin typeface="+mj-ea"/>
                            <a:ea typeface="+mj-ea"/>
                          </a:endParaRPr>
                        </a:p>
                      </a:txBody>
                      <a:tcPr anchor="ctr" anchorCtr="0"/>
                    </a:tc>
                  </a:tr>
                </a:tbl>
              </a:graphicData>
            </a:graphic>
          </p:graphicFrame>
        </mc:Fallback>
      </mc:AlternateContent>
      <p:sp>
        <p:nvSpPr>
          <p:cNvPr id="3" name="文本框 2"/>
          <p:cNvSpPr txBox="1"/>
          <p:nvPr/>
        </p:nvSpPr>
        <p:spPr>
          <a:xfrm>
            <a:off x="810895" y="1577975"/>
            <a:ext cx="6096000" cy="368300"/>
          </a:xfrm>
          <a:prstGeom prst="rect">
            <a:avLst/>
          </a:prstGeom>
          <a:noFill/>
        </p:spPr>
        <p:txBody>
          <a:bodyPr wrap="square" rtlCol="0" anchor="t">
            <a:spAutoFit/>
          </a:bodyPr>
          <a:p>
            <a:r>
              <a:rPr lang="zh-CN" altLang="en-US" sz="1800" b="1" dirty="0" err="1">
                <a:effectLst/>
                <a:latin typeface="微软雅黑" panose="020B0503020204020204" pitchFamily="34" charset="-122"/>
                <a:cs typeface="Euclid" panose="02020503060505020303" pitchFamily="18" charset="0"/>
                <a:sym typeface="+mn-ea"/>
              </a:rPr>
              <a:t>对比四种因素的信息增益率，选择最大的作为根节点：</a:t>
            </a:r>
            <a:endParaRPr lang="zh-CN" altLang="en-US" sz="1800" b="1" dirty="0" err="1">
              <a:effectLst/>
              <a:latin typeface="微软雅黑" panose="020B0503020204020204" pitchFamily="34" charset="-122"/>
              <a:cs typeface="Euclid" panose="02020503060505020303" pitchFamily="18" charset="0"/>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文本框 22"/>
          <p:cNvSpPr txBox="1">
            <a:spLocks noChangeArrowheads="1"/>
          </p:cNvSpPr>
          <p:nvPr/>
        </p:nvSpPr>
        <p:spPr bwMode="auto">
          <a:xfrm>
            <a:off x="568679" y="288602"/>
            <a:ext cx="7098347" cy="6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C4.5</a:t>
            </a:r>
            <a:r>
              <a:rPr lang="zh-CN" altLang="en-US" dirty="0"/>
              <a:t>算法案例</a:t>
            </a:r>
            <a:endParaRPr lang="zh-CN" altLang="en-US" dirty="0"/>
          </a:p>
        </p:txBody>
      </p:sp>
      <p:sp>
        <p:nvSpPr>
          <p:cNvPr id="3" name="文本框 2"/>
          <p:cNvSpPr txBox="1"/>
          <p:nvPr/>
        </p:nvSpPr>
        <p:spPr>
          <a:xfrm>
            <a:off x="292100" y="5866130"/>
            <a:ext cx="11758930" cy="737235"/>
          </a:xfrm>
          <a:prstGeom prst="rect">
            <a:avLst/>
          </a:prstGeom>
          <a:noFill/>
        </p:spPr>
        <p:txBody>
          <a:bodyPr wrap="square" rtlCol="0" anchor="t">
            <a:spAutoFit/>
          </a:bodyPr>
          <a:p>
            <a:pPr>
              <a:lnSpc>
                <a:spcPct val="150000"/>
              </a:lnSpc>
            </a:pPr>
            <a:r>
              <a:rPr lang="zh-CN" altLang="en-US" sz="2800" b="1" dirty="0" err="1">
                <a:effectLst/>
                <a:latin typeface="微软雅黑" panose="020B0503020204020204" pitchFamily="34" charset="-122"/>
                <a:cs typeface="Euclid" panose="02020503060505020303" pitchFamily="18" charset="0"/>
                <a:sym typeface="+mn-ea"/>
              </a:rPr>
              <a:t>根据信息增益和信息增益率两种特征选择方法分别构建该案例的决策树？</a:t>
            </a:r>
            <a:endParaRPr lang="zh-CN" altLang="en-US" sz="2800" b="1" dirty="0" err="1">
              <a:effectLst/>
              <a:latin typeface="微软雅黑" panose="020B0503020204020204" pitchFamily="34" charset="-122"/>
              <a:cs typeface="Euclid" panose="02020503060505020303" pitchFamily="18" charset="0"/>
              <a:sym typeface="+mn-ea"/>
            </a:endParaRPr>
          </a:p>
        </p:txBody>
      </p:sp>
      <p:graphicFrame>
        <p:nvGraphicFramePr>
          <p:cNvPr id="4" name="表格 3"/>
          <p:cNvGraphicFramePr/>
          <p:nvPr>
            <p:custDataLst>
              <p:tags r:id="rId1"/>
            </p:custDataLst>
          </p:nvPr>
        </p:nvGraphicFramePr>
        <p:xfrm>
          <a:off x="155575" y="1393190"/>
          <a:ext cx="11895455" cy="4472940"/>
        </p:xfrm>
        <a:graphic>
          <a:graphicData uri="http://schemas.openxmlformats.org/drawingml/2006/table">
            <a:tbl>
              <a:tblPr firstRow="1" bandRow="1">
                <a:tableStyleId>{5C22544A-7EE6-4342-B048-85BDC9FD1C3A}</a:tableStyleId>
              </a:tblPr>
              <a:tblGrid>
                <a:gridCol w="652780"/>
                <a:gridCol w="791210"/>
                <a:gridCol w="1198245"/>
                <a:gridCol w="1154430"/>
                <a:gridCol w="1116330"/>
                <a:gridCol w="1146810"/>
                <a:gridCol w="647700"/>
                <a:gridCol w="665480"/>
                <a:gridCol w="1129665"/>
                <a:gridCol w="1148080"/>
                <a:gridCol w="1122045"/>
                <a:gridCol w="1122680"/>
              </a:tblGrid>
              <a:tr h="372745">
                <a:tc>
                  <a:txBody>
                    <a:bodyPr/>
                    <a:p>
                      <a:pPr>
                        <a:buNone/>
                      </a:pPr>
                      <a:r>
                        <a:rPr lang="zh-CN" altLang="en-US">
                          <a:solidFill>
                            <a:schemeClr val="bg2"/>
                          </a:solidFill>
                        </a:rPr>
                        <a:t>学号</a:t>
                      </a:r>
                      <a:endParaRPr lang="zh-CN" altLang="en-US">
                        <a:solidFill>
                          <a:schemeClr val="bg2"/>
                        </a:solidFill>
                      </a:endParaRPr>
                    </a:p>
                  </a:txBody>
                  <a:tcPr/>
                </a:tc>
                <a:tc>
                  <a:txBody>
                    <a:bodyPr/>
                    <a:p>
                      <a:pPr>
                        <a:buNone/>
                      </a:pPr>
                      <a:r>
                        <a:rPr lang="zh-CN" altLang="en-US">
                          <a:solidFill>
                            <a:schemeClr val="bg2"/>
                          </a:solidFill>
                        </a:rPr>
                        <a:t>性别</a:t>
                      </a:r>
                      <a:endParaRPr lang="zh-CN" altLang="en-US">
                        <a:solidFill>
                          <a:schemeClr val="bg2"/>
                        </a:solidFill>
                      </a:endParaRPr>
                    </a:p>
                  </a:txBody>
                  <a:tcPr/>
                </a:tc>
                <a:tc>
                  <a:txBody>
                    <a:bodyPr/>
                    <a:p>
                      <a:pPr>
                        <a:buNone/>
                      </a:pPr>
                      <a:r>
                        <a:rPr lang="zh-CN" altLang="en-US">
                          <a:solidFill>
                            <a:schemeClr val="bg2"/>
                          </a:solidFill>
                        </a:rPr>
                        <a:t>学生干部</a:t>
                      </a:r>
                      <a:endParaRPr lang="zh-CN" altLang="en-US">
                        <a:solidFill>
                          <a:schemeClr val="bg2"/>
                        </a:solidFill>
                      </a:endParaRPr>
                    </a:p>
                  </a:txBody>
                  <a:tcPr/>
                </a:tc>
                <a:tc>
                  <a:txBody>
                    <a:bodyPr/>
                    <a:p>
                      <a:pPr>
                        <a:buNone/>
                      </a:pPr>
                      <a:r>
                        <a:rPr lang="zh-CN" altLang="en-US">
                          <a:solidFill>
                            <a:schemeClr val="bg2"/>
                          </a:solidFill>
                        </a:rPr>
                        <a:t>综合成绩</a:t>
                      </a:r>
                      <a:endParaRPr lang="zh-CN" altLang="en-US">
                        <a:solidFill>
                          <a:schemeClr val="bg2"/>
                        </a:solidFill>
                      </a:endParaRPr>
                    </a:p>
                  </a:txBody>
                  <a:tcPr/>
                </a:tc>
                <a:tc>
                  <a:txBody>
                    <a:bodyPr/>
                    <a:p>
                      <a:pPr>
                        <a:buNone/>
                      </a:pPr>
                      <a:r>
                        <a:rPr lang="zh-CN" altLang="en-US">
                          <a:solidFill>
                            <a:schemeClr val="bg2"/>
                          </a:solidFill>
                        </a:rPr>
                        <a:t>毕业论文</a:t>
                      </a:r>
                      <a:endParaRPr lang="zh-CN" altLang="en-US">
                        <a:solidFill>
                          <a:schemeClr val="bg2"/>
                        </a:solidFill>
                      </a:endParaRPr>
                    </a:p>
                  </a:txBody>
                  <a:tcPr/>
                </a:tc>
                <a:tc>
                  <a:txBody>
                    <a:bodyPr/>
                    <a:p>
                      <a:pPr>
                        <a:buNone/>
                      </a:pPr>
                      <a:r>
                        <a:rPr lang="zh-CN" altLang="en-US">
                          <a:solidFill>
                            <a:schemeClr val="bg2"/>
                          </a:solidFill>
                        </a:rPr>
                        <a:t>就业情况</a:t>
                      </a:r>
                      <a:endParaRPr lang="zh-CN" altLang="en-US">
                        <a:solidFill>
                          <a:schemeClr val="bg2"/>
                        </a:solidFill>
                      </a:endParaRPr>
                    </a:p>
                  </a:txBody>
                  <a:tcPr/>
                </a:tc>
                <a:tc>
                  <a:txBody>
                    <a:bodyPr/>
                    <a:p>
                      <a:pPr>
                        <a:buNone/>
                      </a:pPr>
                      <a:r>
                        <a:rPr lang="zh-CN" altLang="en-US">
                          <a:solidFill>
                            <a:schemeClr val="bg2"/>
                          </a:solidFill>
                        </a:rPr>
                        <a:t>学号</a:t>
                      </a:r>
                      <a:endParaRPr lang="zh-CN" altLang="en-US">
                        <a:solidFill>
                          <a:schemeClr val="bg2"/>
                        </a:solidFill>
                      </a:endParaRPr>
                    </a:p>
                  </a:txBody>
                  <a:tcPr/>
                </a:tc>
                <a:tc>
                  <a:txBody>
                    <a:bodyPr/>
                    <a:p>
                      <a:pPr>
                        <a:buNone/>
                      </a:pPr>
                      <a:r>
                        <a:rPr lang="zh-CN" altLang="en-US">
                          <a:solidFill>
                            <a:schemeClr val="bg2"/>
                          </a:solidFill>
                        </a:rPr>
                        <a:t>性别</a:t>
                      </a:r>
                      <a:endParaRPr lang="zh-CN" altLang="en-US">
                        <a:solidFill>
                          <a:schemeClr val="bg2"/>
                        </a:solidFill>
                      </a:endParaRPr>
                    </a:p>
                  </a:txBody>
                  <a:tcPr/>
                </a:tc>
                <a:tc>
                  <a:txBody>
                    <a:bodyPr/>
                    <a:p>
                      <a:pPr>
                        <a:buNone/>
                      </a:pPr>
                      <a:r>
                        <a:rPr lang="zh-CN" altLang="en-US">
                          <a:solidFill>
                            <a:schemeClr val="bg2"/>
                          </a:solidFill>
                        </a:rPr>
                        <a:t>学生干部</a:t>
                      </a:r>
                      <a:endParaRPr lang="zh-CN" altLang="en-US">
                        <a:solidFill>
                          <a:schemeClr val="bg2"/>
                        </a:solidFill>
                      </a:endParaRPr>
                    </a:p>
                  </a:txBody>
                  <a:tcPr/>
                </a:tc>
                <a:tc>
                  <a:txBody>
                    <a:bodyPr/>
                    <a:p>
                      <a:pPr>
                        <a:buNone/>
                      </a:pPr>
                      <a:r>
                        <a:rPr lang="zh-CN" altLang="en-US">
                          <a:solidFill>
                            <a:schemeClr val="bg2"/>
                          </a:solidFill>
                        </a:rPr>
                        <a:t>综合成绩</a:t>
                      </a:r>
                      <a:endParaRPr lang="zh-CN" altLang="en-US">
                        <a:solidFill>
                          <a:schemeClr val="bg2"/>
                        </a:solidFill>
                      </a:endParaRPr>
                    </a:p>
                  </a:txBody>
                  <a:tcPr/>
                </a:tc>
                <a:tc>
                  <a:txBody>
                    <a:bodyPr/>
                    <a:p>
                      <a:pPr>
                        <a:buNone/>
                      </a:pPr>
                      <a:r>
                        <a:rPr lang="zh-CN" altLang="en-US">
                          <a:solidFill>
                            <a:schemeClr val="bg2"/>
                          </a:solidFill>
                        </a:rPr>
                        <a:t>毕业论文</a:t>
                      </a:r>
                      <a:endParaRPr lang="zh-CN" altLang="en-US">
                        <a:solidFill>
                          <a:schemeClr val="bg2"/>
                        </a:solidFill>
                      </a:endParaRPr>
                    </a:p>
                  </a:txBody>
                  <a:tcPr/>
                </a:tc>
                <a:tc>
                  <a:txBody>
                    <a:bodyPr/>
                    <a:p>
                      <a:pPr>
                        <a:buNone/>
                      </a:pPr>
                      <a:r>
                        <a:rPr lang="zh-CN" altLang="en-US">
                          <a:solidFill>
                            <a:schemeClr val="bg2"/>
                          </a:solidFill>
                        </a:rPr>
                        <a:t>就业情况</a:t>
                      </a:r>
                      <a:endParaRPr lang="zh-CN" altLang="en-US">
                        <a:solidFill>
                          <a:schemeClr val="bg2"/>
                        </a:solidFill>
                      </a:endParaRPr>
                    </a:p>
                  </a:txBody>
                  <a:tcPr/>
                </a:tc>
              </a:tr>
              <a:tr h="372745">
                <a:tc>
                  <a:txBody>
                    <a:bodyPr/>
                    <a:p>
                      <a:pPr>
                        <a:buNone/>
                      </a:pPr>
                      <a:r>
                        <a:rPr lang="en-US" altLang="zh-CN"/>
                        <a:t>1</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优</a:t>
                      </a:r>
                      <a:endParaRPr lang="zh-CN" altLang="en-US"/>
                    </a:p>
                  </a:txBody>
                  <a:tcPr/>
                </a:tc>
                <a:tc>
                  <a:txBody>
                    <a:bodyPr/>
                    <a:p>
                      <a:pPr>
                        <a:buNone/>
                      </a:pPr>
                      <a:r>
                        <a:rPr lang="zh-CN" altLang="en-US"/>
                        <a:t>已</a:t>
                      </a:r>
                      <a:endParaRPr lang="zh-CN" altLang="en-US"/>
                    </a:p>
                  </a:txBody>
                  <a:tcPr/>
                </a:tc>
                <a:tc>
                  <a:txBody>
                    <a:bodyPr/>
                    <a:p>
                      <a:pPr>
                        <a:buNone/>
                      </a:pPr>
                      <a:r>
                        <a:rPr lang="en-US" altLang="zh-CN"/>
                        <a:t>12</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70-79</a:t>
                      </a:r>
                      <a:endParaRPr lang="zh-CN" altLang="en-US"/>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2</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80-89</a:t>
                      </a:r>
                      <a:endParaRPr lang="en-US" altLang="zh-CN"/>
                    </a:p>
                  </a:txBody>
                  <a:tcPr/>
                </a:tc>
                <a:tc>
                  <a:txBody>
                    <a:bodyPr/>
                    <a:p>
                      <a:pPr>
                        <a:buNone/>
                      </a:pPr>
                      <a:r>
                        <a:rPr lang="zh-CN" altLang="en-US"/>
                        <a:t>中</a:t>
                      </a:r>
                      <a:endParaRPr lang="zh-CN" altLang="en-US"/>
                    </a:p>
                  </a:txBody>
                  <a:tcPr/>
                </a:tc>
                <a:tc>
                  <a:txBody>
                    <a:bodyPr/>
                    <a:p>
                      <a:pPr>
                        <a:buNone/>
                      </a:pPr>
                      <a:r>
                        <a:rPr lang="zh-CN" altLang="en-US" sz="1800">
                          <a:sym typeface="+mn-ea"/>
                        </a:rPr>
                        <a:t>已</a:t>
                      </a:r>
                      <a:endParaRPr lang="zh-CN" altLang="en-US"/>
                    </a:p>
                  </a:txBody>
                  <a:tcPr/>
                </a:tc>
                <a:tc>
                  <a:txBody>
                    <a:bodyPr/>
                    <a:p>
                      <a:pPr>
                        <a:buNone/>
                      </a:pPr>
                      <a:r>
                        <a:rPr lang="en-US" altLang="zh-CN"/>
                        <a:t>13</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70-79</a:t>
                      </a:r>
                      <a:endParaRPr lang="zh-CN" altLang="en-US"/>
                    </a:p>
                  </a:txBody>
                  <a:tcPr/>
                </a:tc>
                <a:tc>
                  <a:txBody>
                    <a:bodyPr/>
                    <a:p>
                      <a:pPr>
                        <a:buNone/>
                      </a:pPr>
                      <a:r>
                        <a:rPr lang="zh-CN" altLang="en-US"/>
                        <a:t>及格</a:t>
                      </a:r>
                      <a:endParaRPr lang="zh-CN" altLang="en-US"/>
                    </a:p>
                  </a:txBody>
                  <a:tcPr/>
                </a:tc>
                <a:tc>
                  <a:txBody>
                    <a:bodyPr/>
                    <a:p>
                      <a:pPr>
                        <a:buNone/>
                      </a:pPr>
                      <a:r>
                        <a:rPr lang="zh-CN" altLang="en-US"/>
                        <a:t>未</a:t>
                      </a:r>
                      <a:endParaRPr lang="zh-CN" altLang="en-US"/>
                    </a:p>
                  </a:txBody>
                  <a:tcPr/>
                </a:tc>
              </a:tr>
              <a:tr h="372745">
                <a:tc>
                  <a:txBody>
                    <a:bodyPr/>
                    <a:p>
                      <a:pPr>
                        <a:buNone/>
                      </a:pPr>
                      <a:r>
                        <a:rPr lang="en-US" altLang="zh-CN"/>
                        <a:t>3</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60-69</a:t>
                      </a:r>
                      <a:endParaRPr lang="en-US" altLang="zh-CN"/>
                    </a:p>
                  </a:txBody>
                  <a:tcPr/>
                </a:tc>
                <a:tc>
                  <a:txBody>
                    <a:bodyPr/>
                    <a:p>
                      <a:pPr>
                        <a:buNone/>
                      </a:pPr>
                      <a:r>
                        <a:rPr lang="zh-CN" altLang="en-US"/>
                        <a:t>不及格</a:t>
                      </a:r>
                      <a:endParaRPr lang="zh-CN" altLang="en-US"/>
                    </a:p>
                  </a:txBody>
                  <a:tcPr/>
                </a:tc>
                <a:tc>
                  <a:txBody>
                    <a:bodyPr/>
                    <a:p>
                      <a:pPr>
                        <a:buNone/>
                      </a:pPr>
                      <a:r>
                        <a:rPr lang="zh-CN" altLang="en-US"/>
                        <a:t>未</a:t>
                      </a:r>
                      <a:endParaRPr lang="zh-CN" altLang="en-US"/>
                    </a:p>
                  </a:txBody>
                  <a:tcPr/>
                </a:tc>
                <a:tc>
                  <a:txBody>
                    <a:bodyPr/>
                    <a:p>
                      <a:pPr>
                        <a:buNone/>
                      </a:pPr>
                      <a:r>
                        <a:rPr lang="en-US" altLang="zh-CN"/>
                        <a:t>14</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60-69</a:t>
                      </a:r>
                      <a:endParaRPr lang="en-US" altLang="zh-CN"/>
                    </a:p>
                  </a:txBody>
                  <a:tcPr/>
                </a:tc>
                <a:tc>
                  <a:txBody>
                    <a:bodyPr/>
                    <a:p>
                      <a:pPr>
                        <a:buNone/>
                      </a:pPr>
                      <a:r>
                        <a:rPr lang="zh-CN" altLang="en-US"/>
                        <a:t>及格</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4</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sz="1800">
                          <a:sym typeface="+mn-ea"/>
                        </a:rPr>
                        <a:t>已</a:t>
                      </a:r>
                      <a:endParaRPr lang="zh-CN" altLang="en-US"/>
                    </a:p>
                  </a:txBody>
                  <a:tcPr/>
                </a:tc>
                <a:tc>
                  <a:txBody>
                    <a:bodyPr/>
                    <a:p>
                      <a:pPr>
                        <a:buNone/>
                      </a:pPr>
                      <a:r>
                        <a:rPr lang="en-US" altLang="zh-CN"/>
                        <a:t>15</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5</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中</a:t>
                      </a:r>
                      <a:endParaRPr lang="zh-CN" altLang="en-US"/>
                    </a:p>
                  </a:txBody>
                  <a:tcPr/>
                </a:tc>
                <a:tc>
                  <a:txBody>
                    <a:bodyPr/>
                    <a:p>
                      <a:pPr>
                        <a:buNone/>
                      </a:pPr>
                      <a:r>
                        <a:rPr lang="zh-CN" altLang="en-US"/>
                        <a:t>已</a:t>
                      </a:r>
                      <a:endParaRPr lang="zh-CN" altLang="en-US"/>
                    </a:p>
                  </a:txBody>
                  <a:tcPr/>
                </a:tc>
                <a:tc>
                  <a:txBody>
                    <a:bodyPr/>
                    <a:p>
                      <a:pPr>
                        <a:buNone/>
                      </a:pPr>
                      <a:r>
                        <a:rPr lang="en-US" altLang="zh-CN"/>
                        <a:t>16</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70-79</a:t>
                      </a:r>
                      <a:endParaRPr lang="en-US" altLang="zh-CN"/>
                    </a:p>
                  </a:txBody>
                  <a:tcPr/>
                </a:tc>
                <a:tc>
                  <a:txBody>
                    <a:bodyPr/>
                    <a:p>
                      <a:pPr>
                        <a:buNone/>
                      </a:pPr>
                      <a:r>
                        <a:rPr lang="zh-CN" altLang="en-US"/>
                        <a:t>良</a:t>
                      </a:r>
                      <a:endParaRPr lang="zh-CN" altLang="en-US"/>
                    </a:p>
                  </a:txBody>
                  <a:tcPr/>
                </a:tc>
                <a:tc>
                  <a:txBody>
                    <a:bodyPr/>
                    <a:p>
                      <a:pPr>
                        <a:buNone/>
                      </a:pPr>
                      <a:r>
                        <a:rPr lang="zh-CN" altLang="en-US"/>
                        <a:t>未</a:t>
                      </a:r>
                      <a:endParaRPr lang="zh-CN" altLang="en-US"/>
                    </a:p>
                  </a:txBody>
                  <a:tcPr/>
                </a:tc>
              </a:tr>
              <a:tr h="372745">
                <a:tc>
                  <a:txBody>
                    <a:bodyPr/>
                    <a:p>
                      <a:pPr>
                        <a:buNone/>
                      </a:pPr>
                      <a:r>
                        <a:rPr lang="en-US" altLang="zh-CN"/>
                        <a:t>6</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70-79</a:t>
                      </a:r>
                      <a:endParaRPr lang="en-US" altLang="zh-CN"/>
                    </a:p>
                  </a:txBody>
                  <a:tcPr/>
                </a:tc>
                <a:tc>
                  <a:txBody>
                    <a:bodyPr/>
                    <a:p>
                      <a:pPr>
                        <a:buNone/>
                      </a:pPr>
                      <a:r>
                        <a:rPr lang="zh-CN" altLang="en-US"/>
                        <a:t>良</a:t>
                      </a:r>
                      <a:endParaRPr lang="zh-CN" altLang="en-US"/>
                    </a:p>
                  </a:txBody>
                  <a:tcPr/>
                </a:tc>
                <a:tc>
                  <a:txBody>
                    <a:bodyPr/>
                    <a:p>
                      <a:pPr>
                        <a:buNone/>
                      </a:pPr>
                      <a:r>
                        <a:rPr lang="zh-CN" altLang="en-US"/>
                        <a:t>未</a:t>
                      </a:r>
                      <a:endParaRPr lang="zh-CN" altLang="en-US"/>
                    </a:p>
                  </a:txBody>
                  <a:tcPr/>
                </a:tc>
                <a:tc>
                  <a:txBody>
                    <a:bodyPr/>
                    <a:p>
                      <a:pPr>
                        <a:buNone/>
                      </a:pPr>
                      <a:r>
                        <a:rPr lang="en-US" altLang="zh-CN"/>
                        <a:t>17</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80-89</a:t>
                      </a:r>
                      <a:endParaRPr lang="en-US" altLang="zh-CN"/>
                    </a:p>
                  </a:txBody>
                  <a:tcPr/>
                </a:tc>
                <a:tc>
                  <a:txBody>
                    <a:bodyPr/>
                    <a:p>
                      <a:pPr>
                        <a:buNone/>
                      </a:pPr>
                      <a:r>
                        <a:rPr lang="zh-CN" altLang="en-US"/>
                        <a:t>良</a:t>
                      </a:r>
                      <a:endParaRPr lang="zh-CN" altLang="en-US"/>
                    </a:p>
                  </a:txBody>
                  <a:tcPr/>
                </a:tc>
                <a:tc>
                  <a:txBody>
                    <a:bodyPr/>
                    <a:p>
                      <a:pPr>
                        <a:buNone/>
                      </a:pPr>
                      <a:r>
                        <a:rPr lang="zh-CN" altLang="en-US"/>
                        <a:t>未</a:t>
                      </a:r>
                      <a:endParaRPr lang="zh-CN" altLang="en-US"/>
                    </a:p>
                  </a:txBody>
                  <a:tcPr/>
                </a:tc>
              </a:tr>
              <a:tr h="372745">
                <a:tc>
                  <a:txBody>
                    <a:bodyPr/>
                    <a:p>
                      <a:pPr>
                        <a:buNone/>
                      </a:pPr>
                      <a:r>
                        <a:rPr lang="en-US" altLang="zh-CN"/>
                        <a:t>7</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c>
                  <a:txBody>
                    <a:bodyPr/>
                    <a:p>
                      <a:pPr>
                        <a:buNone/>
                      </a:pPr>
                      <a:r>
                        <a:rPr lang="en-US" altLang="zh-CN"/>
                        <a:t>18</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8</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c>
                  <a:txBody>
                    <a:bodyPr/>
                    <a:p>
                      <a:pPr>
                        <a:buNone/>
                      </a:pPr>
                      <a:r>
                        <a:rPr lang="en-US" altLang="zh-CN"/>
                        <a:t>19</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70-79</a:t>
                      </a:r>
                      <a:endParaRPr lang="en-US" altLang="zh-CN"/>
                    </a:p>
                  </a:txBody>
                  <a:tcPr/>
                </a:tc>
                <a:tc>
                  <a:txBody>
                    <a:bodyPr/>
                    <a:p>
                      <a:pPr>
                        <a:buNone/>
                      </a:pPr>
                      <a:r>
                        <a:rPr lang="zh-CN" altLang="en-US"/>
                        <a:t>不及格</a:t>
                      </a:r>
                      <a:endParaRPr lang="zh-CN" altLang="en-US"/>
                    </a:p>
                  </a:txBody>
                  <a:tcPr/>
                </a:tc>
                <a:tc>
                  <a:txBody>
                    <a:bodyPr/>
                    <a:p>
                      <a:pPr>
                        <a:buNone/>
                      </a:pPr>
                      <a:r>
                        <a:rPr lang="zh-CN" altLang="en-US"/>
                        <a:t>未</a:t>
                      </a:r>
                      <a:endParaRPr lang="zh-CN" altLang="en-US"/>
                    </a:p>
                  </a:txBody>
                  <a:tcPr/>
                </a:tc>
              </a:tr>
              <a:tr h="372745">
                <a:tc>
                  <a:txBody>
                    <a:bodyPr/>
                    <a:p>
                      <a:pPr>
                        <a:buNone/>
                      </a:pPr>
                      <a:r>
                        <a:rPr lang="en-US" altLang="zh-CN"/>
                        <a:t>9</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70-79</a:t>
                      </a:r>
                      <a:endParaRPr lang="en-US" altLang="zh-CN"/>
                    </a:p>
                  </a:txBody>
                  <a:tcPr/>
                </a:tc>
                <a:tc>
                  <a:txBody>
                    <a:bodyPr/>
                    <a:p>
                      <a:pPr>
                        <a:buNone/>
                      </a:pPr>
                      <a:r>
                        <a:rPr lang="zh-CN" altLang="en-US"/>
                        <a:t>中</a:t>
                      </a:r>
                      <a:endParaRPr lang="zh-CN" altLang="en-US"/>
                    </a:p>
                  </a:txBody>
                  <a:tcPr/>
                </a:tc>
                <a:tc>
                  <a:txBody>
                    <a:bodyPr/>
                    <a:p>
                      <a:pPr>
                        <a:buNone/>
                      </a:pPr>
                      <a:r>
                        <a:rPr lang="zh-CN" altLang="en-US"/>
                        <a:t>未</a:t>
                      </a:r>
                      <a:endParaRPr lang="zh-CN" altLang="en-US"/>
                    </a:p>
                  </a:txBody>
                  <a:tcPr/>
                </a:tc>
                <a:tc>
                  <a:txBody>
                    <a:bodyPr/>
                    <a:p>
                      <a:pPr>
                        <a:buNone/>
                      </a:pPr>
                      <a:r>
                        <a:rPr lang="en-US" altLang="zh-CN"/>
                        <a:t>20</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70-79</a:t>
                      </a:r>
                      <a:endParaRPr lang="en-US" altLang="zh-CN"/>
                    </a:p>
                  </a:txBody>
                  <a:tcPr/>
                </a:tc>
                <a:tc>
                  <a:txBody>
                    <a:bodyPr/>
                    <a:p>
                      <a:pPr>
                        <a:buNone/>
                      </a:pPr>
                      <a:r>
                        <a:rPr lang="zh-CN" altLang="en-US"/>
                        <a:t>良</a:t>
                      </a:r>
                      <a:endParaRPr lang="zh-CN" altLang="en-US"/>
                    </a:p>
                  </a:txBody>
                  <a:tcPr/>
                </a:tc>
                <a:tc>
                  <a:txBody>
                    <a:bodyPr/>
                    <a:p>
                      <a:pPr>
                        <a:buNone/>
                      </a:pPr>
                      <a:r>
                        <a:rPr lang="zh-CN" altLang="en-US"/>
                        <a:t>未</a:t>
                      </a:r>
                      <a:endParaRPr lang="zh-CN" altLang="en-US"/>
                    </a:p>
                  </a:txBody>
                  <a:tcPr/>
                </a:tc>
              </a:tr>
              <a:tr h="372745">
                <a:tc>
                  <a:txBody>
                    <a:bodyPr/>
                    <a:p>
                      <a:pPr>
                        <a:buNone/>
                      </a:pPr>
                      <a:r>
                        <a:rPr lang="en-US" altLang="zh-CN"/>
                        <a:t>10</a:t>
                      </a:r>
                      <a:endParaRPr lang="en-US" altLang="zh-CN"/>
                    </a:p>
                  </a:txBody>
                  <a:tcPr/>
                </a:tc>
                <a:tc>
                  <a:txBody>
                    <a:bodyPr/>
                    <a:p>
                      <a:pPr>
                        <a:buNone/>
                      </a:pPr>
                      <a:r>
                        <a:rPr lang="zh-CN" altLang="en-US"/>
                        <a:t>男</a:t>
                      </a:r>
                      <a:endParaRPr lang="zh-CN" altLang="en-US"/>
                    </a:p>
                  </a:txBody>
                  <a:tcPr/>
                </a:tc>
                <a:tc>
                  <a:txBody>
                    <a:bodyPr/>
                    <a:p>
                      <a:pPr>
                        <a:buNone/>
                      </a:pPr>
                      <a:r>
                        <a:rPr lang="zh-CN" altLang="en-US"/>
                        <a:t>不是</a:t>
                      </a:r>
                      <a:endParaRPr lang="zh-CN" altLang="en-US"/>
                    </a:p>
                  </a:txBody>
                  <a:tcPr/>
                </a:tc>
                <a:tc>
                  <a:txBody>
                    <a:bodyPr/>
                    <a:p>
                      <a:pPr>
                        <a:buNone/>
                      </a:pPr>
                      <a:r>
                        <a:rPr lang="en-US" altLang="zh-CN"/>
                        <a:t>60-69</a:t>
                      </a:r>
                      <a:endParaRPr lang="en-US" altLang="zh-CN"/>
                    </a:p>
                  </a:txBody>
                  <a:tcPr/>
                </a:tc>
                <a:tc>
                  <a:txBody>
                    <a:bodyPr/>
                    <a:p>
                      <a:pPr>
                        <a:buNone/>
                      </a:pPr>
                      <a:r>
                        <a:rPr lang="zh-CN" altLang="en-US"/>
                        <a:t>及格</a:t>
                      </a:r>
                      <a:endParaRPr lang="zh-CN" altLang="en-US"/>
                    </a:p>
                  </a:txBody>
                  <a:tcPr/>
                </a:tc>
                <a:tc>
                  <a:txBody>
                    <a:bodyPr/>
                    <a:p>
                      <a:pPr>
                        <a:buNone/>
                      </a:pPr>
                      <a:r>
                        <a:rPr lang="zh-CN" altLang="en-US"/>
                        <a:t>已</a:t>
                      </a:r>
                      <a:endParaRPr lang="zh-CN" altLang="en-US"/>
                    </a:p>
                  </a:txBody>
                  <a:tcPr/>
                </a:tc>
                <a:tc>
                  <a:txBody>
                    <a:bodyPr/>
                    <a:p>
                      <a:pPr>
                        <a:buNone/>
                      </a:pPr>
                      <a:r>
                        <a:rPr lang="en-US" altLang="zh-CN"/>
                        <a:t>21</a:t>
                      </a:r>
                      <a:endParaRPr lang="en-US" altLang="zh-CN"/>
                    </a:p>
                  </a:txBody>
                  <a:tcPr/>
                </a:tc>
                <a:tc>
                  <a:txBody>
                    <a:bodyPr/>
                    <a:p>
                      <a:pPr>
                        <a:buNone/>
                      </a:pPr>
                      <a:r>
                        <a:rPr lang="zh-CN" altLang="en-US"/>
                        <a:t>女</a:t>
                      </a:r>
                      <a:endParaRPr lang="zh-CN" altLang="en-US"/>
                    </a:p>
                  </a:txBody>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优</a:t>
                      </a:r>
                      <a:endParaRPr lang="zh-CN" altLang="en-US"/>
                    </a:p>
                  </a:txBody>
                  <a:tcPr/>
                </a:tc>
                <a:tc>
                  <a:txBody>
                    <a:bodyPr/>
                    <a:p>
                      <a:pPr>
                        <a:buNone/>
                      </a:pPr>
                      <a:r>
                        <a:rPr lang="zh-CN" altLang="en-US"/>
                        <a:t>已</a:t>
                      </a:r>
                      <a:endParaRPr lang="zh-CN" altLang="en-US"/>
                    </a:p>
                  </a:txBody>
                  <a:tcPr/>
                </a:tc>
              </a:tr>
              <a:tr h="372745">
                <a:tc>
                  <a:txBody>
                    <a:bodyPr/>
                    <a:p>
                      <a:pPr>
                        <a:buNone/>
                      </a:pPr>
                      <a:r>
                        <a:rPr lang="en-US" altLang="zh-CN"/>
                        <a:t>11</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80-89</a:t>
                      </a:r>
                      <a:endParaRPr lang="en-US" altLang="zh-CN"/>
                    </a:p>
                  </a:txBody>
                  <a:tcPr/>
                </a:tc>
                <a:tc>
                  <a:txBody>
                    <a:bodyPr/>
                    <a:p>
                      <a:pPr>
                        <a:buNone/>
                      </a:pPr>
                      <a:r>
                        <a:rPr lang="zh-CN" altLang="en-US"/>
                        <a:t>及格</a:t>
                      </a:r>
                      <a:endParaRPr lang="zh-CN" altLang="en-US"/>
                    </a:p>
                  </a:txBody>
                  <a:tcPr/>
                </a:tc>
                <a:tc>
                  <a:txBody>
                    <a:bodyPr/>
                    <a:p>
                      <a:pPr>
                        <a:buNone/>
                      </a:pPr>
                      <a:r>
                        <a:rPr lang="zh-CN" altLang="en-US"/>
                        <a:t>已</a:t>
                      </a:r>
                      <a:endParaRPr lang="zh-CN" altLang="en-US"/>
                    </a:p>
                  </a:txBody>
                  <a:tcPr/>
                </a:tc>
                <a:tc>
                  <a:txBody>
                    <a:bodyPr/>
                    <a:p>
                      <a:pPr>
                        <a:buNone/>
                      </a:pPr>
                      <a:r>
                        <a:rPr lang="en-US" altLang="zh-CN"/>
                        <a:t>22</a:t>
                      </a:r>
                      <a:endParaRPr lang="en-US" altLang="zh-CN"/>
                    </a:p>
                  </a:txBody>
                  <a:tcPr/>
                </a:tc>
                <a:tc>
                  <a:txBody>
                    <a:bodyPr/>
                    <a:p>
                      <a:pPr>
                        <a:buNone/>
                      </a:pPr>
                      <a:r>
                        <a:rPr lang="zh-CN" altLang="en-US"/>
                        <a:t>男</a:t>
                      </a:r>
                      <a:endParaRPr lang="zh-CN" altLang="en-US"/>
                    </a:p>
                  </a:txBody>
                  <a:tcPr/>
                </a:tc>
                <a:tc>
                  <a:txBody>
                    <a:bodyPr/>
                    <a:p>
                      <a:pPr>
                        <a:buNone/>
                      </a:pPr>
                      <a:r>
                        <a:rPr lang="zh-CN" altLang="en-US"/>
                        <a:t>是</a:t>
                      </a:r>
                      <a:endParaRPr lang="zh-CN" altLang="en-US"/>
                    </a:p>
                  </a:txBody>
                  <a:tcPr/>
                </a:tc>
                <a:tc>
                  <a:txBody>
                    <a:bodyPr/>
                    <a:p>
                      <a:pPr>
                        <a:buNone/>
                      </a:pPr>
                      <a:r>
                        <a:rPr lang="en-US" altLang="zh-CN"/>
                        <a:t>60-69</a:t>
                      </a:r>
                      <a:endParaRPr lang="en-US" altLang="zh-CN"/>
                    </a:p>
                  </a:txBody>
                  <a:tcPr/>
                </a:tc>
                <a:tc>
                  <a:txBody>
                    <a:bodyPr/>
                    <a:p>
                      <a:pPr>
                        <a:buNone/>
                      </a:pPr>
                      <a:r>
                        <a:rPr lang="zh-CN" altLang="en-US"/>
                        <a:t>良</a:t>
                      </a:r>
                      <a:endParaRPr lang="zh-CN" altLang="en-US"/>
                    </a:p>
                  </a:txBody>
                  <a:tcPr/>
                </a:tc>
                <a:tc>
                  <a:txBody>
                    <a:bodyPr/>
                    <a:p>
                      <a:pPr>
                        <a:buNone/>
                      </a:pPr>
                      <a:r>
                        <a:rPr lang="zh-CN" altLang="en-US"/>
                        <a:t>已</a:t>
                      </a:r>
                      <a:endParaRPr lang="zh-CN" altLang="en-US"/>
                    </a:p>
                  </a:txBody>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8"/>
          <p:cNvSpPr/>
          <p:nvPr/>
        </p:nvSpPr>
        <p:spPr>
          <a:xfrm>
            <a:off x="2345125" y="4333224"/>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dirty="0"/>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4.CART</a:t>
            </a:r>
            <a:r>
              <a:rPr lang="zh-CN" altLang="en-US" dirty="0">
                <a:solidFill>
                  <a:schemeClr val="tx1"/>
                </a:solidFill>
              </a:rPr>
              <a:t>算法</a:t>
            </a:r>
            <a:endParaRPr lang="zh-CN" altLang="en-US" dirty="0">
              <a:solidFill>
                <a:schemeClr val="tx1"/>
              </a:solidFill>
            </a:endParaRPr>
          </a:p>
        </p:txBody>
      </p:sp>
      <p:sp>
        <p:nvSpPr>
          <p:cNvPr id="44" name="TextBox 6"/>
          <p:cNvSpPr txBox="1">
            <a:spLocks noChangeArrowheads="1"/>
          </p:cNvSpPr>
          <p:nvPr/>
        </p:nvSpPr>
        <p:spPr bwMode="auto">
          <a:xfrm>
            <a:off x="3002507" y="18729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en-US" altLang="zh-CN" sz="4000" dirty="0">
                <a:latin typeface="Impact" panose="020B0806030902050204" pitchFamily="34" charset="0"/>
                <a:ea typeface="微软雅黑" panose="020B0503020204020204" pitchFamily="34" charset="-122"/>
              </a:rPr>
              <a:t> </a:t>
            </a:r>
            <a:r>
              <a:rPr lang="en-US" altLang="zh-CN" sz="3600" dirty="0">
                <a:latin typeface="Impact" panose="020B0806030902050204" pitchFamily="34" charset="0"/>
                <a:ea typeface="微软雅黑" panose="020B0503020204020204" pitchFamily="34" charset="-122"/>
              </a:rPr>
              <a:t>  </a:t>
            </a:r>
            <a:r>
              <a:rPr lang="zh-CN" altLang="en-US" sz="3600" dirty="0">
                <a:latin typeface="Impact" panose="020B0806030902050204" pitchFamily="34" charset="0"/>
                <a:ea typeface="微软雅黑" panose="020B0503020204020204" pitchFamily="34" charset="-122"/>
              </a:rPr>
              <a:t>决策树原理</a:t>
            </a:r>
            <a:endParaRPr lang="en-US" altLang="zh-CN" sz="3600" dirty="0">
              <a:latin typeface="Impact" panose="020B0806030902050204" pitchFamily="34" charset="0"/>
              <a:ea typeface="微软雅黑" panose="020B0503020204020204" pitchFamily="34" charset="-122"/>
            </a:endParaRPr>
          </a:p>
        </p:txBody>
      </p:sp>
      <p:sp>
        <p:nvSpPr>
          <p:cNvPr id="8"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ID3</a:t>
            </a:r>
            <a:r>
              <a:rPr lang="zh-CN" altLang="en-US" sz="3600" dirty="0">
                <a:latin typeface="Impact" panose="020B0806030902050204" pitchFamily="34" charset="0"/>
                <a:ea typeface="微软雅黑" panose="020B0503020204020204" pitchFamily="34" charset="-122"/>
              </a:rPr>
              <a:t>算法</a:t>
            </a:r>
            <a:endParaRPr lang="zh-CN" altLang="en-US" sz="3600" dirty="0">
              <a:latin typeface="Impact" panose="020B0806030902050204" pitchFamily="34" charset="0"/>
              <a:ea typeface="微软雅黑" panose="020B0503020204020204" pitchFamily="34" charset="-122"/>
            </a:endParaRPr>
          </a:p>
        </p:txBody>
      </p:sp>
      <p:sp>
        <p:nvSpPr>
          <p:cNvPr id="9" name="TextBox 11"/>
          <p:cNvSpPr txBox="1">
            <a:spLocks noChangeArrowheads="1"/>
          </p:cNvSpPr>
          <p:nvPr/>
        </p:nvSpPr>
        <p:spPr bwMode="auto">
          <a:xfrm>
            <a:off x="3002507" y="35648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03    C4.5</a:t>
            </a:r>
            <a:r>
              <a:rPr lang="zh-CN" altLang="en-US" sz="3600" dirty="0">
                <a:latin typeface="Impact" panose="020B0806030902050204" pitchFamily="34" charset="0"/>
                <a:ea typeface="微软雅黑" panose="020B0503020204020204" pitchFamily="34" charset="-122"/>
              </a:rPr>
              <a:t>算法</a:t>
            </a:r>
            <a:endParaRPr lang="zh-CN" altLang="en-US" sz="3600" dirty="0">
              <a:latin typeface="Impact" panose="020B0806030902050204" pitchFamily="34" charset="0"/>
              <a:ea typeface="微软雅黑" panose="020B0503020204020204" pitchFamily="34" charset="-122"/>
            </a:endParaRPr>
          </a:p>
        </p:txBody>
      </p:sp>
      <p:sp>
        <p:nvSpPr>
          <p:cNvPr id="10" name="TextBox 10"/>
          <p:cNvSpPr txBox="1">
            <a:spLocks noChangeArrowheads="1"/>
          </p:cNvSpPr>
          <p:nvPr/>
        </p:nvSpPr>
        <p:spPr bwMode="auto">
          <a:xfrm>
            <a:off x="3029495" y="43800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04 </a:t>
            </a:r>
            <a:r>
              <a:rPr lang="zh-CN" altLang="en-US" sz="3600" dirty="0">
                <a:solidFill>
                  <a:schemeClr val="bg1"/>
                </a:solidFill>
                <a:latin typeface="Impact" panose="020B0806030902050204" pitchFamily="34" charset="0"/>
                <a:ea typeface="微软雅黑" panose="020B0503020204020204" pitchFamily="34" charset="-122"/>
              </a:rPr>
              <a:t>   </a:t>
            </a:r>
            <a:r>
              <a:rPr lang="en-US" altLang="zh-CN" sz="3600" dirty="0">
                <a:solidFill>
                  <a:schemeClr val="bg1"/>
                </a:solidFill>
                <a:latin typeface="Impact" panose="020B0806030902050204" pitchFamily="34" charset="0"/>
                <a:ea typeface="微软雅黑" panose="020B0503020204020204" pitchFamily="34" charset="-122"/>
              </a:rPr>
              <a:t>CART</a:t>
            </a:r>
            <a:r>
              <a:rPr lang="zh-CN" altLang="en-US" sz="3600" dirty="0">
                <a:solidFill>
                  <a:schemeClr val="bg1"/>
                </a:solidFill>
                <a:latin typeface="Impact" panose="020B0806030902050204" pitchFamily="34" charset="0"/>
                <a:ea typeface="微软雅黑" panose="020B0503020204020204" pitchFamily="34" charset="-122"/>
              </a:rPr>
              <a:t>算法</a:t>
            </a:r>
            <a:endParaRPr lang="zh-CN" altLang="en-US" sz="3600" dirty="0">
              <a:solidFill>
                <a:schemeClr val="bg1"/>
              </a:solidFill>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4.CART</a:t>
            </a:r>
            <a:r>
              <a:rPr lang="zh-CN" altLang="en-US" dirty="0">
                <a:solidFill>
                  <a:schemeClr val="tx1"/>
                </a:solidFill>
              </a:rPr>
              <a:t>算法</a:t>
            </a:r>
            <a:endParaRPr lang="zh-CN" altLang="en-US" dirty="0">
              <a:solidFill>
                <a:schemeClr val="tx1"/>
              </a:solidFill>
            </a:endParaRPr>
          </a:p>
        </p:txBody>
      </p:sp>
      <p:sp>
        <p:nvSpPr>
          <p:cNvPr id="36" name="文本框 35"/>
          <p:cNvSpPr txBox="1"/>
          <p:nvPr/>
        </p:nvSpPr>
        <p:spPr>
          <a:xfrm>
            <a:off x="702366" y="1448202"/>
            <a:ext cx="6096000" cy="523220"/>
          </a:xfrm>
          <a:prstGeom prst="rect">
            <a:avLst/>
          </a:prstGeom>
          <a:noFill/>
        </p:spPr>
        <p:txBody>
          <a:bodyPr wrap="square">
            <a:spAutoFit/>
          </a:bodyPr>
          <a:lstStyle/>
          <a:p>
            <a:r>
              <a:rPr lang="en-US" altLang="zh-CN" sz="2800" b="1" dirty="0">
                <a:latin typeface="+mj-ea"/>
                <a:ea typeface="+mj-ea"/>
                <a:cs typeface="Times New Roman" panose="02020603050405020304" pitchFamily="18" charset="0"/>
              </a:rPr>
              <a:t>CART</a:t>
            </a:r>
            <a:endParaRPr lang="zh-CN" altLang="en-US" sz="2800" b="1" dirty="0">
              <a:latin typeface="+mj-ea"/>
              <a:ea typeface="+mj-ea"/>
            </a:endParaRPr>
          </a:p>
        </p:txBody>
      </p:sp>
      <p:sp>
        <p:nvSpPr>
          <p:cNvPr id="5" name="文本框 17"/>
          <p:cNvSpPr txBox="1"/>
          <p:nvPr/>
        </p:nvSpPr>
        <p:spPr>
          <a:xfrm>
            <a:off x="1394515" y="2182056"/>
            <a:ext cx="9671050" cy="3258521"/>
          </a:xfrm>
          <a:prstGeom prst="rect">
            <a:avLst/>
          </a:prstGeom>
        </p:spPr>
        <p:txBody>
          <a:bodyPr vert="horz" wrap="square" lIns="0" tIns="0" rIns="0" bIns="0" anchor="t">
            <a:spAutoFit/>
          </a:bodyPr>
          <a:lstStyle>
            <a:defPPr>
              <a:defRPr lang="zh-CN"/>
            </a:defPPr>
            <a:lvl1pPr>
              <a:lnSpc>
                <a:spcPct val="120000"/>
              </a:lnSpc>
              <a:defRPr sz="2200">
                <a:latin typeface="华文中宋" panose="02010600040101010101" pitchFamily="2" charset="-122"/>
                <a:ea typeface="华文中宋" panose="02010600040101010101" pitchFamily="2" charset="-122"/>
              </a:defRPr>
            </a:lvl1pPr>
          </a:lstStyle>
          <a:p>
            <a:pPr marL="342900" indent="-342900" algn="just">
              <a:lnSpc>
                <a:spcPct val="150000"/>
              </a:lnSpc>
              <a:buFont typeface="Wingdings" panose="05000000000000000000" pitchFamily="2" charset="2"/>
              <a:buChar char="l"/>
            </a:pPr>
            <a:r>
              <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Classification and Regression Tree (CART) </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是决策树的一种。</a:t>
            </a:r>
            <a:endPar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用</a:t>
            </a:r>
            <a:r>
              <a:rPr lang="zh-CN" altLang="en-US"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基尼指数</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来选择属性（分类），或用</a:t>
            </a:r>
            <a:r>
              <a:rPr lang="zh-CN" altLang="en-US"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均方差</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来选择属性（回归）。</a:t>
            </a:r>
            <a:endPar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顾名思义，</a:t>
            </a:r>
            <a:r>
              <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CART</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算法既可以用于创建分类树，也可以用于创建回归树，两者在构建的过程中稍有差异。</a:t>
            </a:r>
            <a:endPar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如果目标变量是离散的，称为分类树。</a:t>
            </a:r>
            <a:endPar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如果目标变量是连续的，称为回归树。</a:t>
            </a:r>
            <a:endPar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Tree>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22"/>
          <p:cNvSpPr txBox="1">
            <a:spLocks noChangeArrowheads="1"/>
          </p:cNvSpPr>
          <p:nvPr/>
        </p:nvSpPr>
        <p:spPr bwMode="auto">
          <a:xfrm>
            <a:off x="624523" y="310111"/>
            <a:ext cx="6726237" cy="66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CART</a:t>
            </a:r>
            <a:r>
              <a:rPr lang="zh-CN" altLang="en-US" dirty="0"/>
              <a:t>算法</a:t>
            </a:r>
            <a:r>
              <a:rPr lang="en-US" altLang="zh-CN" dirty="0"/>
              <a:t>-</a:t>
            </a:r>
            <a:r>
              <a:rPr lang="zh-CN" altLang="en-US" dirty="0"/>
              <a:t>分类</a:t>
            </a:r>
            <a:endParaRPr lang="zh-CN" altLang="en-US" dirty="0"/>
          </a:p>
        </p:txBody>
      </p:sp>
      <p:sp>
        <p:nvSpPr>
          <p:cNvPr id="46"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 name="文本框 35"/>
          <p:cNvSpPr txBox="1"/>
          <p:nvPr/>
        </p:nvSpPr>
        <p:spPr>
          <a:xfrm>
            <a:off x="624522" y="1518698"/>
            <a:ext cx="2331615" cy="461665"/>
          </a:xfrm>
          <a:prstGeom prst="rect">
            <a:avLst/>
          </a:prstGeom>
          <a:noFill/>
        </p:spPr>
        <p:txBody>
          <a:bodyPr wrap="square" rtlCol="0">
            <a:spAutoFit/>
          </a:bodyPr>
          <a:lstStyle/>
          <a:p>
            <a:r>
              <a:rPr lang="zh-CN" altLang="en-US" b="1" dirty="0">
                <a:ea typeface="微软雅黑" panose="020B0503020204020204" pitchFamily="34" charset="-122"/>
              </a:rPr>
              <a:t>连续特征处理</a:t>
            </a:r>
            <a:endParaRPr lang="zh-CN" altLang="en-US" b="1" dirty="0">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3" name="表格 6"/>
              <p:cNvGraphicFramePr>
                <a:graphicFrameLocks noGrp="1"/>
              </p:cNvGraphicFramePr>
              <p:nvPr/>
            </p:nvGraphicFramePr>
            <p:xfrm>
              <a:off x="6569813" y="1853297"/>
              <a:ext cx="5438728" cy="365760"/>
            </p:xfrm>
            <a:graphic>
              <a:graphicData uri="http://schemas.openxmlformats.org/drawingml/2006/table">
                <a:tbl>
                  <a:tblPr firstRow="1" bandRow="1">
                    <a:tableStyleId>{93296810-A885-4BE3-A3E7-6D5BEEA58F35}</a:tableStyleId>
                  </a:tblPr>
                  <a:tblGrid>
                    <a:gridCol w="679841"/>
                    <a:gridCol w="679841"/>
                    <a:gridCol w="679841"/>
                    <a:gridCol w="679841"/>
                    <a:gridCol w="679841"/>
                    <a:gridCol w="679841"/>
                    <a:gridCol w="679841"/>
                    <a:gridCol w="679841"/>
                  </a:tblGrid>
                  <a:tr h="155668">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dirty="0" smtClean="0">
                                        <a:latin typeface="Cambria Math" panose="02040503050406030204" pitchFamily="18" charset="0"/>
                                      </a:rPr>
                                      <m:t>𝟏</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0" dirty="0" smtClean="0">
                                        <a:latin typeface="Cambria Math" panose="02040503050406030204" pitchFamily="18" charset="0"/>
                                      </a:rPr>
                                      <m:t>𝟐</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1" dirty="0" smtClean="0">
                                        <a:latin typeface="Cambria Math" panose="02040503050406030204" pitchFamily="18" charset="0"/>
                                      </a:rPr>
                                      <m:t>𝟑</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1" dirty="0" smtClean="0">
                                        <a:latin typeface="Cambria Math" panose="02040503050406030204" pitchFamily="18" charset="0"/>
                                      </a:rPr>
                                      <m:t>𝟒</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1" dirty="0" smtClean="0">
                                        <a:latin typeface="Cambria Math" panose="02040503050406030204" pitchFamily="18" charset="0"/>
                                      </a:rPr>
                                      <m:t>𝟓</m:t>
                                    </m:r>
                                  </m:sub>
                                </m:sSub>
                              </m:oMath>
                            </m:oMathPara>
                          </a14:m>
                          <a:endParaRPr lang="zh-CN" altLang="en-US" dirty="0"/>
                        </a:p>
                      </a:txBody>
                      <a:tcPr>
                        <a:solidFill>
                          <a:srgbClr val="0070C0"/>
                        </a:solidFill>
                      </a:tcPr>
                    </a:tc>
                    <a:tc>
                      <a:txBody>
                        <a:bodyPr/>
                        <a:lstStyle/>
                        <a:p>
                          <a:r>
                            <a:rPr lang="en-US" altLang="zh-CN" dirty="0"/>
                            <a:t>……</a:t>
                          </a:r>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r>
                                      <a:rPr lang="en-US" altLang="zh-CN" b="1" dirty="0" smtClean="0">
                                        <a:latin typeface="Cambria Math" panose="02040503050406030204" pitchFamily="18" charset="0"/>
                                      </a:rPr>
                                      <m:t>𝟏</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i="1" dirty="0" smtClean="0">
                                        <a:latin typeface="Cambria Math" panose="02040503050406030204" pitchFamily="18" charset="0"/>
                                      </a:rPr>
                                      <m:t>𝑚</m:t>
                                    </m:r>
                                  </m:sub>
                                </m:sSub>
                              </m:oMath>
                            </m:oMathPara>
                          </a14:m>
                          <a:endParaRPr lang="zh-CN" altLang="en-US" dirty="0"/>
                        </a:p>
                      </a:txBody>
                      <a:tcPr>
                        <a:solidFill>
                          <a:srgbClr val="0070C0"/>
                        </a:solidFill>
                      </a:tcPr>
                    </a:tc>
                  </a:tr>
                </a:tbl>
              </a:graphicData>
            </a:graphic>
          </p:graphicFrame>
        </mc:Choice>
        <mc:Fallback xmlns="">
          <p:graphicFrame>
            <p:nvGraphicFramePr>
              <p:cNvPr id="3" name="表格 6"/>
              <p:cNvGraphicFramePr>
                <a:graphicFrameLocks noGrp="1"/>
              </p:cNvGraphicFramePr>
              <p:nvPr/>
            </p:nvGraphicFramePr>
            <p:xfrm>
              <a:off x="6569813" y="1853297"/>
              <a:ext cx="5438728" cy="365760"/>
            </p:xfrm>
            <a:graphic>
              <a:graphicData uri="http://schemas.openxmlformats.org/drawingml/2006/table">
                <a:tbl>
                  <a:tblPr firstRow="1" bandRow="1">
                    <a:tableStyleId>{93296810-A885-4BE3-A3E7-6D5BEEA58F35}</a:tableStyleId>
                  </a:tblPr>
                  <a:tblGrid>
                    <a:gridCol w="679841"/>
                    <a:gridCol w="679841"/>
                    <a:gridCol w="679841"/>
                    <a:gridCol w="679841"/>
                    <a:gridCol w="679841"/>
                    <a:gridCol w="679841"/>
                    <a:gridCol w="679841"/>
                    <a:gridCol w="679841"/>
                  </a:tblGrid>
                  <a:tr h="365760">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c>
                      <a:txBody>
                        <a:bodyPr/>
                        <a:lstStyle/>
                        <a:p>
                          <a:r>
                            <a:rPr lang="en-US" altLang="zh-CN" dirty="0"/>
                            <a:t>……</a:t>
                          </a:r>
                          <a:endParaRPr lang="zh-CN" altLang="en-US" dirty="0"/>
                        </a:p>
                      </a:txBody>
                      <a:tcPr>
                        <a:solidFill>
                          <a:srgbClr val="0070C0"/>
                        </a:solidFill>
                      </a:tcPr>
                    </a:tc>
                    <a:tc>
                      <a:txBody>
                        <a:bodyPr/>
                        <a:lstStyle/>
                        <a:p>
                          <a:endParaRPr lang="zh-CN"/>
                        </a:p>
                      </a:txBody>
                      <a:tcPr>
                        <a:blipFill>
                          <a:blip r:embed="rId1"/>
                        </a:blipFill>
                      </a:tcPr>
                    </a:tc>
                    <a:tc>
                      <a:txBody>
                        <a:bodyPr/>
                        <a:lstStyle/>
                        <a:p>
                          <a:endParaRPr lang="zh-CN"/>
                        </a:p>
                      </a:txBody>
                      <a:tcPr>
                        <a:blipFill>
                          <a:blip r:embed="rId1"/>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37" name="表格 6"/>
              <p:cNvGraphicFramePr>
                <a:graphicFrameLocks noGrp="1"/>
              </p:cNvGraphicFramePr>
              <p:nvPr/>
            </p:nvGraphicFramePr>
            <p:xfrm>
              <a:off x="6569813" y="2934181"/>
              <a:ext cx="5438728" cy="365760"/>
            </p:xfrm>
            <a:graphic>
              <a:graphicData uri="http://schemas.openxmlformats.org/drawingml/2006/table">
                <a:tbl>
                  <a:tblPr firstRow="1" bandRow="1">
                    <a:tableStyleId>{93296810-A885-4BE3-A3E7-6D5BEEA58F35}</a:tableStyleId>
                  </a:tblPr>
                  <a:tblGrid>
                    <a:gridCol w="679841"/>
                    <a:gridCol w="679841"/>
                    <a:gridCol w="679841"/>
                    <a:gridCol w="679841"/>
                    <a:gridCol w="679841"/>
                    <a:gridCol w="679841"/>
                    <a:gridCol w="679841"/>
                    <a:gridCol w="679841"/>
                  </a:tblGrid>
                  <a:tr h="155668">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dirty="0" smtClean="0">
                                        <a:latin typeface="Cambria Math" panose="02040503050406030204" pitchFamily="18" charset="0"/>
                                      </a:rPr>
                                      <m:t>𝟏</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0" dirty="0" smtClean="0">
                                        <a:latin typeface="Cambria Math" panose="02040503050406030204" pitchFamily="18" charset="0"/>
                                      </a:rPr>
                                      <m:t>𝟐</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1" dirty="0" smtClean="0">
                                        <a:latin typeface="Cambria Math" panose="02040503050406030204" pitchFamily="18" charset="0"/>
                                      </a:rPr>
                                      <m:t>𝟑</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1" dirty="0" smtClean="0">
                                        <a:latin typeface="Cambria Math" panose="02040503050406030204" pitchFamily="18" charset="0"/>
                                      </a:rPr>
                                      <m:t>𝟒</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1" dirty="0" smtClean="0">
                                        <a:latin typeface="Cambria Math" panose="02040503050406030204" pitchFamily="18" charset="0"/>
                                      </a:rPr>
                                      <m:t>𝟓</m:t>
                                    </m:r>
                                  </m:sub>
                                </m:sSub>
                              </m:oMath>
                            </m:oMathPara>
                          </a14:m>
                          <a:endParaRPr lang="zh-CN" altLang="en-US" dirty="0"/>
                        </a:p>
                      </a:txBody>
                      <a:tcPr>
                        <a:solidFill>
                          <a:srgbClr val="0070C0"/>
                        </a:solidFill>
                      </a:tcPr>
                    </a:tc>
                    <a:tc>
                      <a:txBody>
                        <a:bodyPr/>
                        <a:lstStyle/>
                        <a:p>
                          <a:r>
                            <a:rPr lang="en-US" altLang="zh-CN" dirty="0"/>
                            <a:t>……</a:t>
                          </a:r>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r>
                                      <a:rPr lang="en-US" altLang="zh-CN" b="1" dirty="0" smtClean="0">
                                        <a:latin typeface="Cambria Math" panose="02040503050406030204" pitchFamily="18" charset="0"/>
                                      </a:rPr>
                                      <m:t>𝟏</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i="1" dirty="0" smtClean="0">
                                        <a:latin typeface="Cambria Math" panose="02040503050406030204" pitchFamily="18" charset="0"/>
                                      </a:rPr>
                                      <m:t>𝑚</m:t>
                                    </m:r>
                                  </m:sub>
                                </m:sSub>
                              </m:oMath>
                            </m:oMathPara>
                          </a14:m>
                          <a:endParaRPr lang="zh-CN" altLang="en-US" dirty="0"/>
                        </a:p>
                      </a:txBody>
                      <a:tcPr>
                        <a:solidFill>
                          <a:srgbClr val="0070C0"/>
                        </a:solidFill>
                      </a:tcPr>
                    </a:tc>
                  </a:tr>
                </a:tbl>
              </a:graphicData>
            </a:graphic>
          </p:graphicFrame>
        </mc:Choice>
        <mc:Fallback xmlns="">
          <p:graphicFrame>
            <p:nvGraphicFramePr>
              <p:cNvPr id="37" name="表格 6"/>
              <p:cNvGraphicFramePr>
                <a:graphicFrameLocks noGrp="1"/>
              </p:cNvGraphicFramePr>
              <p:nvPr/>
            </p:nvGraphicFramePr>
            <p:xfrm>
              <a:off x="6569813" y="2934181"/>
              <a:ext cx="5438728" cy="365760"/>
            </p:xfrm>
            <a:graphic>
              <a:graphicData uri="http://schemas.openxmlformats.org/drawingml/2006/table">
                <a:tbl>
                  <a:tblPr firstRow="1" bandRow="1">
                    <a:tableStyleId>{93296810-A885-4BE3-A3E7-6D5BEEA58F35}</a:tableStyleId>
                  </a:tblPr>
                  <a:tblGrid>
                    <a:gridCol w="679841"/>
                    <a:gridCol w="679841"/>
                    <a:gridCol w="679841"/>
                    <a:gridCol w="679841"/>
                    <a:gridCol w="679841"/>
                    <a:gridCol w="679841"/>
                    <a:gridCol w="679841"/>
                    <a:gridCol w="679841"/>
                  </a:tblGrid>
                  <a:tr h="365760">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c>
                      <a:txBody>
                        <a:bodyPr/>
                        <a:lstStyle/>
                        <a:p>
                          <a:r>
                            <a:rPr lang="en-US" altLang="zh-CN" dirty="0"/>
                            <a:t>……</a:t>
                          </a:r>
                          <a:endParaRPr lang="zh-CN" altLang="en-US" dirty="0"/>
                        </a:p>
                      </a:txBody>
                      <a:tcPr>
                        <a:solidFill>
                          <a:srgbClr val="0070C0"/>
                        </a:solidFill>
                      </a:tcPr>
                    </a:tc>
                    <a:tc>
                      <a:txBody>
                        <a:bodyPr/>
                        <a:lstStyle/>
                        <a:p>
                          <a:endParaRPr lang="zh-CN"/>
                        </a:p>
                      </a:txBody>
                      <a:tcPr>
                        <a:blipFill>
                          <a:blip r:embed="rId1"/>
                        </a:blipFill>
                      </a:tcPr>
                    </a:tc>
                    <a:tc>
                      <a:txBody>
                        <a:bodyPr/>
                        <a:lstStyle/>
                        <a:p>
                          <a:endParaRPr lang="zh-CN"/>
                        </a:p>
                      </a:txBody>
                      <a:tcPr>
                        <a:blipFill>
                          <a:blip r:embed="rId1"/>
                        </a:blipFill>
                      </a:tcPr>
                    </a:tc>
                  </a:tr>
                </a:tbl>
              </a:graphicData>
            </a:graphic>
          </p:graphicFrame>
        </mc:Fallback>
      </mc:AlternateContent>
      <mc:AlternateContent xmlns:mc="http://schemas.openxmlformats.org/markup-compatibility/2006">
        <mc:Choice xmlns:a14="http://schemas.microsoft.com/office/drawing/2010/main" Requires="a14">
          <p:sp>
            <p:nvSpPr>
              <p:cNvPr id="41" name="文本框 40"/>
              <p:cNvSpPr txBox="1"/>
              <p:nvPr/>
            </p:nvSpPr>
            <p:spPr>
              <a:xfrm>
                <a:off x="6770373" y="2344174"/>
                <a:ext cx="942325" cy="5380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
                        <m:fPr>
                          <m:ctrlPr>
                            <a:rPr lang="zh-CN" altLang="en-US" sz="1600" i="1" smtClean="0">
                              <a:solidFill>
                                <a:srgbClr val="836967"/>
                              </a:solidFill>
                              <a:latin typeface="Cambria Math" panose="02040503050406030204" pitchFamily="18" charset="0"/>
                            </a:rPr>
                          </m:ctrlPr>
                        </m:fPr>
                        <m:num>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𝑎</m:t>
                              </m:r>
                            </m:e>
                            <m:sub>
                              <m:r>
                                <a:rPr lang="zh-CN" altLang="en-US" sz="1600" i="0">
                                  <a:latin typeface="Cambria Math" panose="02040503050406030204" pitchFamily="18" charset="0"/>
                                </a:rPr>
                                <m:t>1</m:t>
                              </m:r>
                            </m:sub>
                          </m:sSub>
                          <m:r>
                            <a:rPr lang="zh-CN" altLang="en-US" sz="1600" i="0">
                              <a:latin typeface="Cambria Math" panose="02040503050406030204" pitchFamily="18" charset="0"/>
                            </a:rPr>
                            <m:t>+</m:t>
                          </m:r>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𝑎</m:t>
                              </m:r>
                            </m:e>
                            <m:sub>
                              <m:r>
                                <a:rPr lang="zh-CN" altLang="en-US" sz="1600" i="0">
                                  <a:latin typeface="Cambria Math" panose="02040503050406030204" pitchFamily="18" charset="0"/>
                                </a:rPr>
                                <m:t>2</m:t>
                              </m:r>
                            </m:sub>
                          </m:sSub>
                        </m:num>
                        <m:den>
                          <m:r>
                            <a:rPr lang="zh-CN" altLang="en-US" sz="1600" i="0">
                              <a:latin typeface="Cambria Math" panose="02040503050406030204" pitchFamily="18" charset="0"/>
                            </a:rPr>
                            <m:t>2</m:t>
                          </m:r>
                        </m:den>
                      </m:f>
                    </m:oMath>
                  </m:oMathPara>
                </a14:m>
                <a:endParaRPr lang="zh-CN" altLang="en-US" sz="1600" dirty="0"/>
              </a:p>
            </p:txBody>
          </p:sp>
        </mc:Choice>
        <mc:Fallback>
          <p:sp>
            <p:nvSpPr>
              <p:cNvPr id="41" name="文本框 40"/>
              <p:cNvSpPr txBox="1">
                <a:spLocks noRot="1" noChangeAspect="1" noMove="1" noResize="1" noEditPoints="1" noAdjustHandles="1" noChangeArrowheads="1" noChangeShapeType="1" noTextEdit="1"/>
              </p:cNvSpPr>
              <p:nvPr/>
            </p:nvSpPr>
            <p:spPr>
              <a:xfrm>
                <a:off x="6770373" y="2344174"/>
                <a:ext cx="942325" cy="538032"/>
              </a:xfrm>
              <a:prstGeom prst="rect">
                <a:avLst/>
              </a:prstGeom>
              <a:blipFill rotWithShape="1">
                <a:blip r:embed="rId2"/>
                <a:stretch>
                  <a:fillRect t="-72" r="66" b="107"/>
                </a:stretch>
              </a:blipFill>
            </p:spPr>
            <p:txBody>
              <a:bodyPr/>
              <a:lstStyle/>
              <a:p>
                <a:r>
                  <a:rPr lang="zh-CN" altLang="en-US">
                    <a:noFill/>
                  </a:rPr>
                  <a:t> </a:t>
                </a:r>
              </a:p>
            </p:txBody>
          </p:sp>
        </mc:Fallback>
      </mc:AlternateContent>
      <p:sp>
        <p:nvSpPr>
          <p:cNvPr id="23" name="矩形 22"/>
          <p:cNvSpPr/>
          <p:nvPr/>
        </p:nvSpPr>
        <p:spPr>
          <a:xfrm>
            <a:off x="7218428" y="1779323"/>
            <a:ext cx="45719" cy="54015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5" name="文本框 44"/>
              <p:cNvSpPr txBox="1"/>
              <p:nvPr/>
            </p:nvSpPr>
            <p:spPr>
              <a:xfrm>
                <a:off x="10673126" y="5063383"/>
                <a:ext cx="1374083" cy="5380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
                        <m:fPr>
                          <m:ctrlPr>
                            <a:rPr lang="zh-CN" altLang="en-US" sz="1600" i="1" smtClean="0">
                              <a:solidFill>
                                <a:srgbClr val="836967"/>
                              </a:solidFill>
                              <a:latin typeface="Cambria Math" panose="02040503050406030204" pitchFamily="18" charset="0"/>
                            </a:rPr>
                          </m:ctrlPr>
                        </m:fPr>
                        <m:num>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𝑎</m:t>
                              </m:r>
                            </m:e>
                            <m:sub>
                              <m:r>
                                <a:rPr lang="zh-CN" altLang="en-US" sz="1600" i="1">
                                  <a:latin typeface="Cambria Math" panose="02040503050406030204" pitchFamily="18" charset="0"/>
                                </a:rPr>
                                <m:t>𝑚</m:t>
                              </m:r>
                              <m:r>
                                <a:rPr lang="zh-CN" altLang="en-US" sz="1600" i="0">
                                  <a:latin typeface="Cambria Math" panose="02040503050406030204" pitchFamily="18" charset="0"/>
                                </a:rPr>
                                <m:t>−</m:t>
                              </m:r>
                              <m:r>
                                <a:rPr lang="zh-CN" altLang="en-US" sz="1600" i="0">
                                  <a:latin typeface="Cambria Math" panose="02040503050406030204" pitchFamily="18" charset="0"/>
                                </a:rPr>
                                <m:t>1</m:t>
                              </m:r>
                            </m:sub>
                          </m:sSub>
                          <m:r>
                            <a:rPr lang="zh-CN" altLang="en-US" sz="1600" i="0">
                              <a:latin typeface="Cambria Math" panose="02040503050406030204" pitchFamily="18" charset="0"/>
                            </a:rPr>
                            <m:t>+</m:t>
                          </m:r>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𝑎</m:t>
                              </m:r>
                            </m:e>
                            <m:sub>
                              <m:r>
                                <a:rPr lang="zh-CN" altLang="en-US" sz="1600" i="1">
                                  <a:latin typeface="Cambria Math" panose="02040503050406030204" pitchFamily="18" charset="0"/>
                                </a:rPr>
                                <m:t>𝑚</m:t>
                              </m:r>
                            </m:sub>
                          </m:sSub>
                        </m:num>
                        <m:den>
                          <m:r>
                            <a:rPr lang="zh-CN" altLang="en-US" sz="1600" i="0">
                              <a:latin typeface="Cambria Math" panose="02040503050406030204" pitchFamily="18" charset="0"/>
                            </a:rPr>
                            <m:t>2</m:t>
                          </m:r>
                        </m:den>
                      </m:f>
                    </m:oMath>
                  </m:oMathPara>
                </a14:m>
                <a:endParaRPr lang="zh-CN" altLang="en-US" sz="1600" dirty="0"/>
              </a:p>
            </p:txBody>
          </p:sp>
        </mc:Choice>
        <mc:Fallback>
          <p:sp>
            <p:nvSpPr>
              <p:cNvPr id="45" name="文本框 44"/>
              <p:cNvSpPr txBox="1">
                <a:spLocks noRot="1" noChangeAspect="1" noMove="1" noResize="1" noEditPoints="1" noAdjustHandles="1" noChangeArrowheads="1" noChangeShapeType="1" noTextEdit="1"/>
              </p:cNvSpPr>
              <p:nvPr/>
            </p:nvSpPr>
            <p:spPr>
              <a:xfrm>
                <a:off x="10673126" y="5063383"/>
                <a:ext cx="1374083" cy="538032"/>
              </a:xfrm>
              <a:prstGeom prst="rect">
                <a:avLst/>
              </a:prstGeom>
              <a:blipFill rotWithShape="1">
                <a:blip r:embed="rId3"/>
                <a:stretch>
                  <a:fillRect l="-3" t="-98" r="45" b="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文本框 47"/>
              <p:cNvSpPr txBox="1"/>
              <p:nvPr/>
            </p:nvSpPr>
            <p:spPr>
              <a:xfrm>
                <a:off x="7195417" y="3467511"/>
                <a:ext cx="1481397" cy="5380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
                        <m:fPr>
                          <m:ctrlPr>
                            <a:rPr lang="zh-CN" altLang="en-US" sz="1600" i="1" smtClean="0">
                              <a:solidFill>
                                <a:srgbClr val="836967"/>
                              </a:solidFill>
                              <a:latin typeface="Cambria Math" panose="02040503050406030204" pitchFamily="18" charset="0"/>
                            </a:rPr>
                          </m:ctrlPr>
                        </m:fPr>
                        <m:num>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𝑎</m:t>
                              </m:r>
                            </m:e>
                            <m:sub>
                              <m:r>
                                <a:rPr lang="zh-CN" altLang="en-US" sz="1600" i="0">
                                  <a:latin typeface="Cambria Math" panose="02040503050406030204" pitchFamily="18" charset="0"/>
                                </a:rPr>
                                <m:t>2</m:t>
                              </m:r>
                            </m:sub>
                          </m:sSub>
                          <m:r>
                            <a:rPr lang="zh-CN" altLang="en-US" sz="1600" i="0">
                              <a:latin typeface="Cambria Math" panose="02040503050406030204" pitchFamily="18" charset="0"/>
                            </a:rPr>
                            <m:t>+</m:t>
                          </m:r>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𝑎</m:t>
                              </m:r>
                            </m:e>
                            <m:sub>
                              <m:r>
                                <a:rPr lang="zh-CN" altLang="en-US" sz="1600" i="0">
                                  <a:latin typeface="Cambria Math" panose="02040503050406030204" pitchFamily="18" charset="0"/>
                                </a:rPr>
                                <m:t>3</m:t>
                              </m:r>
                            </m:sub>
                          </m:sSub>
                        </m:num>
                        <m:den>
                          <m:r>
                            <a:rPr lang="zh-CN" altLang="en-US" sz="1600" i="0">
                              <a:latin typeface="Cambria Math" panose="02040503050406030204" pitchFamily="18" charset="0"/>
                            </a:rPr>
                            <m:t>2</m:t>
                          </m:r>
                        </m:den>
                      </m:f>
                    </m:oMath>
                  </m:oMathPara>
                </a14:m>
                <a:endParaRPr lang="zh-CN" altLang="en-US" sz="1600" dirty="0"/>
              </a:p>
            </p:txBody>
          </p:sp>
        </mc:Choice>
        <mc:Fallback>
          <p:sp>
            <p:nvSpPr>
              <p:cNvPr id="48" name="文本框 47"/>
              <p:cNvSpPr txBox="1">
                <a:spLocks noRot="1" noChangeAspect="1" noMove="1" noResize="1" noEditPoints="1" noAdjustHandles="1" noChangeArrowheads="1" noChangeShapeType="1" noTextEdit="1"/>
              </p:cNvSpPr>
              <p:nvPr/>
            </p:nvSpPr>
            <p:spPr>
              <a:xfrm>
                <a:off x="7195417" y="3467511"/>
                <a:ext cx="1481397" cy="538032"/>
              </a:xfrm>
              <a:prstGeom prst="rect">
                <a:avLst/>
              </a:prstGeom>
              <a:blipFill rotWithShape="1">
                <a:blip r:embed="rId4"/>
                <a:stretch>
                  <a:fillRect l="-16" t="-76" r="12" b="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9" name="表格 6"/>
              <p:cNvGraphicFramePr>
                <a:graphicFrameLocks noGrp="1"/>
              </p:cNvGraphicFramePr>
              <p:nvPr/>
            </p:nvGraphicFramePr>
            <p:xfrm>
              <a:off x="6569813" y="4504671"/>
              <a:ext cx="5438728" cy="365760"/>
            </p:xfrm>
            <a:graphic>
              <a:graphicData uri="http://schemas.openxmlformats.org/drawingml/2006/table">
                <a:tbl>
                  <a:tblPr firstRow="1" bandRow="1">
                    <a:tableStyleId>{93296810-A885-4BE3-A3E7-6D5BEEA58F35}</a:tableStyleId>
                  </a:tblPr>
                  <a:tblGrid>
                    <a:gridCol w="679841"/>
                    <a:gridCol w="679841"/>
                    <a:gridCol w="679841"/>
                    <a:gridCol w="679841"/>
                    <a:gridCol w="679841"/>
                    <a:gridCol w="679841"/>
                    <a:gridCol w="679841"/>
                    <a:gridCol w="679841"/>
                  </a:tblGrid>
                  <a:tr h="155668">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dirty="0" smtClean="0">
                                        <a:latin typeface="Cambria Math" panose="02040503050406030204" pitchFamily="18" charset="0"/>
                                      </a:rPr>
                                      <m:t>𝟏</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0" dirty="0" smtClean="0">
                                        <a:latin typeface="Cambria Math" panose="02040503050406030204" pitchFamily="18" charset="0"/>
                                      </a:rPr>
                                      <m:t>𝟐</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1" dirty="0" smtClean="0">
                                        <a:latin typeface="Cambria Math" panose="02040503050406030204" pitchFamily="18" charset="0"/>
                                      </a:rPr>
                                      <m:t>𝟑</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1" dirty="0" smtClean="0">
                                        <a:latin typeface="Cambria Math" panose="02040503050406030204" pitchFamily="18" charset="0"/>
                                      </a:rPr>
                                      <m:t>𝟒</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1" dirty="0" smtClean="0">
                                        <a:latin typeface="Cambria Math" panose="02040503050406030204" pitchFamily="18" charset="0"/>
                                      </a:rPr>
                                      <m:t>𝟓</m:t>
                                    </m:r>
                                  </m:sub>
                                </m:sSub>
                              </m:oMath>
                            </m:oMathPara>
                          </a14:m>
                          <a:endParaRPr lang="zh-CN" altLang="en-US" dirty="0"/>
                        </a:p>
                      </a:txBody>
                      <a:tcPr>
                        <a:solidFill>
                          <a:srgbClr val="0070C0"/>
                        </a:solidFill>
                      </a:tcPr>
                    </a:tc>
                    <a:tc>
                      <a:txBody>
                        <a:bodyPr/>
                        <a:lstStyle/>
                        <a:p>
                          <a:r>
                            <a:rPr lang="en-US" altLang="zh-CN" dirty="0"/>
                            <a:t>……</a:t>
                          </a:r>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r>
                                      <a:rPr lang="en-US" altLang="zh-CN" b="1" dirty="0" smtClean="0">
                                        <a:latin typeface="Cambria Math" panose="02040503050406030204" pitchFamily="18" charset="0"/>
                                      </a:rPr>
                                      <m:t>𝟏</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i="1" dirty="0" smtClean="0">
                                        <a:latin typeface="Cambria Math" panose="02040503050406030204" pitchFamily="18" charset="0"/>
                                      </a:rPr>
                                      <m:t>𝑚</m:t>
                                    </m:r>
                                  </m:sub>
                                </m:sSub>
                              </m:oMath>
                            </m:oMathPara>
                          </a14:m>
                          <a:endParaRPr lang="zh-CN" altLang="en-US" dirty="0"/>
                        </a:p>
                      </a:txBody>
                      <a:tcPr>
                        <a:solidFill>
                          <a:srgbClr val="0070C0"/>
                        </a:solidFill>
                      </a:tcPr>
                    </a:tc>
                  </a:tr>
                </a:tbl>
              </a:graphicData>
            </a:graphic>
          </p:graphicFrame>
        </mc:Choice>
        <mc:Fallback xmlns="">
          <p:graphicFrame>
            <p:nvGraphicFramePr>
              <p:cNvPr id="49" name="表格 6"/>
              <p:cNvGraphicFramePr>
                <a:graphicFrameLocks noGrp="1"/>
              </p:cNvGraphicFramePr>
              <p:nvPr/>
            </p:nvGraphicFramePr>
            <p:xfrm>
              <a:off x="6569813" y="4504671"/>
              <a:ext cx="5438728" cy="365760"/>
            </p:xfrm>
            <a:graphic>
              <a:graphicData uri="http://schemas.openxmlformats.org/drawingml/2006/table">
                <a:tbl>
                  <a:tblPr firstRow="1" bandRow="1">
                    <a:tableStyleId>{93296810-A885-4BE3-A3E7-6D5BEEA58F35}</a:tableStyleId>
                  </a:tblPr>
                  <a:tblGrid>
                    <a:gridCol w="679841"/>
                    <a:gridCol w="679841"/>
                    <a:gridCol w="679841"/>
                    <a:gridCol w="679841"/>
                    <a:gridCol w="679841"/>
                    <a:gridCol w="679841"/>
                    <a:gridCol w="679841"/>
                    <a:gridCol w="679841"/>
                  </a:tblGrid>
                  <a:tr h="365760">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c>
                      <a:txBody>
                        <a:bodyPr/>
                        <a:lstStyle/>
                        <a:p>
                          <a:r>
                            <a:rPr lang="en-US" altLang="zh-CN" dirty="0"/>
                            <a:t>……</a:t>
                          </a:r>
                          <a:endParaRPr lang="zh-CN" altLang="en-US" dirty="0"/>
                        </a:p>
                      </a:txBody>
                      <a:tcPr>
                        <a:solidFill>
                          <a:srgbClr val="0070C0"/>
                        </a:solidFill>
                      </a:tcPr>
                    </a:tc>
                    <a:tc>
                      <a:txBody>
                        <a:bodyPr/>
                        <a:lstStyle/>
                        <a:p>
                          <a:endParaRPr lang="zh-CN"/>
                        </a:p>
                      </a:txBody>
                      <a:tcPr>
                        <a:blipFill>
                          <a:blip r:embed="rId1"/>
                        </a:blipFill>
                      </a:tcPr>
                    </a:tc>
                    <a:tc>
                      <a:txBody>
                        <a:bodyPr/>
                        <a:lstStyle/>
                        <a:p>
                          <a:endParaRPr lang="zh-CN"/>
                        </a:p>
                      </a:txBody>
                      <a:tcPr>
                        <a:blipFill>
                          <a:blip r:embed="rId1"/>
                        </a:blipFill>
                      </a:tcPr>
                    </a:tc>
                  </a:tr>
                </a:tbl>
              </a:graphicData>
            </a:graphic>
          </p:graphicFrame>
        </mc:Fallback>
      </mc:AlternateContent>
      <p:sp>
        <p:nvSpPr>
          <p:cNvPr id="50" name="文本框 49"/>
          <p:cNvSpPr txBox="1"/>
          <p:nvPr/>
        </p:nvSpPr>
        <p:spPr>
          <a:xfrm>
            <a:off x="6490150" y="3946530"/>
            <a:ext cx="872502" cy="461665"/>
          </a:xfrm>
          <a:prstGeom prst="rect">
            <a:avLst/>
          </a:prstGeom>
          <a:noFill/>
        </p:spPr>
        <p:txBody>
          <a:bodyPr vert="horz" wrap="square" rtlCol="0">
            <a:spAutoFit/>
          </a:bodyPr>
          <a:lstStyle/>
          <a:p>
            <a:r>
              <a:rPr lang="en-US" altLang="zh-CN" dirty="0"/>
              <a:t>……</a:t>
            </a:r>
            <a:endParaRPr lang="zh-CN" altLang="en-US" dirty="0"/>
          </a:p>
        </p:txBody>
      </p:sp>
      <p:sp>
        <p:nvSpPr>
          <p:cNvPr id="51" name="矩形 50"/>
          <p:cNvSpPr/>
          <p:nvPr/>
        </p:nvSpPr>
        <p:spPr>
          <a:xfrm>
            <a:off x="11314449" y="4426751"/>
            <a:ext cx="45719" cy="54015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7913257" y="2846983"/>
            <a:ext cx="45719" cy="54015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4843573" y="1849725"/>
            <a:ext cx="1278427" cy="369332"/>
          </a:xfrm>
          <a:prstGeom prst="rect">
            <a:avLst/>
          </a:prstGeom>
          <a:noFill/>
        </p:spPr>
        <p:txBody>
          <a:bodyPr wrap="square" rtlCol="0">
            <a:spAutoFit/>
          </a:bodyPr>
          <a:lstStyle/>
          <a:p>
            <a:r>
              <a:rPr lang="zh-CN" altLang="en-US" sz="1800" dirty="0"/>
              <a:t>第</a:t>
            </a:r>
            <a:r>
              <a:rPr lang="en-US" altLang="zh-CN" sz="1800" dirty="0"/>
              <a:t>1</a:t>
            </a:r>
            <a:r>
              <a:rPr lang="zh-CN" altLang="en-US" sz="1800" dirty="0"/>
              <a:t>次划分</a:t>
            </a:r>
            <a:endParaRPr lang="zh-CN" altLang="en-US" sz="1800" dirty="0"/>
          </a:p>
        </p:txBody>
      </p:sp>
      <mc:AlternateContent xmlns:mc="http://schemas.openxmlformats.org/markup-compatibility/2006">
        <mc:Choice xmlns:a14="http://schemas.microsoft.com/office/drawing/2010/main" Requires="a14">
          <p:sp>
            <p:nvSpPr>
              <p:cNvPr id="54" name="文本框 53"/>
              <p:cNvSpPr txBox="1"/>
              <p:nvPr/>
            </p:nvSpPr>
            <p:spPr>
              <a:xfrm>
                <a:off x="4827695" y="4511958"/>
                <a:ext cx="1864420" cy="369332"/>
              </a:xfrm>
              <a:prstGeom prst="rect">
                <a:avLst/>
              </a:prstGeom>
              <a:noFill/>
            </p:spPr>
            <p:txBody>
              <a:bodyPr wrap="square" rtlCol="0">
                <a:spAutoFit/>
              </a:bodyPr>
              <a:lstStyle/>
              <a:p>
                <a:r>
                  <a:rPr lang="zh-CN" altLang="en-US" sz="1800" dirty="0"/>
                  <a:t>第</a:t>
                </a:r>
                <a14:m>
                  <m:oMath xmlns:m="http://schemas.openxmlformats.org/officeDocument/2006/math">
                    <m:r>
                      <a:rPr lang="en-US" altLang="zh-CN" sz="1800" i="1" dirty="0" smtClean="0">
                        <a:latin typeface="Cambria Math" panose="02040503050406030204" pitchFamily="18" charset="0"/>
                      </a:rPr>
                      <m:t>𝑚</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1</m:t>
                    </m:r>
                  </m:oMath>
                </a14:m>
                <a:r>
                  <a:rPr lang="zh-CN" altLang="en-US" sz="1800" dirty="0"/>
                  <a:t>次划分</a:t>
                </a:r>
                <a:endParaRPr lang="zh-CN" altLang="en-US" sz="1800" dirty="0"/>
              </a:p>
            </p:txBody>
          </p:sp>
        </mc:Choice>
        <mc:Fallback>
          <p:sp>
            <p:nvSpPr>
              <p:cNvPr id="54" name="文本框 53"/>
              <p:cNvSpPr txBox="1">
                <a:spLocks noRot="1" noChangeAspect="1" noMove="1" noResize="1" noEditPoints="1" noAdjustHandles="1" noChangeArrowheads="1" noChangeShapeType="1" noTextEdit="1"/>
              </p:cNvSpPr>
              <p:nvPr/>
            </p:nvSpPr>
            <p:spPr>
              <a:xfrm>
                <a:off x="4827695" y="4511958"/>
                <a:ext cx="1864420" cy="369332"/>
              </a:xfrm>
              <a:prstGeom prst="rect">
                <a:avLst/>
              </a:prstGeom>
              <a:blipFill rotWithShape="1">
                <a:blip r:embed="rId5"/>
                <a:stretch>
                  <a:fillRect l="-23" t="-77" r="26" b="12"/>
                </a:stretch>
              </a:blipFill>
            </p:spPr>
            <p:txBody>
              <a:bodyPr/>
              <a:lstStyle/>
              <a:p>
                <a:r>
                  <a:rPr lang="zh-CN" altLang="en-US">
                    <a:noFill/>
                  </a:rPr>
                  <a:t> </a:t>
                </a:r>
              </a:p>
            </p:txBody>
          </p:sp>
        </mc:Fallback>
      </mc:AlternateContent>
      <p:sp>
        <p:nvSpPr>
          <p:cNvPr id="55" name="文本框 54"/>
          <p:cNvSpPr txBox="1"/>
          <p:nvPr/>
        </p:nvSpPr>
        <p:spPr>
          <a:xfrm>
            <a:off x="4843573" y="2939119"/>
            <a:ext cx="1278427" cy="369332"/>
          </a:xfrm>
          <a:prstGeom prst="rect">
            <a:avLst/>
          </a:prstGeom>
          <a:noFill/>
        </p:spPr>
        <p:txBody>
          <a:bodyPr wrap="square" rtlCol="0">
            <a:spAutoFit/>
          </a:bodyPr>
          <a:lstStyle/>
          <a:p>
            <a:r>
              <a:rPr lang="zh-CN" altLang="en-US" sz="1800" dirty="0"/>
              <a:t>第</a:t>
            </a:r>
            <a:r>
              <a:rPr lang="en-US" altLang="zh-CN" sz="1800" dirty="0"/>
              <a:t>2</a:t>
            </a:r>
            <a:r>
              <a:rPr lang="zh-CN" altLang="en-US" sz="1800" dirty="0"/>
              <a:t>次划分</a:t>
            </a:r>
            <a:endParaRPr lang="zh-CN" altLang="en-US" sz="1800" dirty="0"/>
          </a:p>
        </p:txBody>
      </p:sp>
      <mc:AlternateContent xmlns:mc="http://schemas.openxmlformats.org/markup-compatibility/2006">
        <mc:Choice xmlns:a14="http://schemas.microsoft.com/office/drawing/2010/main" Requires="a14">
          <p:sp>
            <p:nvSpPr>
              <p:cNvPr id="58" name="文本框 57"/>
              <p:cNvSpPr txBox="1"/>
              <p:nvPr/>
            </p:nvSpPr>
            <p:spPr>
              <a:xfrm>
                <a:off x="665243" y="2116704"/>
                <a:ext cx="3714639" cy="3946273"/>
              </a:xfrm>
              <a:prstGeom prst="rect">
                <a:avLst/>
              </a:prstGeom>
              <a:noFill/>
            </p:spPr>
            <p:txBody>
              <a:bodyPr wrap="square">
                <a:spAutoFit/>
              </a:bodyPr>
              <a:lstStyle/>
              <a:p>
                <a:pPr>
                  <a:lnSpc>
                    <a:spcPct val="150000"/>
                  </a:lnSpc>
                </a:pPr>
                <a:r>
                  <a:rPr lang="zh-CN" altLang="zh-CN" sz="1800" dirty="0"/>
                  <a:t>具体思路：</a:t>
                </a:r>
                <a14:m>
                  <m:oMath xmlns:m="http://schemas.openxmlformats.org/officeDocument/2006/math">
                    <m:r>
                      <a:rPr lang="en-US" altLang="zh-CN" sz="1800" i="1">
                        <a:latin typeface="Cambria Math" panose="02040503050406030204" pitchFamily="18" charset="0"/>
                      </a:rPr>
                      <m:t>𝑚</m:t>
                    </m:r>
                  </m:oMath>
                </a14:m>
                <a:r>
                  <a:rPr lang="zh-CN" altLang="zh-CN" sz="1800" dirty="0"/>
                  <a:t>个样本的连续特征</a:t>
                </a:r>
                <a14:m>
                  <m:oMath xmlns:m="http://schemas.openxmlformats.org/officeDocument/2006/math">
                    <m:r>
                      <a:rPr lang="en-US" altLang="zh-CN" sz="1800" i="1">
                        <a:latin typeface="Cambria Math" panose="02040503050406030204" pitchFamily="18" charset="0"/>
                      </a:rPr>
                      <m:t>𝐴</m:t>
                    </m:r>
                  </m:oMath>
                </a14:m>
                <a:r>
                  <a:rPr lang="zh-CN" altLang="zh-CN" sz="1800" dirty="0"/>
                  <a:t>有</a:t>
                </a:r>
                <a14:m>
                  <m:oMath xmlns:m="http://schemas.openxmlformats.org/officeDocument/2006/math">
                    <m:r>
                      <a:rPr lang="en-US" altLang="zh-CN" sz="1800" i="1">
                        <a:latin typeface="Cambria Math" panose="02040503050406030204" pitchFamily="18" charset="0"/>
                      </a:rPr>
                      <m:t>𝑚</m:t>
                    </m:r>
                  </m:oMath>
                </a14:m>
                <a:r>
                  <a:rPr lang="zh-CN" altLang="zh-CN" sz="1800" dirty="0"/>
                  <a:t>个，</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a:latin typeface="Cambria Math" panose="02040503050406030204" pitchFamily="18" charset="0"/>
                          </a:rPr>
                          <m:t>1</m:t>
                        </m:r>
                      </m:sub>
                    </m:sSub>
                  </m:oMath>
                </a14:m>
                <a:r>
                  <a:rPr lang="en-US" altLang="zh-CN" sz="1800" dirty="0"/>
                  <a:t>, </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a:latin typeface="Cambria Math" panose="02040503050406030204" pitchFamily="18" charset="0"/>
                          </a:rPr>
                          <m:t>2</m:t>
                        </m:r>
                      </m:sub>
                    </m:sSub>
                  </m:oMath>
                </a14:m>
                <a:r>
                  <a:rPr lang="en-US" altLang="zh-CN" sz="1800" dirty="0"/>
                  <a:t> , </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a:latin typeface="Cambria Math" panose="02040503050406030204" pitchFamily="18" charset="0"/>
                          </a:rPr>
                          <m:t>3</m:t>
                        </m:r>
                      </m:sub>
                    </m:sSub>
                  </m:oMath>
                </a14:m>
                <a:r>
                  <a:rPr lang="en-US" altLang="zh-CN" sz="1800" dirty="0"/>
                  <a:t>,……, </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𝑚</m:t>
                        </m:r>
                        <m:r>
                          <a:rPr lang="en-US" altLang="zh-CN" sz="1800" i="1">
                            <a:latin typeface="Cambria Math" panose="02040503050406030204" pitchFamily="18" charset="0"/>
                          </a:rPr>
                          <m:t>−</m:t>
                        </m:r>
                        <m:r>
                          <a:rPr lang="en-US" altLang="zh-CN" sz="1800">
                            <a:latin typeface="Cambria Math" panose="02040503050406030204" pitchFamily="18" charset="0"/>
                          </a:rPr>
                          <m:t>1</m:t>
                        </m:r>
                      </m:sub>
                    </m:sSub>
                  </m:oMath>
                </a14:m>
                <a:r>
                  <a:rPr lang="en-US" altLang="zh-CN" sz="1800" dirty="0"/>
                  <a:t>, </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𝑚</m:t>
                        </m:r>
                      </m:sub>
                    </m:sSub>
                  </m:oMath>
                </a14:m>
                <a:r>
                  <a:rPr lang="zh-CN" altLang="zh-CN" sz="1800" dirty="0"/>
                  <a:t>从小到大排列， 取相邻两样本值的平均数做划分点，一共取</a:t>
                </a:r>
                <a14:m>
                  <m:oMath xmlns:m="http://schemas.openxmlformats.org/officeDocument/2006/math">
                    <m:r>
                      <a:rPr lang="en-US" altLang="zh-CN" sz="1800" i="1">
                        <a:latin typeface="Cambria Math" panose="02040503050406030204" pitchFamily="18" charset="0"/>
                      </a:rPr>
                      <m:t>𝑚</m:t>
                    </m:r>
                    <m:r>
                      <a:rPr lang="zh-CN" altLang="en-US" sz="1800" i="1">
                        <a:latin typeface="Cambria Math" panose="02040503050406030204" pitchFamily="18" charset="0"/>
                      </a:rPr>
                      <m:t>−</m:t>
                    </m:r>
                    <m:r>
                      <a:rPr lang="en-US" altLang="zh-CN" sz="1800">
                        <a:latin typeface="Cambria Math" panose="02040503050406030204" pitchFamily="18" charset="0"/>
                      </a:rPr>
                      <m:t>1</m:t>
                    </m:r>
                  </m:oMath>
                </a14:m>
                <a:r>
                  <a:rPr lang="zh-CN" altLang="zh-CN" sz="1800" dirty="0"/>
                  <a:t>个，其中第</a:t>
                </a:r>
                <a14:m>
                  <m:oMath xmlns:m="http://schemas.openxmlformats.org/officeDocument/2006/math">
                    <m:r>
                      <a:rPr lang="en-US" altLang="zh-CN" sz="1800" i="1">
                        <a:latin typeface="Cambria Math" panose="02040503050406030204" pitchFamily="18" charset="0"/>
                      </a:rPr>
                      <m:t>𝑚</m:t>
                    </m:r>
                  </m:oMath>
                </a14:m>
                <a:r>
                  <a:rPr lang="zh-CN" altLang="zh-CN" sz="1800" dirty="0"/>
                  <a:t>个划分点</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𝑇</m:t>
                        </m:r>
                      </m:e>
                      <m:sub>
                        <m:r>
                          <a:rPr lang="en-US" altLang="zh-CN" sz="1800" i="1">
                            <a:latin typeface="Cambria Math" panose="02040503050406030204" pitchFamily="18" charset="0"/>
                          </a:rPr>
                          <m:t>𝑚</m:t>
                        </m:r>
                      </m:sub>
                    </m:sSub>
                    <m:r>
                      <a:rPr lang="en-US" altLang="zh-CN" sz="1800" i="1">
                        <a:latin typeface="Cambria Math" panose="02040503050406030204" pitchFamily="18" charset="0"/>
                      </a:rPr>
                      <m:t> </m:t>
                    </m:r>
                  </m:oMath>
                </a14:m>
                <a:r>
                  <a:rPr lang="zh-CN" altLang="zh-CN" sz="1800" dirty="0"/>
                  <a:t>表示为：</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𝑇</m:t>
                        </m:r>
                      </m:e>
                      <m:sub>
                        <m:r>
                          <a:rPr lang="en-US" altLang="zh-CN" sz="1800" i="1">
                            <a:latin typeface="Cambria Math" panose="02040503050406030204" pitchFamily="18" charset="0"/>
                          </a:rPr>
                          <m:t>𝑚</m:t>
                        </m:r>
                      </m:sub>
                    </m:sSub>
                    <m:r>
                      <a:rPr lang="en-US" altLang="zh-CN" sz="1800" i="1">
                        <a:latin typeface="Cambria Math" panose="02040503050406030204" pitchFamily="18" charset="0"/>
                      </a:rPr>
                      <m:t> </m:t>
                    </m:r>
                    <m:r>
                      <a:rPr lang="en-US" altLang="zh-CN" sz="1800">
                        <a:latin typeface="Cambria Math" panose="02040503050406030204" pitchFamily="18" charset="0"/>
                      </a:rPr>
                      <m:t>=</m:t>
                    </m:r>
                    <m:f>
                      <m:fPr>
                        <m:ctrlPr>
                          <a:rPr lang="zh-CN" altLang="zh-CN" sz="1800" i="1">
                            <a:latin typeface="Cambria Math" panose="02040503050406030204" pitchFamily="18" charset="0"/>
                          </a:rPr>
                        </m:ctrlPr>
                      </m:fPr>
                      <m:num>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𝑚</m:t>
                            </m:r>
                            <m:r>
                              <a:rPr lang="zh-CN" altLang="en-US" sz="1800" i="1">
                                <a:latin typeface="Cambria Math" panose="02040503050406030204" pitchFamily="18" charset="0"/>
                              </a:rPr>
                              <m:t>−</m:t>
                            </m:r>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𝑚</m:t>
                            </m:r>
                          </m:sub>
                        </m:sSub>
                      </m:num>
                      <m:den>
                        <m:r>
                          <a:rPr lang="en-US" altLang="zh-CN" sz="1800" i="1">
                            <a:latin typeface="Cambria Math" panose="02040503050406030204" pitchFamily="18" charset="0"/>
                          </a:rPr>
                          <m:t>2</m:t>
                        </m:r>
                      </m:den>
                    </m:f>
                    <m:r>
                      <a:rPr lang="en-US" altLang="zh-CN" sz="1800" i="1">
                        <a:latin typeface="Cambria Math" panose="02040503050406030204" pitchFamily="18" charset="0"/>
                      </a:rPr>
                      <m:t> </m:t>
                    </m:r>
                  </m:oMath>
                </a14:m>
                <a:r>
                  <a:rPr lang="zh-CN" altLang="zh-CN" sz="1800" dirty="0"/>
                  <a:t>。分别计算以这</a:t>
                </a:r>
                <a14:m>
                  <m:oMath xmlns:m="http://schemas.openxmlformats.org/officeDocument/2006/math">
                    <m:r>
                      <a:rPr lang="en-US" altLang="zh-CN" sz="1800" i="1">
                        <a:latin typeface="Cambria Math" panose="02040503050406030204" pitchFamily="18" charset="0"/>
                      </a:rPr>
                      <m:t>𝑚</m:t>
                    </m:r>
                    <m:r>
                      <a:rPr lang="zh-CN" altLang="en-US" sz="1800" i="1">
                        <a:latin typeface="Cambria Math" panose="02040503050406030204" pitchFamily="18" charset="0"/>
                      </a:rPr>
                      <m:t>−</m:t>
                    </m:r>
                    <m:r>
                      <a:rPr lang="en-US" altLang="zh-CN" sz="1800">
                        <a:latin typeface="Cambria Math" panose="02040503050406030204" pitchFamily="18" charset="0"/>
                      </a:rPr>
                      <m:t>1</m:t>
                    </m:r>
                  </m:oMath>
                </a14:m>
                <a:r>
                  <a:rPr lang="zh-CN" altLang="zh-CN" sz="1800" dirty="0"/>
                  <a:t>个点作为二元分类点时的基尼系数。选择基尼</a:t>
                </a:r>
                <a:r>
                  <a:rPr lang="zh-CN" altLang="en-US" sz="1800" dirty="0"/>
                  <a:t>指</a:t>
                </a:r>
                <a:r>
                  <a:rPr lang="zh-CN" altLang="zh-CN" sz="1800" dirty="0"/>
                  <a:t>数最小的点为该连续特征的二元离散分类点。</a:t>
                </a:r>
                <a:endParaRPr lang="zh-CN" altLang="zh-CN" sz="1800" dirty="0"/>
              </a:p>
            </p:txBody>
          </p:sp>
        </mc:Choice>
        <mc:Fallback>
          <p:sp>
            <p:nvSpPr>
              <p:cNvPr id="58" name="文本框 57"/>
              <p:cNvSpPr txBox="1">
                <a:spLocks noRot="1" noChangeAspect="1" noMove="1" noResize="1" noEditPoints="1" noAdjustHandles="1" noChangeArrowheads="1" noChangeShapeType="1" noTextEdit="1"/>
              </p:cNvSpPr>
              <p:nvPr/>
            </p:nvSpPr>
            <p:spPr>
              <a:xfrm>
                <a:off x="665243" y="2116704"/>
                <a:ext cx="3714639" cy="3946273"/>
              </a:xfrm>
              <a:prstGeom prst="rect">
                <a:avLst/>
              </a:prstGeom>
              <a:blipFill rotWithShape="1">
                <a:blip r:embed="rId6"/>
                <a:stretch>
                  <a:fillRect l="-11" t="-6" r="8" b="-4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文本框 61"/>
              <p:cNvSpPr txBox="1"/>
              <p:nvPr/>
            </p:nvSpPr>
            <p:spPr>
              <a:xfrm>
                <a:off x="4450659" y="5904906"/>
                <a:ext cx="7783232" cy="787075"/>
              </a:xfrm>
              <a:prstGeom prst="rect">
                <a:avLst/>
              </a:prstGeom>
              <a:noFill/>
            </p:spPr>
            <p:txBody>
              <a:bodyPr wrap="square">
                <a:spAutoFit/>
              </a:bodyPr>
              <a:lstStyle>
                <a:defPPr>
                  <a:defRPr lang="zh-CN"/>
                </a:defPPr>
                <a:lvl1pPr>
                  <a:lnSpc>
                    <a:spcPct val="150000"/>
                  </a:lnSpc>
                  <a:defRPr sz="1800"/>
                </a:lvl1pPr>
              </a:lstStyle>
              <a:p>
                <a:r>
                  <a:rPr lang="zh-CN" altLang="zh-CN" sz="1600" dirty="0"/>
                  <a:t>比如取到的基尼</a:t>
                </a:r>
                <a:r>
                  <a:rPr lang="zh-CN" altLang="en-US" sz="1600" dirty="0"/>
                  <a:t>指</a:t>
                </a:r>
                <a:r>
                  <a:rPr lang="zh-CN" altLang="zh-CN" sz="1600" dirty="0"/>
                  <a:t>数最小的点为</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𝑎</m:t>
                        </m:r>
                      </m:e>
                      <m:sub>
                        <m:r>
                          <a:rPr lang="en-US" altLang="zh-CN" sz="1600">
                            <a:latin typeface="Cambria Math" panose="02040503050406030204" pitchFamily="18" charset="0"/>
                          </a:rPr>
                          <m:t>𝑡</m:t>
                        </m:r>
                      </m:sub>
                    </m:sSub>
                  </m:oMath>
                </a14:m>
                <a:r>
                  <a:rPr lang="zh-CN" altLang="zh-CN" sz="1600" dirty="0"/>
                  <a:t>，则小于</a:t>
                </a:r>
                <a14:m>
                  <m:oMath xmlns:m="http://schemas.openxmlformats.org/officeDocument/2006/math">
                    <m:sSub>
                      <m:sSubPr>
                        <m:ctrlPr>
                          <a:rPr lang="zh-CN" altLang="zh-CN" sz="1600" i="1" smtClean="0">
                            <a:latin typeface="Cambria Math" panose="02040503050406030204" pitchFamily="18" charset="0"/>
                          </a:rPr>
                        </m:ctrlPr>
                      </m:sSubPr>
                      <m:e>
                        <m:r>
                          <a:rPr lang="en-US" altLang="zh-CN" sz="1600">
                            <a:latin typeface="Cambria Math" panose="02040503050406030204" pitchFamily="18" charset="0"/>
                          </a:rPr>
                          <m:t>𝑎</m:t>
                        </m:r>
                      </m:e>
                      <m:sub>
                        <m:r>
                          <a:rPr lang="en-US" altLang="zh-CN" sz="1600">
                            <a:latin typeface="Cambria Math" panose="02040503050406030204" pitchFamily="18" charset="0"/>
                          </a:rPr>
                          <m:t>𝑡</m:t>
                        </m:r>
                      </m:sub>
                    </m:sSub>
                  </m:oMath>
                </a14:m>
                <a:r>
                  <a:rPr lang="zh-CN" altLang="zh-CN" sz="1600" dirty="0"/>
                  <a:t>的值为类别</a:t>
                </a:r>
                <a:r>
                  <a:rPr lang="en-US" altLang="zh-CN" sz="1600" dirty="0"/>
                  <a:t>1</a:t>
                </a:r>
                <a:r>
                  <a:rPr lang="zh-CN" altLang="zh-CN" sz="1600" dirty="0"/>
                  <a:t>，大于</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𝑎</m:t>
                        </m:r>
                      </m:e>
                      <m:sub>
                        <m:r>
                          <a:rPr lang="en-US" altLang="zh-CN" sz="1600">
                            <a:latin typeface="Cambria Math" panose="02040503050406030204" pitchFamily="18" charset="0"/>
                          </a:rPr>
                          <m:t>𝑡</m:t>
                        </m:r>
                      </m:sub>
                    </m:sSub>
                  </m:oMath>
                </a14:m>
                <a:r>
                  <a:rPr lang="zh-CN" altLang="zh-CN" sz="1600" dirty="0"/>
                  <a:t>的值为类别</a:t>
                </a:r>
                <a:r>
                  <a:rPr lang="en-US" altLang="zh-CN" sz="1600" dirty="0"/>
                  <a:t>2</a:t>
                </a:r>
                <a:r>
                  <a:rPr lang="zh-CN" altLang="zh-CN" sz="1600" dirty="0"/>
                  <a:t>，这样就做到了连续特征的离散化，接着采用基尼指数的大小来度量特征的各个划分点。</a:t>
                </a:r>
                <a:endParaRPr lang="zh-CN" altLang="zh-CN" sz="1600" dirty="0"/>
              </a:p>
            </p:txBody>
          </p:sp>
        </mc:Choice>
        <mc:Fallback>
          <p:sp>
            <p:nvSpPr>
              <p:cNvPr id="62" name="文本框 61"/>
              <p:cNvSpPr txBox="1">
                <a:spLocks noRot="1" noChangeAspect="1" noMove="1" noResize="1" noEditPoints="1" noAdjustHandles="1" noChangeArrowheads="1" noChangeShapeType="1" noTextEdit="1"/>
              </p:cNvSpPr>
              <p:nvPr/>
            </p:nvSpPr>
            <p:spPr>
              <a:xfrm>
                <a:off x="4450659" y="5904906"/>
                <a:ext cx="7783232" cy="787075"/>
              </a:xfrm>
              <a:prstGeom prst="rect">
                <a:avLst/>
              </a:prstGeom>
              <a:blipFill rotWithShape="1">
                <a:blip r:embed="rId7"/>
                <a:stretch>
                  <a:fillRect l="-7" t="-5" r="8" b="45"/>
                </a:stretch>
              </a:blipFill>
            </p:spPr>
            <p:txBody>
              <a:bodyPr/>
              <a:lstStyle/>
              <a:p>
                <a:r>
                  <a:rPr lang="zh-CN" alt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22"/>
          <p:cNvSpPr txBox="1">
            <a:spLocks noChangeArrowheads="1"/>
          </p:cNvSpPr>
          <p:nvPr/>
        </p:nvSpPr>
        <p:spPr bwMode="auto">
          <a:xfrm>
            <a:off x="624523" y="310111"/>
            <a:ext cx="6726237" cy="66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CART</a:t>
            </a:r>
            <a:r>
              <a:rPr lang="zh-CN" altLang="en-US" dirty="0"/>
              <a:t>算法</a:t>
            </a:r>
            <a:r>
              <a:rPr lang="en-US" altLang="zh-CN" dirty="0"/>
              <a:t>-</a:t>
            </a:r>
            <a:r>
              <a:rPr lang="zh-CN" altLang="en-US" dirty="0"/>
              <a:t>分类</a:t>
            </a:r>
            <a:endParaRPr lang="zh-CN" altLang="en-US" dirty="0"/>
          </a:p>
        </p:txBody>
      </p:sp>
      <p:sp>
        <p:nvSpPr>
          <p:cNvPr id="46"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 name="文本框 35"/>
          <p:cNvSpPr txBox="1"/>
          <p:nvPr/>
        </p:nvSpPr>
        <p:spPr>
          <a:xfrm>
            <a:off x="624522" y="1518698"/>
            <a:ext cx="2331615" cy="461665"/>
          </a:xfrm>
          <a:prstGeom prst="rect">
            <a:avLst/>
          </a:prstGeom>
          <a:noFill/>
        </p:spPr>
        <p:txBody>
          <a:bodyPr wrap="square" rtlCol="0">
            <a:spAutoFit/>
          </a:bodyPr>
          <a:lstStyle/>
          <a:p>
            <a:r>
              <a:rPr lang="zh-CN" altLang="en-US" b="1" dirty="0">
                <a:ea typeface="微软雅黑" panose="020B0503020204020204" pitchFamily="34" charset="-122"/>
              </a:rPr>
              <a:t>离散特征处理</a:t>
            </a:r>
            <a:endParaRPr lang="zh-CN" altLang="en-US" b="1" dirty="0">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3" name="表格 6"/>
              <p:cNvGraphicFramePr>
                <a:graphicFrameLocks noGrp="1"/>
              </p:cNvGraphicFramePr>
              <p:nvPr/>
            </p:nvGraphicFramePr>
            <p:xfrm>
              <a:off x="6569813" y="2016167"/>
              <a:ext cx="5438728" cy="365760"/>
            </p:xfrm>
            <a:graphic>
              <a:graphicData uri="http://schemas.openxmlformats.org/drawingml/2006/table">
                <a:tbl>
                  <a:tblPr firstRow="1" bandRow="1">
                    <a:tableStyleId>{93296810-A885-4BE3-A3E7-6D5BEEA58F35}</a:tableStyleId>
                  </a:tblPr>
                  <a:tblGrid>
                    <a:gridCol w="679841"/>
                    <a:gridCol w="679841"/>
                    <a:gridCol w="679841"/>
                    <a:gridCol w="679841"/>
                    <a:gridCol w="679841"/>
                    <a:gridCol w="679841"/>
                    <a:gridCol w="679841"/>
                    <a:gridCol w="679841"/>
                  </a:tblGrid>
                  <a:tr h="155668">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dirty="0" smtClean="0">
                                        <a:latin typeface="Cambria Math" panose="02040503050406030204" pitchFamily="18" charset="0"/>
                                      </a:rPr>
                                      <m:t>𝟏</m:t>
                                    </m:r>
                                  </m:sub>
                                </m:sSub>
                              </m:oMath>
                            </m:oMathPara>
                          </a14:m>
                          <a:endParaRPr lang="zh-CN" altLang="en-US" dirty="0"/>
                        </a:p>
                      </a:txBody>
                      <a:tcPr>
                        <a:solidFill>
                          <a:srgbClr val="FF990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0" dirty="0" smtClean="0">
                                        <a:latin typeface="Cambria Math" panose="02040503050406030204" pitchFamily="18" charset="0"/>
                                      </a:rPr>
                                      <m:t>𝟐</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1" dirty="0" smtClean="0">
                                        <a:latin typeface="Cambria Math" panose="02040503050406030204" pitchFamily="18" charset="0"/>
                                      </a:rPr>
                                      <m:t>𝟑</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1" dirty="0" smtClean="0">
                                        <a:latin typeface="Cambria Math" panose="02040503050406030204" pitchFamily="18" charset="0"/>
                                      </a:rPr>
                                      <m:t>𝟒</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1" dirty="0" smtClean="0">
                                        <a:latin typeface="Cambria Math" panose="02040503050406030204" pitchFamily="18" charset="0"/>
                                      </a:rPr>
                                      <m:t>𝟓</m:t>
                                    </m:r>
                                  </m:sub>
                                </m:sSub>
                              </m:oMath>
                            </m:oMathPara>
                          </a14:m>
                          <a:endParaRPr lang="zh-CN" altLang="en-US" dirty="0"/>
                        </a:p>
                      </a:txBody>
                      <a:tcPr>
                        <a:solidFill>
                          <a:srgbClr val="0070C0"/>
                        </a:solidFill>
                      </a:tcPr>
                    </a:tc>
                    <a:tc>
                      <a:txBody>
                        <a:bodyPr/>
                        <a:lstStyle/>
                        <a:p>
                          <a:r>
                            <a:rPr lang="en-US" altLang="zh-CN" dirty="0"/>
                            <a:t>……</a:t>
                          </a:r>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r>
                                      <a:rPr lang="en-US" altLang="zh-CN" b="1" dirty="0" smtClean="0">
                                        <a:latin typeface="Cambria Math" panose="02040503050406030204" pitchFamily="18" charset="0"/>
                                      </a:rPr>
                                      <m:t>𝟏</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i="1" dirty="0" smtClean="0">
                                        <a:latin typeface="Cambria Math" panose="02040503050406030204" pitchFamily="18" charset="0"/>
                                      </a:rPr>
                                      <m:t>𝑚</m:t>
                                    </m:r>
                                  </m:sub>
                                </m:sSub>
                              </m:oMath>
                            </m:oMathPara>
                          </a14:m>
                          <a:endParaRPr lang="zh-CN" altLang="en-US" dirty="0"/>
                        </a:p>
                      </a:txBody>
                      <a:tcPr>
                        <a:solidFill>
                          <a:srgbClr val="0070C0"/>
                        </a:solidFill>
                      </a:tcPr>
                    </a:tc>
                  </a:tr>
                </a:tbl>
              </a:graphicData>
            </a:graphic>
          </p:graphicFrame>
        </mc:Choice>
        <mc:Fallback xmlns="">
          <p:graphicFrame>
            <p:nvGraphicFramePr>
              <p:cNvPr id="3" name="表格 6"/>
              <p:cNvGraphicFramePr>
                <a:graphicFrameLocks noGrp="1"/>
              </p:cNvGraphicFramePr>
              <p:nvPr/>
            </p:nvGraphicFramePr>
            <p:xfrm>
              <a:off x="6569813" y="2016167"/>
              <a:ext cx="5438728" cy="365760"/>
            </p:xfrm>
            <a:graphic>
              <a:graphicData uri="http://schemas.openxmlformats.org/drawingml/2006/table">
                <a:tbl>
                  <a:tblPr firstRow="1" bandRow="1">
                    <a:tableStyleId>{93296810-A885-4BE3-A3E7-6D5BEEA58F35}</a:tableStyleId>
                  </a:tblPr>
                  <a:tblGrid>
                    <a:gridCol w="679841"/>
                    <a:gridCol w="679841"/>
                    <a:gridCol w="679841"/>
                    <a:gridCol w="679841"/>
                    <a:gridCol w="679841"/>
                    <a:gridCol w="679841"/>
                    <a:gridCol w="679841"/>
                    <a:gridCol w="679841"/>
                  </a:tblGrid>
                  <a:tr h="365760">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c>
                      <a:txBody>
                        <a:bodyPr/>
                        <a:lstStyle/>
                        <a:p>
                          <a:r>
                            <a:rPr lang="en-US" altLang="zh-CN" dirty="0"/>
                            <a:t>……</a:t>
                          </a:r>
                          <a:endParaRPr lang="zh-CN" altLang="en-US" dirty="0"/>
                        </a:p>
                      </a:txBody>
                      <a:tcPr>
                        <a:solidFill>
                          <a:srgbClr val="0070C0"/>
                        </a:solidFill>
                      </a:tcPr>
                    </a:tc>
                    <a:tc>
                      <a:txBody>
                        <a:bodyPr/>
                        <a:lstStyle/>
                        <a:p>
                          <a:endParaRPr lang="zh-CN"/>
                        </a:p>
                      </a:txBody>
                      <a:tcPr>
                        <a:blipFill>
                          <a:blip r:embed="rId1"/>
                        </a:blipFill>
                      </a:tcPr>
                    </a:tc>
                    <a:tc>
                      <a:txBody>
                        <a:bodyPr/>
                        <a:lstStyle/>
                        <a:p>
                          <a:endParaRPr lang="zh-CN"/>
                        </a:p>
                      </a:txBody>
                      <a:tcPr>
                        <a:blipFill>
                          <a:blip r:embed="rId1"/>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37" name="表格 6"/>
              <p:cNvGraphicFramePr>
                <a:graphicFrameLocks noGrp="1"/>
              </p:cNvGraphicFramePr>
              <p:nvPr/>
            </p:nvGraphicFramePr>
            <p:xfrm>
              <a:off x="6569813" y="3097051"/>
              <a:ext cx="5438728" cy="365760"/>
            </p:xfrm>
            <a:graphic>
              <a:graphicData uri="http://schemas.openxmlformats.org/drawingml/2006/table">
                <a:tbl>
                  <a:tblPr firstRow="1" bandRow="1">
                    <a:tableStyleId>{93296810-A885-4BE3-A3E7-6D5BEEA58F35}</a:tableStyleId>
                  </a:tblPr>
                  <a:tblGrid>
                    <a:gridCol w="679841"/>
                    <a:gridCol w="679841"/>
                    <a:gridCol w="679841"/>
                    <a:gridCol w="679841"/>
                    <a:gridCol w="679841"/>
                    <a:gridCol w="679841"/>
                    <a:gridCol w="679841"/>
                    <a:gridCol w="679841"/>
                  </a:tblGrid>
                  <a:tr h="155668">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dirty="0" smtClean="0">
                                        <a:latin typeface="Cambria Math" panose="02040503050406030204" pitchFamily="18" charset="0"/>
                                      </a:rPr>
                                      <m:t>𝟏</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0" dirty="0" smtClean="0">
                                        <a:latin typeface="Cambria Math" panose="02040503050406030204" pitchFamily="18" charset="0"/>
                                      </a:rPr>
                                      <m:t>𝟐</m:t>
                                    </m:r>
                                  </m:sub>
                                </m:sSub>
                              </m:oMath>
                            </m:oMathPara>
                          </a14:m>
                          <a:endParaRPr lang="zh-CN" altLang="en-US" dirty="0"/>
                        </a:p>
                      </a:txBody>
                      <a:tcPr>
                        <a:solidFill>
                          <a:srgbClr val="FF990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1" dirty="0" smtClean="0">
                                        <a:latin typeface="Cambria Math" panose="02040503050406030204" pitchFamily="18" charset="0"/>
                                      </a:rPr>
                                      <m:t>𝟑</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1" dirty="0" smtClean="0">
                                        <a:latin typeface="Cambria Math" panose="02040503050406030204" pitchFamily="18" charset="0"/>
                                      </a:rPr>
                                      <m:t>𝟒</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1" dirty="0" smtClean="0">
                                        <a:latin typeface="Cambria Math" panose="02040503050406030204" pitchFamily="18" charset="0"/>
                                      </a:rPr>
                                      <m:t>𝟓</m:t>
                                    </m:r>
                                  </m:sub>
                                </m:sSub>
                              </m:oMath>
                            </m:oMathPara>
                          </a14:m>
                          <a:endParaRPr lang="zh-CN" altLang="en-US" dirty="0"/>
                        </a:p>
                      </a:txBody>
                      <a:tcPr>
                        <a:solidFill>
                          <a:srgbClr val="0070C0"/>
                        </a:solidFill>
                      </a:tcPr>
                    </a:tc>
                    <a:tc>
                      <a:txBody>
                        <a:bodyPr/>
                        <a:lstStyle/>
                        <a:p>
                          <a:r>
                            <a:rPr lang="en-US" altLang="zh-CN" dirty="0"/>
                            <a:t>……</a:t>
                          </a:r>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r>
                                      <a:rPr lang="en-US" altLang="zh-CN" b="1" dirty="0" smtClean="0">
                                        <a:latin typeface="Cambria Math" panose="02040503050406030204" pitchFamily="18" charset="0"/>
                                      </a:rPr>
                                      <m:t>𝟏</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i="1" dirty="0" smtClean="0">
                                        <a:latin typeface="Cambria Math" panose="02040503050406030204" pitchFamily="18" charset="0"/>
                                      </a:rPr>
                                      <m:t>𝑚</m:t>
                                    </m:r>
                                  </m:sub>
                                </m:sSub>
                              </m:oMath>
                            </m:oMathPara>
                          </a14:m>
                          <a:endParaRPr lang="zh-CN" altLang="en-US" dirty="0"/>
                        </a:p>
                      </a:txBody>
                      <a:tcPr>
                        <a:solidFill>
                          <a:srgbClr val="0070C0"/>
                        </a:solidFill>
                      </a:tcPr>
                    </a:tc>
                  </a:tr>
                </a:tbl>
              </a:graphicData>
            </a:graphic>
          </p:graphicFrame>
        </mc:Choice>
        <mc:Fallback xmlns="">
          <p:graphicFrame>
            <p:nvGraphicFramePr>
              <p:cNvPr id="37" name="表格 6"/>
              <p:cNvGraphicFramePr>
                <a:graphicFrameLocks noGrp="1"/>
              </p:cNvGraphicFramePr>
              <p:nvPr/>
            </p:nvGraphicFramePr>
            <p:xfrm>
              <a:off x="6569813" y="3097051"/>
              <a:ext cx="5438728" cy="365760"/>
            </p:xfrm>
            <a:graphic>
              <a:graphicData uri="http://schemas.openxmlformats.org/drawingml/2006/table">
                <a:tbl>
                  <a:tblPr firstRow="1" bandRow="1">
                    <a:tableStyleId>{93296810-A885-4BE3-A3E7-6D5BEEA58F35}</a:tableStyleId>
                  </a:tblPr>
                  <a:tblGrid>
                    <a:gridCol w="679841"/>
                    <a:gridCol w="679841"/>
                    <a:gridCol w="679841"/>
                    <a:gridCol w="679841"/>
                    <a:gridCol w="679841"/>
                    <a:gridCol w="679841"/>
                    <a:gridCol w="679841"/>
                    <a:gridCol w="679841"/>
                  </a:tblGrid>
                  <a:tr h="365760">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r>
                            <a:rPr lang="en-US" altLang="zh-CN" dirty="0"/>
                            <a:t>……</a:t>
                          </a:r>
                          <a:endParaRPr lang="zh-CN" altLang="en-US" dirty="0"/>
                        </a:p>
                      </a:txBody>
                      <a:tcPr>
                        <a:solidFill>
                          <a:srgbClr val="0070C0"/>
                        </a:solidFill>
                      </a:tcPr>
                    </a:tc>
                    <a:tc>
                      <a:txBody>
                        <a:bodyPr/>
                        <a:lstStyle/>
                        <a:p>
                          <a:endParaRPr lang="zh-CN"/>
                        </a:p>
                      </a:txBody>
                      <a:tcPr>
                        <a:blipFill>
                          <a:blip r:embed="rId2"/>
                        </a:blipFill>
                      </a:tcPr>
                    </a:tc>
                    <a:tc>
                      <a:txBody>
                        <a:bodyPr/>
                        <a:lstStyle/>
                        <a:p>
                          <a:endParaRPr lang="zh-CN"/>
                        </a:p>
                      </a:txBody>
                      <a:tcPr>
                        <a:blipFill>
                          <a:blip r:embed="rId2"/>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49" name="表格 6"/>
              <p:cNvGraphicFramePr>
                <a:graphicFrameLocks noGrp="1"/>
              </p:cNvGraphicFramePr>
              <p:nvPr/>
            </p:nvGraphicFramePr>
            <p:xfrm>
              <a:off x="6569813" y="4504671"/>
              <a:ext cx="5438728" cy="365760"/>
            </p:xfrm>
            <a:graphic>
              <a:graphicData uri="http://schemas.openxmlformats.org/drawingml/2006/table">
                <a:tbl>
                  <a:tblPr firstRow="1" bandRow="1">
                    <a:tableStyleId>{93296810-A885-4BE3-A3E7-6D5BEEA58F35}</a:tableStyleId>
                  </a:tblPr>
                  <a:tblGrid>
                    <a:gridCol w="679841"/>
                    <a:gridCol w="679841"/>
                    <a:gridCol w="679841"/>
                    <a:gridCol w="679841"/>
                    <a:gridCol w="679841"/>
                    <a:gridCol w="679841"/>
                    <a:gridCol w="679841"/>
                    <a:gridCol w="679841"/>
                  </a:tblGrid>
                  <a:tr h="155668">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dirty="0" smtClean="0">
                                        <a:latin typeface="Cambria Math" panose="02040503050406030204" pitchFamily="18" charset="0"/>
                                      </a:rPr>
                                      <m:t>𝟏</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0" dirty="0" smtClean="0">
                                        <a:latin typeface="Cambria Math" panose="02040503050406030204" pitchFamily="18" charset="0"/>
                                      </a:rPr>
                                      <m:t>𝟐</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1" dirty="0" smtClean="0">
                                        <a:latin typeface="Cambria Math" panose="02040503050406030204" pitchFamily="18" charset="0"/>
                                      </a:rPr>
                                      <m:t>𝟑</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1" dirty="0" smtClean="0">
                                        <a:latin typeface="Cambria Math" panose="02040503050406030204" pitchFamily="18" charset="0"/>
                                      </a:rPr>
                                      <m:t>𝟒</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b="1" i="1" dirty="0" smtClean="0">
                                        <a:latin typeface="Cambria Math" panose="02040503050406030204" pitchFamily="18" charset="0"/>
                                      </a:rPr>
                                      <m:t>𝟓</m:t>
                                    </m:r>
                                  </m:sub>
                                </m:sSub>
                              </m:oMath>
                            </m:oMathPara>
                          </a14:m>
                          <a:endParaRPr lang="zh-CN" altLang="en-US" dirty="0"/>
                        </a:p>
                      </a:txBody>
                      <a:tcPr>
                        <a:solidFill>
                          <a:srgbClr val="0070C0"/>
                        </a:solidFill>
                      </a:tcPr>
                    </a:tc>
                    <a:tc>
                      <a:txBody>
                        <a:bodyPr/>
                        <a:lstStyle/>
                        <a:p>
                          <a:r>
                            <a:rPr lang="en-US" altLang="zh-CN" dirty="0"/>
                            <a:t>……</a:t>
                          </a:r>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r>
                                      <a:rPr lang="en-US" altLang="zh-CN" b="1" dirty="0" smtClean="0">
                                        <a:latin typeface="Cambria Math" panose="02040503050406030204" pitchFamily="18" charset="0"/>
                                      </a:rPr>
                                      <m:t>𝟏</m:t>
                                    </m:r>
                                  </m:sub>
                                </m:sSub>
                              </m:oMath>
                            </m:oMathPara>
                          </a14:m>
                          <a:endParaRPr lang="zh-CN" altLang="en-US" dirty="0"/>
                        </a:p>
                      </a:txBody>
                      <a:tcPr>
                        <a:solidFill>
                          <a:srgbClr val="0070C0"/>
                        </a:solidFill>
                      </a:tcPr>
                    </a:tc>
                    <a:tc>
                      <a:txBody>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i="1" dirty="0" smtClean="0">
                                        <a:latin typeface="Cambria Math" panose="02040503050406030204" pitchFamily="18" charset="0"/>
                                      </a:rPr>
                                      <m:t>𝑚</m:t>
                                    </m:r>
                                  </m:sub>
                                </m:sSub>
                              </m:oMath>
                            </m:oMathPara>
                          </a14:m>
                          <a:endParaRPr lang="zh-CN" altLang="en-US" dirty="0"/>
                        </a:p>
                      </a:txBody>
                      <a:tcPr>
                        <a:solidFill>
                          <a:srgbClr val="FF9900"/>
                        </a:solidFill>
                      </a:tcPr>
                    </a:tc>
                  </a:tr>
                </a:tbl>
              </a:graphicData>
            </a:graphic>
          </p:graphicFrame>
        </mc:Choice>
        <mc:Fallback xmlns="">
          <p:graphicFrame>
            <p:nvGraphicFramePr>
              <p:cNvPr id="49" name="表格 6"/>
              <p:cNvGraphicFramePr>
                <a:graphicFrameLocks noGrp="1"/>
              </p:cNvGraphicFramePr>
              <p:nvPr/>
            </p:nvGraphicFramePr>
            <p:xfrm>
              <a:off x="6569813" y="4504671"/>
              <a:ext cx="5438728" cy="365760"/>
            </p:xfrm>
            <a:graphic>
              <a:graphicData uri="http://schemas.openxmlformats.org/drawingml/2006/table">
                <a:tbl>
                  <a:tblPr firstRow="1" bandRow="1">
                    <a:tableStyleId>{93296810-A885-4BE3-A3E7-6D5BEEA58F35}</a:tableStyleId>
                  </a:tblPr>
                  <a:tblGrid>
                    <a:gridCol w="679841"/>
                    <a:gridCol w="679841"/>
                    <a:gridCol w="679841"/>
                    <a:gridCol w="679841"/>
                    <a:gridCol w="679841"/>
                    <a:gridCol w="679841"/>
                    <a:gridCol w="679841"/>
                    <a:gridCol w="679841"/>
                  </a:tblGrid>
                  <a:tr h="365760">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r>
                            <a:rPr lang="en-US" altLang="zh-CN" dirty="0"/>
                            <a:t>……</a:t>
                          </a:r>
                          <a:endParaRPr lang="zh-CN" altLang="en-US" dirty="0"/>
                        </a:p>
                      </a:txBody>
                      <a:tcPr>
                        <a:solidFill>
                          <a:srgbClr val="0070C0"/>
                        </a:solidFill>
                      </a:tcPr>
                    </a:tc>
                    <a:tc>
                      <a:txBody>
                        <a:bodyPr/>
                        <a:lstStyle/>
                        <a:p>
                          <a:endParaRPr lang="zh-CN"/>
                        </a:p>
                      </a:txBody>
                      <a:tcPr>
                        <a:blipFill>
                          <a:blip r:embed="rId3"/>
                        </a:blipFill>
                      </a:tcPr>
                    </a:tc>
                    <a:tc>
                      <a:txBody>
                        <a:bodyPr/>
                        <a:lstStyle/>
                        <a:p>
                          <a:endParaRPr lang="zh-CN"/>
                        </a:p>
                      </a:txBody>
                      <a:tcPr>
                        <a:blipFill>
                          <a:blip r:embed="rId3"/>
                        </a:blipFill>
                      </a:tcPr>
                    </a:tc>
                  </a:tr>
                </a:tbl>
              </a:graphicData>
            </a:graphic>
          </p:graphicFrame>
        </mc:Fallback>
      </mc:AlternateContent>
      <p:sp>
        <p:nvSpPr>
          <p:cNvPr id="50" name="文本框 49"/>
          <p:cNvSpPr txBox="1"/>
          <p:nvPr/>
        </p:nvSpPr>
        <p:spPr>
          <a:xfrm>
            <a:off x="6490150" y="3946530"/>
            <a:ext cx="872502" cy="461665"/>
          </a:xfrm>
          <a:prstGeom prst="rect">
            <a:avLst/>
          </a:prstGeom>
          <a:noFill/>
        </p:spPr>
        <p:txBody>
          <a:bodyPr vert="horz" wrap="square" rtlCol="0">
            <a:spAutoFit/>
          </a:bodyPr>
          <a:lstStyle/>
          <a:p>
            <a:r>
              <a:rPr lang="en-US" altLang="zh-CN" dirty="0"/>
              <a:t>……</a:t>
            </a:r>
            <a:endParaRPr lang="zh-CN" altLang="en-US" dirty="0"/>
          </a:p>
        </p:txBody>
      </p:sp>
      <p:sp>
        <p:nvSpPr>
          <p:cNvPr id="53" name="文本框 52"/>
          <p:cNvSpPr txBox="1"/>
          <p:nvPr/>
        </p:nvSpPr>
        <p:spPr>
          <a:xfrm>
            <a:off x="4843573" y="2012595"/>
            <a:ext cx="1278427" cy="369332"/>
          </a:xfrm>
          <a:prstGeom prst="rect">
            <a:avLst/>
          </a:prstGeom>
          <a:noFill/>
        </p:spPr>
        <p:txBody>
          <a:bodyPr wrap="square" rtlCol="0">
            <a:spAutoFit/>
          </a:bodyPr>
          <a:lstStyle/>
          <a:p>
            <a:r>
              <a:rPr lang="zh-CN" altLang="en-US" sz="1800" dirty="0"/>
              <a:t>第</a:t>
            </a:r>
            <a:r>
              <a:rPr lang="en-US" altLang="zh-CN" sz="1800" dirty="0"/>
              <a:t>1</a:t>
            </a:r>
            <a:r>
              <a:rPr lang="zh-CN" altLang="en-US" sz="1800" dirty="0"/>
              <a:t>次划分</a:t>
            </a:r>
            <a:endParaRPr lang="zh-CN" altLang="en-US" sz="1800" dirty="0"/>
          </a:p>
        </p:txBody>
      </p:sp>
      <mc:AlternateContent xmlns:mc="http://schemas.openxmlformats.org/markup-compatibility/2006">
        <mc:Choice xmlns:a14="http://schemas.microsoft.com/office/drawing/2010/main" Requires="a14">
          <p:sp>
            <p:nvSpPr>
              <p:cNvPr id="54" name="文本框 53"/>
              <p:cNvSpPr txBox="1"/>
              <p:nvPr/>
            </p:nvSpPr>
            <p:spPr>
              <a:xfrm>
                <a:off x="4827695" y="4511958"/>
                <a:ext cx="1864420" cy="369332"/>
              </a:xfrm>
              <a:prstGeom prst="rect">
                <a:avLst/>
              </a:prstGeom>
              <a:noFill/>
            </p:spPr>
            <p:txBody>
              <a:bodyPr wrap="square" rtlCol="0">
                <a:spAutoFit/>
              </a:bodyPr>
              <a:lstStyle/>
              <a:p>
                <a:r>
                  <a:rPr lang="zh-CN" altLang="en-US" sz="1800" dirty="0"/>
                  <a:t>第</a:t>
                </a:r>
                <a14:m>
                  <m:oMath xmlns:m="http://schemas.openxmlformats.org/officeDocument/2006/math">
                    <m:r>
                      <a:rPr lang="en-US" altLang="zh-CN" sz="1800" i="1" dirty="0" smtClean="0">
                        <a:latin typeface="Cambria Math" panose="02040503050406030204" pitchFamily="18" charset="0"/>
                      </a:rPr>
                      <m:t>𝑚</m:t>
                    </m:r>
                  </m:oMath>
                </a14:m>
                <a:r>
                  <a:rPr lang="zh-CN" altLang="en-US" sz="1800" dirty="0"/>
                  <a:t>次划分</a:t>
                </a:r>
                <a:endParaRPr lang="zh-CN" altLang="en-US" sz="1800" dirty="0"/>
              </a:p>
            </p:txBody>
          </p:sp>
        </mc:Choice>
        <mc:Fallback>
          <p:sp>
            <p:nvSpPr>
              <p:cNvPr id="54" name="文本框 53"/>
              <p:cNvSpPr txBox="1">
                <a:spLocks noRot="1" noChangeAspect="1" noMove="1" noResize="1" noEditPoints="1" noAdjustHandles="1" noChangeArrowheads="1" noChangeShapeType="1" noTextEdit="1"/>
              </p:cNvSpPr>
              <p:nvPr/>
            </p:nvSpPr>
            <p:spPr>
              <a:xfrm>
                <a:off x="4827695" y="4511958"/>
                <a:ext cx="1864420" cy="369332"/>
              </a:xfrm>
              <a:prstGeom prst="rect">
                <a:avLst/>
              </a:prstGeom>
              <a:blipFill rotWithShape="1">
                <a:blip r:embed="rId4"/>
                <a:stretch>
                  <a:fillRect l="-23" t="-77" r="26" b="12"/>
                </a:stretch>
              </a:blipFill>
            </p:spPr>
            <p:txBody>
              <a:bodyPr/>
              <a:lstStyle/>
              <a:p>
                <a:r>
                  <a:rPr lang="zh-CN" altLang="en-US">
                    <a:noFill/>
                  </a:rPr>
                  <a:t> </a:t>
                </a:r>
              </a:p>
            </p:txBody>
          </p:sp>
        </mc:Fallback>
      </mc:AlternateContent>
      <p:sp>
        <p:nvSpPr>
          <p:cNvPr id="55" name="文本框 54"/>
          <p:cNvSpPr txBox="1"/>
          <p:nvPr/>
        </p:nvSpPr>
        <p:spPr>
          <a:xfrm>
            <a:off x="4843573" y="3101989"/>
            <a:ext cx="1278427" cy="369332"/>
          </a:xfrm>
          <a:prstGeom prst="rect">
            <a:avLst/>
          </a:prstGeom>
          <a:noFill/>
        </p:spPr>
        <p:txBody>
          <a:bodyPr wrap="square" rtlCol="0">
            <a:spAutoFit/>
          </a:bodyPr>
          <a:lstStyle/>
          <a:p>
            <a:r>
              <a:rPr lang="zh-CN" altLang="en-US" sz="1800" dirty="0"/>
              <a:t>第</a:t>
            </a:r>
            <a:r>
              <a:rPr lang="en-US" altLang="zh-CN" sz="1800" dirty="0"/>
              <a:t>2</a:t>
            </a:r>
            <a:r>
              <a:rPr lang="zh-CN" altLang="en-US" sz="1800" dirty="0"/>
              <a:t>次划分</a:t>
            </a:r>
            <a:endParaRPr lang="zh-CN" altLang="en-US" sz="1800" dirty="0"/>
          </a:p>
        </p:txBody>
      </p:sp>
      <mc:AlternateContent xmlns:mc="http://schemas.openxmlformats.org/markup-compatibility/2006">
        <mc:Choice xmlns:a14="http://schemas.microsoft.com/office/drawing/2010/main" Requires="a14">
          <p:sp>
            <p:nvSpPr>
              <p:cNvPr id="58" name="文本框 57"/>
              <p:cNvSpPr txBox="1"/>
              <p:nvPr/>
            </p:nvSpPr>
            <p:spPr>
              <a:xfrm>
                <a:off x="665243" y="2116704"/>
                <a:ext cx="3977178" cy="2535951"/>
              </a:xfrm>
              <a:prstGeom prst="rect">
                <a:avLst/>
              </a:prstGeom>
              <a:noFill/>
            </p:spPr>
            <p:txBody>
              <a:bodyPr wrap="square">
                <a:spAutoFit/>
              </a:bodyPr>
              <a:lstStyle/>
              <a:p>
                <a:pPr>
                  <a:lnSpc>
                    <a:spcPct val="150000"/>
                  </a:lnSpc>
                </a:pPr>
                <a:r>
                  <a:rPr lang="zh-CN" altLang="zh-CN" sz="1800" dirty="0"/>
                  <a:t>具体思路：</a:t>
                </a:r>
                <a:r>
                  <a:rPr lang="zh-CN" altLang="en-US" sz="1800" dirty="0"/>
                  <a:t>假设特征</a:t>
                </a:r>
                <a14:m>
                  <m:oMath xmlns:m="http://schemas.openxmlformats.org/officeDocument/2006/math">
                    <m:r>
                      <a:rPr lang="en-US" altLang="zh-CN" sz="1800" i="1" dirty="0" smtClean="0">
                        <a:latin typeface="Cambria Math" panose="02040503050406030204" pitchFamily="18" charset="0"/>
                      </a:rPr>
                      <m:t>𝑎</m:t>
                    </m:r>
                  </m:oMath>
                </a14:m>
                <a:r>
                  <a:rPr lang="zh-CN" altLang="en-US" sz="1800" dirty="0"/>
                  <a:t>有</a:t>
                </a:r>
                <a14:m>
                  <m:oMath xmlns:m="http://schemas.openxmlformats.org/officeDocument/2006/math">
                    <m:r>
                      <a:rPr lang="en-US" altLang="zh-CN" sz="1800" i="1" dirty="0" smtClean="0">
                        <a:latin typeface="Cambria Math" panose="02040503050406030204" pitchFamily="18" charset="0"/>
                      </a:rPr>
                      <m:t>𝑚</m:t>
                    </m:r>
                  </m:oMath>
                </a14:m>
                <a:r>
                  <a:rPr lang="zh-CN" altLang="en-US" sz="1800" dirty="0"/>
                  <a:t>个离散值。分类标准是：每一次将其中一个特征分为一类，其他非该特征分为另一类。依照这个标准遍历所有分类情况，计算每个分类下的基尼指数，最后选择最小的作为最终的特征划分。</a:t>
                </a:r>
                <a:endParaRPr lang="zh-CN" altLang="zh-CN" sz="1800" dirty="0"/>
              </a:p>
            </p:txBody>
          </p:sp>
        </mc:Choice>
        <mc:Fallback>
          <p:sp>
            <p:nvSpPr>
              <p:cNvPr id="58" name="文本框 57"/>
              <p:cNvSpPr txBox="1">
                <a:spLocks noRot="1" noChangeAspect="1" noMove="1" noResize="1" noEditPoints="1" noAdjustHandles="1" noChangeArrowheads="1" noChangeShapeType="1" noTextEdit="1"/>
              </p:cNvSpPr>
              <p:nvPr/>
            </p:nvSpPr>
            <p:spPr>
              <a:xfrm>
                <a:off x="665243" y="2116704"/>
                <a:ext cx="3977178" cy="2535951"/>
              </a:xfrm>
              <a:prstGeom prst="rect">
                <a:avLst/>
              </a:prstGeom>
              <a:blipFill rotWithShape="1">
                <a:blip r:embed="rId5"/>
                <a:stretch>
                  <a:fillRect l="-10" t="-10" r="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p:cNvSpPr txBox="1"/>
              <p:nvPr/>
            </p:nvSpPr>
            <p:spPr>
              <a:xfrm>
                <a:off x="4346651" y="5392061"/>
                <a:ext cx="7622888" cy="787075"/>
              </a:xfrm>
              <a:prstGeom prst="rect">
                <a:avLst/>
              </a:prstGeom>
              <a:noFill/>
            </p:spPr>
            <p:txBody>
              <a:bodyPr wrap="square">
                <a:spAutoFit/>
              </a:bodyPr>
              <a:lstStyle/>
              <a:p>
                <a:pPr>
                  <a:lnSpc>
                    <a:spcPct val="150000"/>
                  </a:lnSpc>
                </a:pPr>
                <a:r>
                  <a:rPr lang="zh-CN" altLang="zh-CN" sz="1600" dirty="0"/>
                  <a:t>比如</a:t>
                </a:r>
                <a:r>
                  <a:rPr lang="zh-CN" altLang="en-US" sz="1600" dirty="0"/>
                  <a:t>第</a:t>
                </a:r>
                <a:r>
                  <a:rPr lang="en-US" altLang="zh-CN" sz="1600" dirty="0"/>
                  <a:t>1</a:t>
                </a:r>
                <a:r>
                  <a:rPr lang="zh-CN" altLang="en-US" sz="1600" dirty="0"/>
                  <a:t>次取</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m:t>
                        </m:r>
                        <m:r>
                          <a:rPr lang="en-US" altLang="zh-CN" sz="1600" i="1">
                            <a:latin typeface="Cambria Math" panose="02040503050406030204" pitchFamily="18" charset="0"/>
                          </a:rPr>
                          <m:t>𝑎</m:t>
                        </m:r>
                      </m:e>
                      <m:sub>
                        <m:r>
                          <a:rPr lang="en-US" altLang="zh-CN" sz="1600">
                            <a:latin typeface="Cambria Math" panose="02040503050406030204" pitchFamily="18" charset="0"/>
                          </a:rPr>
                          <m:t>1</m:t>
                        </m:r>
                      </m:sub>
                    </m:sSub>
                  </m:oMath>
                </a14:m>
                <a:r>
                  <a:rPr lang="en-US" altLang="zh-CN" sz="1600" dirty="0"/>
                  <a:t>}</a:t>
                </a:r>
                <a:r>
                  <a:rPr lang="zh-CN" altLang="zh-CN" sz="1600" dirty="0"/>
                  <a:t>为类别</a:t>
                </a:r>
                <a:r>
                  <a:rPr lang="en-US" altLang="zh-CN" sz="1600" dirty="0"/>
                  <a:t>1</a:t>
                </a:r>
                <a:r>
                  <a:rPr lang="zh-CN" altLang="zh-CN" sz="1600" dirty="0"/>
                  <a:t>，</a:t>
                </a:r>
                <a:r>
                  <a:rPr lang="zh-CN" altLang="en-US" sz="1600" dirty="0"/>
                  <a:t>那么剩下的特征</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m:t>
                        </m:r>
                        <m:r>
                          <a:rPr lang="en-US" altLang="zh-CN" sz="1600" i="1">
                            <a:latin typeface="Cambria Math" panose="02040503050406030204" pitchFamily="18" charset="0"/>
                          </a:rPr>
                          <m:t>𝑎</m:t>
                        </m:r>
                      </m:e>
                      <m:sub>
                        <m:r>
                          <a:rPr lang="en-US" altLang="zh-CN" sz="1600">
                            <a:latin typeface="Cambria Math" panose="02040503050406030204" pitchFamily="18" charset="0"/>
                          </a:rPr>
                          <m:t>2</m:t>
                        </m:r>
                      </m:sub>
                    </m:sSub>
                  </m:oMath>
                </a14:m>
                <a:r>
                  <a:rPr lang="en-US" altLang="zh-CN" sz="1600" dirty="0"/>
                  <a:t> , </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a:latin typeface="Cambria Math" panose="02040503050406030204" pitchFamily="18" charset="0"/>
                          </a:rPr>
                          <m:t>3</m:t>
                        </m:r>
                      </m:sub>
                    </m:sSub>
                  </m:oMath>
                </a14:m>
                <a:r>
                  <a:rPr lang="en-US" altLang="zh-CN" sz="1600" dirty="0"/>
                  <a:t>,……, </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𝑚</m:t>
                        </m:r>
                        <m:r>
                          <a:rPr lang="en-US" altLang="zh-CN" sz="1600" i="1">
                            <a:latin typeface="Cambria Math" panose="02040503050406030204" pitchFamily="18" charset="0"/>
                          </a:rPr>
                          <m:t>−</m:t>
                        </m:r>
                        <m:r>
                          <a:rPr lang="en-US" altLang="zh-CN" sz="1600">
                            <a:latin typeface="Cambria Math" panose="02040503050406030204" pitchFamily="18" charset="0"/>
                          </a:rPr>
                          <m:t>1</m:t>
                        </m:r>
                      </m:sub>
                    </m:sSub>
                  </m:oMath>
                </a14:m>
                <a:r>
                  <a:rPr lang="en-US" altLang="zh-CN" sz="1600" dirty="0"/>
                  <a:t>, </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𝑚</m:t>
                        </m:r>
                      </m:sub>
                    </m:sSub>
                    <m:r>
                      <a:rPr lang="en-US" altLang="zh-CN" sz="1600" i="1">
                        <a:latin typeface="Cambria Math" panose="02040503050406030204" pitchFamily="18" charset="0"/>
                      </a:rPr>
                      <m:t>}</m:t>
                    </m:r>
                  </m:oMath>
                </a14:m>
                <a:r>
                  <a:rPr lang="zh-CN" altLang="zh-CN" sz="1600" dirty="0"/>
                  <a:t>为类别</a:t>
                </a:r>
                <a:r>
                  <a:rPr lang="en-US" altLang="zh-CN" sz="1600" dirty="0"/>
                  <a:t>2</a:t>
                </a:r>
                <a:r>
                  <a:rPr lang="zh-CN" altLang="zh-CN" sz="1600" dirty="0"/>
                  <a:t>，</a:t>
                </a:r>
                <a:r>
                  <a:rPr lang="zh-CN" altLang="en-US" sz="1600" dirty="0"/>
                  <a:t>由此遍历，第</a:t>
                </a:r>
                <a14:m>
                  <m:oMath xmlns:m="http://schemas.openxmlformats.org/officeDocument/2006/math">
                    <m:r>
                      <a:rPr lang="en-US" altLang="zh-CN" sz="1600" i="1" dirty="0" smtClean="0">
                        <a:latin typeface="Cambria Math" panose="02040503050406030204" pitchFamily="18" charset="0"/>
                      </a:rPr>
                      <m:t>𝑚</m:t>
                    </m:r>
                  </m:oMath>
                </a14:m>
                <a:r>
                  <a:rPr lang="zh-CN" altLang="en-US" sz="1600" dirty="0"/>
                  <a:t>次取</a:t>
                </a:r>
                <a14:m>
                  <m:oMath xmlns:m="http://schemas.openxmlformats.org/officeDocument/2006/math">
                    <m:r>
                      <a:rPr lang="en-US" altLang="zh-CN" sz="1600" i="1">
                        <a:latin typeface="Cambria Math" panose="02040503050406030204" pitchFamily="18" charset="0"/>
                      </a:rPr>
                      <m:t>{ </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𝑚</m:t>
                        </m:r>
                      </m:sub>
                    </m:sSub>
                    <m:r>
                      <a:rPr lang="en-US" altLang="zh-CN" sz="1600" i="1">
                        <a:latin typeface="Cambria Math" panose="02040503050406030204" pitchFamily="18" charset="0"/>
                      </a:rPr>
                      <m:t>}</m:t>
                    </m:r>
                  </m:oMath>
                </a14:m>
                <a:r>
                  <a:rPr lang="zh-CN" altLang="zh-CN" sz="1600" dirty="0"/>
                  <a:t>为类别</a:t>
                </a:r>
                <a:r>
                  <a:rPr lang="en-US" altLang="zh-CN" sz="1600" dirty="0"/>
                  <a:t>1</a:t>
                </a:r>
                <a:r>
                  <a:rPr lang="zh-CN" altLang="zh-CN" sz="1600" dirty="0"/>
                  <a:t>，</a:t>
                </a:r>
                <a:r>
                  <a:rPr lang="zh-CN" altLang="en-US" sz="1600" dirty="0"/>
                  <a:t>那么剩下的特征</a:t>
                </a:r>
                <a14:m>
                  <m:oMath xmlns:m="http://schemas.openxmlformats.org/officeDocument/2006/math">
                    <m:sSub>
                      <m:sSubPr>
                        <m:ctrlPr>
                          <a:rPr lang="zh-CN" altLang="zh-CN" sz="1600" i="1">
                            <a:latin typeface="Cambria Math" panose="02040503050406030204" pitchFamily="18" charset="0"/>
                          </a:rPr>
                        </m:ctrlPr>
                      </m:sSub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m:t>
                            </m:r>
                            <m:r>
                              <a:rPr lang="en-US" altLang="zh-CN" sz="1600" i="1">
                                <a:latin typeface="Cambria Math" panose="02040503050406030204" pitchFamily="18" charset="0"/>
                              </a:rPr>
                              <m:t>𝑎</m:t>
                            </m:r>
                          </m:e>
                          <m:sub>
                            <m:r>
                              <a:rPr lang="en-US" altLang="zh-CN" sz="1600">
                                <a:latin typeface="Cambria Math" panose="02040503050406030204" pitchFamily="18" charset="0"/>
                              </a:rPr>
                              <m:t>1</m:t>
                            </m:r>
                          </m:sub>
                        </m:sSub>
                        <m:r>
                          <m:rPr>
                            <m:nor/>
                          </m:rPr>
                          <a:rPr lang="en-US" altLang="zh-CN" sz="1600" dirty="0">
                            <a:latin typeface="Cambria Math" panose="02040503050406030204" pitchFamily="18" charset="0"/>
                          </a:rPr>
                          <m:t>,</m:t>
                        </m:r>
                        <m:r>
                          <a:rPr lang="en-US" altLang="zh-CN" sz="1600" i="1">
                            <a:latin typeface="Cambria Math" panose="02040503050406030204" pitchFamily="18" charset="0"/>
                          </a:rPr>
                          <m:t>𝑎</m:t>
                        </m:r>
                      </m:e>
                      <m:sub>
                        <m:r>
                          <a:rPr lang="en-US" altLang="zh-CN" sz="1600">
                            <a:latin typeface="Cambria Math" panose="02040503050406030204" pitchFamily="18" charset="0"/>
                          </a:rPr>
                          <m:t>2</m:t>
                        </m:r>
                      </m:sub>
                    </m:sSub>
                  </m:oMath>
                </a14:m>
                <a:r>
                  <a:rPr lang="en-US" altLang="zh-CN" sz="1600" dirty="0"/>
                  <a:t> , </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a:latin typeface="Cambria Math" panose="02040503050406030204" pitchFamily="18" charset="0"/>
                          </a:rPr>
                          <m:t>3</m:t>
                        </m:r>
                      </m:sub>
                    </m:sSub>
                  </m:oMath>
                </a14:m>
                <a:r>
                  <a:rPr lang="en-US" altLang="zh-CN" sz="1600" dirty="0"/>
                  <a:t>,……, </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𝑚</m:t>
                        </m:r>
                        <m:r>
                          <a:rPr lang="en-US" altLang="zh-CN" sz="1600" i="1">
                            <a:latin typeface="Cambria Math" panose="02040503050406030204" pitchFamily="18" charset="0"/>
                          </a:rPr>
                          <m:t>−</m:t>
                        </m:r>
                        <m:r>
                          <a:rPr lang="en-US" altLang="zh-CN" sz="1600">
                            <a:latin typeface="Cambria Math" panose="02040503050406030204" pitchFamily="18" charset="0"/>
                          </a:rPr>
                          <m:t>1</m:t>
                        </m:r>
                      </m:sub>
                    </m:sSub>
                    <m:r>
                      <a:rPr lang="en-US" altLang="zh-CN" sz="1600" i="1">
                        <a:latin typeface="Cambria Math" panose="02040503050406030204" pitchFamily="18" charset="0"/>
                      </a:rPr>
                      <m:t>}</m:t>
                    </m:r>
                  </m:oMath>
                </a14:m>
                <a:r>
                  <a:rPr lang="zh-CN" altLang="zh-CN" sz="1600" dirty="0"/>
                  <a:t>为类别</a:t>
                </a:r>
                <a:r>
                  <a:rPr lang="en-US" altLang="zh-CN" sz="1600" dirty="0"/>
                  <a:t>2</a:t>
                </a:r>
                <a:r>
                  <a:rPr lang="zh-CN" altLang="en-US" sz="1600" dirty="0"/>
                  <a:t>。</a:t>
                </a:r>
                <a:endParaRPr lang="zh-CN" altLang="zh-CN" sz="1600" dirty="0"/>
              </a:p>
            </p:txBody>
          </p:sp>
        </mc:Choice>
        <mc:Fallback>
          <p:sp>
            <p:nvSpPr>
              <p:cNvPr id="21" name="文本框 20"/>
              <p:cNvSpPr txBox="1">
                <a:spLocks noRot="1" noChangeAspect="1" noMove="1" noResize="1" noEditPoints="1" noAdjustHandles="1" noChangeArrowheads="1" noChangeShapeType="1" noTextEdit="1"/>
              </p:cNvSpPr>
              <p:nvPr/>
            </p:nvSpPr>
            <p:spPr>
              <a:xfrm>
                <a:off x="4346651" y="5392061"/>
                <a:ext cx="7622888" cy="787075"/>
              </a:xfrm>
              <a:prstGeom prst="rect">
                <a:avLst/>
              </a:prstGeom>
              <a:blipFill rotWithShape="1">
                <a:blip r:embed="rId6"/>
                <a:stretch>
                  <a:fillRect l="-1" t="-35" r="6" b="74"/>
                </a:stretch>
              </a:blipFill>
            </p:spPr>
            <p:txBody>
              <a:bodyPr/>
              <a:lstStyle/>
              <a:p>
                <a:r>
                  <a:rPr lang="zh-CN" altLang="en-US">
                    <a:noFill/>
                  </a:rPr>
                  <a:t> </a:t>
                </a:r>
              </a:p>
            </p:txBody>
          </p:sp>
        </mc:Fallback>
      </mc:AlternateContent>
      <p:sp>
        <p:nvSpPr>
          <p:cNvPr id="24" name="文本框 23"/>
          <p:cNvSpPr txBox="1"/>
          <p:nvPr/>
        </p:nvSpPr>
        <p:spPr>
          <a:xfrm>
            <a:off x="979004" y="6368949"/>
            <a:ext cx="10626507" cy="338554"/>
          </a:xfrm>
          <a:prstGeom prst="rect">
            <a:avLst/>
          </a:prstGeom>
          <a:noFill/>
        </p:spPr>
        <p:txBody>
          <a:bodyPr wrap="square">
            <a:spAutoFit/>
          </a:bodyPr>
          <a:lstStyle/>
          <a:p>
            <a:pPr indent="254000"/>
            <a:r>
              <a:rPr lang="en-US" altLang="zh-CN" sz="1600" dirty="0">
                <a:solidFill>
                  <a:srgbClr val="FF0000"/>
                </a:solidFill>
              </a:rPr>
              <a:t>CART</a:t>
            </a:r>
            <a:r>
              <a:rPr lang="zh-CN" altLang="zh-CN" sz="1600" dirty="0">
                <a:solidFill>
                  <a:srgbClr val="FF0000"/>
                </a:solidFill>
              </a:rPr>
              <a:t>的特征会多次参与节点的建立，而在</a:t>
            </a:r>
            <a:r>
              <a:rPr lang="en-US" altLang="zh-CN" sz="1600" dirty="0">
                <a:solidFill>
                  <a:srgbClr val="FF0000"/>
                </a:solidFill>
              </a:rPr>
              <a:t>ID3</a:t>
            </a:r>
            <a:r>
              <a:rPr lang="zh-CN" altLang="zh-CN" sz="1600" dirty="0">
                <a:solidFill>
                  <a:srgbClr val="FF0000"/>
                </a:solidFill>
              </a:rPr>
              <a:t>或</a:t>
            </a:r>
            <a:r>
              <a:rPr lang="en-US" altLang="zh-CN" sz="1600" dirty="0">
                <a:solidFill>
                  <a:srgbClr val="FF0000"/>
                </a:solidFill>
              </a:rPr>
              <a:t>C4.5</a:t>
            </a:r>
            <a:r>
              <a:rPr lang="zh-CN" altLang="zh-CN" sz="1600" dirty="0">
                <a:solidFill>
                  <a:srgbClr val="FF0000"/>
                </a:solidFill>
              </a:rPr>
              <a:t>的一颗子树中，离散特征只会参与一次节点的建立。</a:t>
            </a:r>
            <a:endParaRPr lang="zh-CN" altLang="zh-CN" sz="1600" dirty="0">
              <a:solidFill>
                <a:srgbClr val="FF0000"/>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4702957" y="4044344"/>
            <a:ext cx="1097280" cy="505097"/>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房子</a:t>
            </a:r>
            <a:endParaRPr lang="zh-CN" altLang="en-US" sz="1600" dirty="0">
              <a:solidFill>
                <a:schemeClr val="bg1"/>
              </a:solidFill>
              <a:ea typeface="微软雅黑" panose="020B0503020204020204" pitchFamily="34" charset="-122"/>
            </a:endParaRPr>
          </a:p>
        </p:txBody>
      </p:sp>
      <p:sp>
        <p:nvSpPr>
          <p:cNvPr id="5" name="矩形 4"/>
          <p:cNvSpPr/>
          <p:nvPr/>
        </p:nvSpPr>
        <p:spPr>
          <a:xfrm>
            <a:off x="4093356" y="5150333"/>
            <a:ext cx="383177" cy="418011"/>
          </a:xfrm>
          <a:prstGeom prst="rect">
            <a:avLst/>
          </a:prstGeom>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ea typeface="微软雅黑" panose="020B0503020204020204" pitchFamily="34" charset="-122"/>
              </a:rPr>
              <a:t>是</a:t>
            </a:r>
            <a:endParaRPr lang="zh-CN" altLang="en-US" sz="1600" dirty="0">
              <a:ea typeface="微软雅黑" panose="020B0503020204020204" pitchFamily="34" charset="-122"/>
            </a:endParaRPr>
          </a:p>
        </p:txBody>
      </p:sp>
      <p:sp>
        <p:nvSpPr>
          <p:cNvPr id="6" name="矩形 5"/>
          <p:cNvSpPr/>
          <p:nvPr/>
        </p:nvSpPr>
        <p:spPr>
          <a:xfrm>
            <a:off x="6705925" y="6312928"/>
            <a:ext cx="383177" cy="418011"/>
          </a:xfrm>
          <a:prstGeom prst="rect">
            <a:avLst/>
          </a:prstGeom>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ea typeface="微软雅黑" panose="020B0503020204020204" pitchFamily="34" charset="-122"/>
              </a:rPr>
              <a:t>否</a:t>
            </a:r>
            <a:endParaRPr lang="zh-CN" altLang="en-US" sz="1600" dirty="0">
              <a:ea typeface="微软雅黑" panose="020B0503020204020204" pitchFamily="34" charset="-122"/>
            </a:endParaRPr>
          </a:p>
        </p:txBody>
      </p:sp>
      <p:cxnSp>
        <p:nvCxnSpPr>
          <p:cNvPr id="8" name="直接箭头连接符 7"/>
          <p:cNvCxnSpPr>
            <a:stCxn id="4" idx="4"/>
            <a:endCxn id="5" idx="0"/>
          </p:cNvCxnSpPr>
          <p:nvPr/>
        </p:nvCxnSpPr>
        <p:spPr>
          <a:xfrm flipH="1">
            <a:off x="4284945" y="4549441"/>
            <a:ext cx="966652" cy="60089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5708796" y="5150333"/>
            <a:ext cx="1097280" cy="505097"/>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工作</a:t>
            </a:r>
            <a:endParaRPr lang="zh-CN" altLang="en-US" sz="1600" dirty="0">
              <a:solidFill>
                <a:schemeClr val="bg1"/>
              </a:solidFill>
              <a:ea typeface="微软雅黑" panose="020B0503020204020204" pitchFamily="34" charset="-122"/>
            </a:endParaRPr>
          </a:p>
        </p:txBody>
      </p:sp>
      <p:sp>
        <p:nvSpPr>
          <p:cNvPr id="10" name="矩形 9"/>
          <p:cNvSpPr/>
          <p:nvPr/>
        </p:nvSpPr>
        <p:spPr>
          <a:xfrm>
            <a:off x="5608648" y="6312928"/>
            <a:ext cx="383177" cy="418011"/>
          </a:xfrm>
          <a:prstGeom prst="rect">
            <a:avLst/>
          </a:prstGeom>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ea typeface="微软雅黑" panose="020B0503020204020204" pitchFamily="34" charset="-122"/>
              </a:rPr>
              <a:t>是</a:t>
            </a:r>
            <a:endParaRPr lang="zh-CN" altLang="en-US" sz="1600" dirty="0">
              <a:ea typeface="微软雅黑" panose="020B0503020204020204" pitchFamily="34" charset="-122"/>
            </a:endParaRPr>
          </a:p>
        </p:txBody>
      </p:sp>
      <p:cxnSp>
        <p:nvCxnSpPr>
          <p:cNvPr id="12" name="直接箭头连接符 11"/>
          <p:cNvCxnSpPr>
            <a:stCxn id="4" idx="4"/>
            <a:endCxn id="9" idx="0"/>
          </p:cNvCxnSpPr>
          <p:nvPr/>
        </p:nvCxnSpPr>
        <p:spPr>
          <a:xfrm>
            <a:off x="5251597" y="4549441"/>
            <a:ext cx="1005839" cy="60089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9" idx="4"/>
            <a:endCxn id="10" idx="0"/>
          </p:cNvCxnSpPr>
          <p:nvPr/>
        </p:nvCxnSpPr>
        <p:spPr>
          <a:xfrm flipH="1">
            <a:off x="5800237" y="5655430"/>
            <a:ext cx="457199" cy="657498"/>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9" idx="4"/>
            <a:endCxn id="6" idx="0"/>
          </p:cNvCxnSpPr>
          <p:nvPr/>
        </p:nvCxnSpPr>
        <p:spPr>
          <a:xfrm>
            <a:off x="6257436" y="5655430"/>
            <a:ext cx="640078" cy="657498"/>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252287" y="4556976"/>
            <a:ext cx="448492" cy="307777"/>
          </a:xfrm>
          <a:prstGeom prst="rect">
            <a:avLst/>
          </a:prstGeom>
          <a:noFill/>
        </p:spPr>
        <p:txBody>
          <a:bodyPr wrap="square" rtlCol="0">
            <a:spAutoFit/>
          </a:bodyPr>
          <a:lstStyle/>
          <a:p>
            <a:r>
              <a:rPr lang="zh-CN" altLang="en-US" sz="1400" dirty="0">
                <a:ea typeface="微软雅黑" panose="020B0503020204020204" pitchFamily="34" charset="-122"/>
              </a:rPr>
              <a:t>有</a:t>
            </a:r>
            <a:endParaRPr lang="zh-CN" altLang="en-US" sz="1400" dirty="0">
              <a:ea typeface="微软雅黑" panose="020B0503020204020204" pitchFamily="34" charset="-122"/>
            </a:endParaRPr>
          </a:p>
        </p:txBody>
      </p:sp>
      <p:sp>
        <p:nvSpPr>
          <p:cNvPr id="18" name="文本框 17"/>
          <p:cNvSpPr txBox="1"/>
          <p:nvPr/>
        </p:nvSpPr>
        <p:spPr>
          <a:xfrm>
            <a:off x="5820835" y="4556976"/>
            <a:ext cx="448492" cy="307777"/>
          </a:xfrm>
          <a:prstGeom prst="rect">
            <a:avLst/>
          </a:prstGeom>
          <a:noFill/>
        </p:spPr>
        <p:txBody>
          <a:bodyPr wrap="square" rtlCol="0">
            <a:spAutoFit/>
          </a:bodyPr>
          <a:lstStyle/>
          <a:p>
            <a:r>
              <a:rPr lang="zh-CN" altLang="en-US" sz="1400" dirty="0">
                <a:ea typeface="微软雅黑" panose="020B0503020204020204" pitchFamily="34" charset="-122"/>
              </a:rPr>
              <a:t>无</a:t>
            </a:r>
            <a:endParaRPr lang="zh-CN" altLang="en-US" sz="1400" dirty="0">
              <a:ea typeface="微软雅黑" panose="020B0503020204020204" pitchFamily="34" charset="-122"/>
            </a:endParaRPr>
          </a:p>
        </p:txBody>
      </p:sp>
      <p:sp>
        <p:nvSpPr>
          <p:cNvPr id="19" name="文本框 18"/>
          <p:cNvSpPr txBox="1"/>
          <p:nvPr/>
        </p:nvSpPr>
        <p:spPr>
          <a:xfrm>
            <a:off x="3392903" y="4752173"/>
            <a:ext cx="1509341" cy="307777"/>
          </a:xfrm>
          <a:prstGeom prst="rect">
            <a:avLst/>
          </a:prstGeom>
          <a:noFill/>
        </p:spPr>
        <p:txBody>
          <a:bodyPr wrap="square" rtlCol="0">
            <a:spAutoFit/>
          </a:bodyPr>
          <a:lstStyle/>
          <a:p>
            <a:r>
              <a:rPr lang="en-US" altLang="zh-CN" sz="1400" dirty="0">
                <a:solidFill>
                  <a:schemeClr val="tx1">
                    <a:lumMod val="65000"/>
                    <a:lumOff val="35000"/>
                  </a:schemeClr>
                </a:solidFill>
                <a:ea typeface="微软雅黑" panose="020B0503020204020204" pitchFamily="34" charset="-122"/>
              </a:rPr>
              <a:t>3,7,8,9,10,11</a:t>
            </a:r>
            <a:endParaRPr lang="zh-CN" altLang="en-US" sz="1400" dirty="0">
              <a:solidFill>
                <a:schemeClr val="tx1">
                  <a:lumMod val="65000"/>
                  <a:lumOff val="35000"/>
                </a:schemeClr>
              </a:solidFill>
              <a:ea typeface="微软雅黑" panose="020B0503020204020204" pitchFamily="34" charset="-122"/>
            </a:endParaRPr>
          </a:p>
        </p:txBody>
      </p:sp>
      <p:sp>
        <p:nvSpPr>
          <p:cNvPr id="20" name="文本框 19"/>
          <p:cNvSpPr txBox="1"/>
          <p:nvPr/>
        </p:nvSpPr>
        <p:spPr>
          <a:xfrm>
            <a:off x="6143639" y="4788841"/>
            <a:ext cx="1999262" cy="307777"/>
          </a:xfrm>
          <a:prstGeom prst="rect">
            <a:avLst/>
          </a:prstGeom>
          <a:noFill/>
        </p:spPr>
        <p:txBody>
          <a:bodyPr wrap="square" rtlCol="0">
            <a:spAutoFit/>
          </a:bodyPr>
          <a:lstStyle/>
          <a:p>
            <a:r>
              <a:rPr lang="en-US" altLang="zh-CN" sz="1400" dirty="0">
                <a:solidFill>
                  <a:schemeClr val="tx1">
                    <a:lumMod val="65000"/>
                    <a:lumOff val="35000"/>
                  </a:schemeClr>
                </a:solidFill>
                <a:ea typeface="微软雅黑" panose="020B0503020204020204" pitchFamily="34" charset="-122"/>
              </a:rPr>
              <a:t>0,1,2,4,5,6,12,13,14</a:t>
            </a:r>
            <a:endParaRPr lang="zh-CN" altLang="en-US" sz="1400" dirty="0">
              <a:solidFill>
                <a:schemeClr val="tx1">
                  <a:lumMod val="65000"/>
                  <a:lumOff val="35000"/>
                </a:schemeClr>
              </a:solidFill>
              <a:ea typeface="微软雅黑" panose="020B0503020204020204" pitchFamily="34" charset="-122"/>
            </a:endParaRPr>
          </a:p>
        </p:txBody>
      </p:sp>
      <p:sp>
        <p:nvSpPr>
          <p:cNvPr id="21" name="文本框 20"/>
          <p:cNvSpPr txBox="1"/>
          <p:nvPr/>
        </p:nvSpPr>
        <p:spPr>
          <a:xfrm>
            <a:off x="5191760" y="5830570"/>
            <a:ext cx="920115" cy="306705"/>
          </a:xfrm>
          <a:prstGeom prst="rect">
            <a:avLst/>
          </a:prstGeom>
          <a:noFill/>
        </p:spPr>
        <p:txBody>
          <a:bodyPr wrap="square" rtlCol="0">
            <a:spAutoFit/>
          </a:bodyPr>
          <a:lstStyle/>
          <a:p>
            <a:r>
              <a:rPr lang="en-US" altLang="zh-CN" sz="1400" dirty="0">
                <a:solidFill>
                  <a:schemeClr val="tx1">
                    <a:lumMod val="65000"/>
                    <a:lumOff val="35000"/>
                  </a:schemeClr>
                </a:solidFill>
                <a:ea typeface="微软雅黑" panose="020B0503020204020204" pitchFamily="34" charset="-122"/>
              </a:rPr>
              <a:t>4,12,13</a:t>
            </a:r>
            <a:endParaRPr lang="zh-CN" altLang="en-US" sz="1400" dirty="0">
              <a:solidFill>
                <a:schemeClr val="tx1">
                  <a:lumMod val="65000"/>
                  <a:lumOff val="35000"/>
                </a:schemeClr>
              </a:solidFill>
              <a:ea typeface="微软雅黑" panose="020B0503020204020204" pitchFamily="34" charset="-122"/>
            </a:endParaRPr>
          </a:p>
        </p:txBody>
      </p:sp>
      <p:sp>
        <p:nvSpPr>
          <p:cNvPr id="22" name="文本框 21"/>
          <p:cNvSpPr txBox="1"/>
          <p:nvPr/>
        </p:nvSpPr>
        <p:spPr>
          <a:xfrm>
            <a:off x="6690030" y="5821988"/>
            <a:ext cx="1123420" cy="312726"/>
          </a:xfrm>
          <a:prstGeom prst="rect">
            <a:avLst/>
          </a:prstGeom>
          <a:noFill/>
        </p:spPr>
        <p:txBody>
          <a:bodyPr wrap="square" rtlCol="0">
            <a:spAutoFit/>
          </a:bodyPr>
          <a:lstStyle/>
          <a:p>
            <a:r>
              <a:rPr lang="en-US" altLang="zh-CN" sz="1400" dirty="0">
                <a:solidFill>
                  <a:schemeClr val="tx1">
                    <a:lumMod val="65000"/>
                    <a:lumOff val="35000"/>
                  </a:schemeClr>
                </a:solidFill>
                <a:ea typeface="微软雅黑" panose="020B0503020204020204" pitchFamily="34" charset="-122"/>
              </a:rPr>
              <a:t>0,1,5,6,14</a:t>
            </a:r>
            <a:endParaRPr lang="zh-CN" altLang="en-US" sz="1400" dirty="0">
              <a:solidFill>
                <a:schemeClr val="tx1">
                  <a:lumMod val="65000"/>
                  <a:lumOff val="35000"/>
                </a:schemeClr>
              </a:solidFill>
              <a:ea typeface="微软雅黑" panose="020B0503020204020204" pitchFamily="34" charset="-122"/>
            </a:endParaRPr>
          </a:p>
        </p:txBody>
      </p:sp>
      <mc:AlternateContent xmlns:mc="http://schemas.openxmlformats.org/markup-compatibility/2006">
        <mc:Choice xmlns:a14="http://schemas.microsoft.com/office/drawing/2010/main" Requires="a14">
          <p:sp>
            <p:nvSpPr>
              <p:cNvPr id="25" name="矩形 24"/>
              <p:cNvSpPr/>
              <p:nvPr/>
            </p:nvSpPr>
            <p:spPr>
              <a:xfrm>
                <a:off x="293089" y="3189335"/>
                <a:ext cx="8495211" cy="80823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rPr>
                        <m:t>𝐺𝑖𝑛𝑖</m:t>
                      </m:r>
                      <m:d>
                        <m:dPr>
                          <m:ctrlPr>
                            <a:rPr lang="en-US" altLang="zh-CN" sz="1800" b="0" i="1" smtClean="0">
                              <a:latin typeface="Cambria Math" panose="02040503050406030204" pitchFamily="18" charset="0"/>
                              <a:ea typeface="微软雅黑" panose="020B0503020204020204" pitchFamily="34" charset="-122"/>
                            </a:rPr>
                          </m:ctrlPr>
                        </m:dPr>
                        <m:e>
                          <m:r>
                            <a:rPr lang="en-US" altLang="zh-CN" sz="1800" b="0" i="1" smtClean="0">
                              <a:latin typeface="Cambria Math" panose="02040503050406030204" pitchFamily="18" charset="0"/>
                              <a:ea typeface="微软雅黑" panose="020B0503020204020204" pitchFamily="34" charset="-122"/>
                            </a:rPr>
                            <m:t>𝐷</m:t>
                          </m:r>
                          <m:r>
                            <a:rPr lang="en-US" altLang="zh-CN" sz="1800" b="0" i="1" smtClean="0">
                              <a:latin typeface="Cambria Math" panose="02040503050406030204" pitchFamily="18" charset="0"/>
                              <a:ea typeface="微软雅黑" panose="020B0503020204020204" pitchFamily="34" charset="-122"/>
                            </a:rPr>
                            <m:t>,</m:t>
                          </m:r>
                          <m:sSub>
                            <m:sSubPr>
                              <m:ctrlPr>
                                <a:rPr lang="en-US" altLang="zh-CN" sz="1800" b="0" i="1" smtClean="0">
                                  <a:latin typeface="Cambria Math" panose="02040503050406030204" pitchFamily="18" charset="0"/>
                                  <a:ea typeface="微软雅黑" panose="020B0503020204020204" pitchFamily="34" charset="-122"/>
                                </a:rPr>
                              </m:ctrlPr>
                            </m:sSubPr>
                            <m:e>
                              <m:r>
                                <a:rPr lang="en-US" altLang="zh-CN" sz="1800" b="0" i="1" smtClean="0">
                                  <a:latin typeface="Cambria Math" panose="02040503050406030204" pitchFamily="18" charset="0"/>
                                  <a:ea typeface="微软雅黑" panose="020B0503020204020204" pitchFamily="34" charset="-122"/>
                                </a:rPr>
                                <m:t>𝐴</m:t>
                              </m:r>
                            </m:e>
                            <m:sub>
                              <m:r>
                                <a:rPr lang="en-US" altLang="zh-CN" sz="1800" b="0" i="1" smtClean="0">
                                  <a:latin typeface="Cambria Math" panose="02040503050406030204" pitchFamily="18" charset="0"/>
                                  <a:ea typeface="微软雅黑" panose="020B0503020204020204" pitchFamily="34" charset="-122"/>
                                </a:rPr>
                                <m:t>1</m:t>
                              </m:r>
                            </m:sub>
                          </m:sSub>
                          <m:r>
                            <a:rPr lang="en-US" altLang="zh-CN" sz="1800" b="0" i="1" smtClean="0">
                              <a:latin typeface="Cambria Math" panose="02040503050406030204" pitchFamily="18" charset="0"/>
                              <a:ea typeface="微软雅黑" panose="020B0503020204020204" pitchFamily="34" charset="-122"/>
                            </a:rPr>
                            <m:t>=</m:t>
                          </m:r>
                          <m:r>
                            <a:rPr lang="zh-CN" altLang="en-US" sz="1800" i="1">
                              <a:latin typeface="Cambria Math" panose="02040503050406030204" pitchFamily="18" charset="0"/>
                              <a:ea typeface="微软雅黑" panose="020B0503020204020204" pitchFamily="34" charset="-122"/>
                            </a:rPr>
                            <m:t>青年</m:t>
                          </m:r>
                        </m:e>
                      </m:d>
                      <m:r>
                        <a:rPr lang="en-US" altLang="zh-CN" sz="1800" b="0" i="1" smtClean="0">
                          <a:latin typeface="Cambria Math" panose="02040503050406030204" pitchFamily="18" charset="0"/>
                          <a:ea typeface="微软雅黑" panose="020B0503020204020204" pitchFamily="34" charset="-122"/>
                        </a:rPr>
                        <m:t>=</m:t>
                      </m:r>
                      <m:f>
                        <m:fPr>
                          <m:ctrlPr>
                            <a:rPr lang="en-US" altLang="zh-CN" sz="1800" b="0" i="1" smtClean="0">
                              <a:latin typeface="Cambria Math" panose="02040503050406030204" pitchFamily="18" charset="0"/>
                              <a:ea typeface="微软雅黑" panose="020B0503020204020204" pitchFamily="34" charset="-122"/>
                            </a:rPr>
                          </m:ctrlPr>
                        </m:fPr>
                        <m:num>
                          <m:r>
                            <a:rPr lang="en-US" altLang="zh-CN" sz="1800" b="0" i="1" smtClean="0">
                              <a:latin typeface="Cambria Math" panose="02040503050406030204" pitchFamily="18" charset="0"/>
                              <a:ea typeface="微软雅黑" panose="020B0503020204020204" pitchFamily="34" charset="-122"/>
                            </a:rPr>
                            <m:t>5</m:t>
                          </m:r>
                        </m:num>
                        <m:den>
                          <m:r>
                            <a:rPr lang="en-US" altLang="zh-CN" sz="1800" b="0" i="1" smtClean="0">
                              <a:latin typeface="Cambria Math" panose="02040503050406030204" pitchFamily="18" charset="0"/>
                              <a:ea typeface="微软雅黑" panose="020B0503020204020204" pitchFamily="34" charset="-122"/>
                            </a:rPr>
                            <m:t>15</m:t>
                          </m:r>
                        </m:den>
                      </m:f>
                      <m:r>
                        <a:rPr lang="en-US" altLang="zh-CN" sz="1800" i="1">
                          <a:latin typeface="Cambria Math" panose="02040503050406030204" pitchFamily="18" charset="0"/>
                          <a:ea typeface="Cambria Math" panose="02040503050406030204" pitchFamily="18" charset="0"/>
                        </a:rPr>
                        <m:t>×</m:t>
                      </m:r>
                      <m:d>
                        <m:dPr>
                          <m:ctrlPr>
                            <a:rPr lang="en-US" altLang="zh-CN" sz="1800" b="0" i="1" smtClean="0">
                              <a:latin typeface="Cambria Math" panose="02040503050406030204" pitchFamily="18" charset="0"/>
                              <a:ea typeface="微软雅黑" panose="020B0503020204020204" pitchFamily="34" charset="-122"/>
                            </a:rPr>
                          </m:ctrlPr>
                        </m:dPr>
                        <m:e>
                          <m:r>
                            <a:rPr lang="en-US" altLang="zh-CN" sz="1800" b="0" i="1" smtClean="0">
                              <a:latin typeface="Cambria Math" panose="02040503050406030204" pitchFamily="18" charset="0"/>
                              <a:ea typeface="微软雅黑" panose="020B0503020204020204" pitchFamily="34" charset="-122"/>
                            </a:rPr>
                            <m:t>2</m:t>
                          </m:r>
                          <m:r>
                            <a:rPr lang="en-US" altLang="zh-CN" sz="1800" b="0" i="1" smtClean="0">
                              <a:latin typeface="Cambria Math" panose="02040503050406030204" pitchFamily="18" charset="0"/>
                              <a:ea typeface="Cambria Math" panose="02040503050406030204" pitchFamily="18" charset="0"/>
                            </a:rPr>
                            <m:t>×</m:t>
                          </m:r>
                          <m:f>
                            <m:fPr>
                              <m:ctrlPr>
                                <a:rPr lang="en-US" altLang="zh-CN" sz="1800" b="0" i="1" smtClean="0">
                                  <a:latin typeface="Cambria Math" panose="02040503050406030204" pitchFamily="18" charset="0"/>
                                  <a:ea typeface="Cambria Math" panose="02040503050406030204" pitchFamily="18" charset="0"/>
                                </a:rPr>
                              </m:ctrlPr>
                            </m:fPr>
                            <m:num>
                              <m:r>
                                <a:rPr lang="en-US" altLang="zh-CN" sz="1800" b="0" i="1" smtClean="0">
                                  <a:latin typeface="Cambria Math" panose="02040503050406030204" pitchFamily="18" charset="0"/>
                                  <a:ea typeface="Cambria Math" panose="02040503050406030204" pitchFamily="18" charset="0"/>
                                </a:rPr>
                                <m:t>2</m:t>
                              </m:r>
                            </m:num>
                            <m:den>
                              <m:r>
                                <a:rPr lang="en-US" altLang="zh-CN" sz="1800" b="0" i="1" smtClean="0">
                                  <a:latin typeface="Cambria Math" panose="02040503050406030204" pitchFamily="18" charset="0"/>
                                  <a:ea typeface="Cambria Math" panose="02040503050406030204" pitchFamily="18" charset="0"/>
                                </a:rPr>
                                <m:t>5</m:t>
                              </m:r>
                            </m:den>
                          </m:f>
                          <m:r>
                            <a:rPr lang="en-US" altLang="zh-CN" sz="1800" b="0" i="1" smtClean="0">
                              <a:latin typeface="Cambria Math" panose="02040503050406030204" pitchFamily="18" charset="0"/>
                              <a:ea typeface="Cambria Math" panose="02040503050406030204" pitchFamily="18" charset="0"/>
                            </a:rPr>
                            <m:t>×</m:t>
                          </m:r>
                          <m:d>
                            <m:dPr>
                              <m:ctrlPr>
                                <a:rPr lang="en-US" altLang="zh-CN" sz="1800" b="0" i="1" smtClean="0">
                                  <a:latin typeface="Cambria Math" panose="02040503050406030204" pitchFamily="18" charset="0"/>
                                  <a:ea typeface="Cambria Math" panose="02040503050406030204" pitchFamily="18" charset="0"/>
                                </a:rPr>
                              </m:ctrlPr>
                            </m:dPr>
                            <m:e>
                              <m:r>
                                <a:rPr lang="en-US" altLang="zh-CN" sz="1800" b="0" i="1" smtClean="0">
                                  <a:latin typeface="Cambria Math" panose="02040503050406030204" pitchFamily="18" charset="0"/>
                                  <a:ea typeface="Cambria Math" panose="02040503050406030204" pitchFamily="18" charset="0"/>
                                </a:rPr>
                                <m:t>1</m:t>
                              </m:r>
                              <m:r>
                                <a:rPr lang="en-US" altLang="zh-CN" sz="1800" b="0" i="1" smtClean="0">
                                  <a:latin typeface="Cambria Math" panose="02040503050406030204" pitchFamily="18" charset="0"/>
                                  <a:ea typeface="Cambria Math" panose="02040503050406030204" pitchFamily="18" charset="0"/>
                                </a:rPr>
                                <m:t>−</m:t>
                              </m:r>
                              <m:f>
                                <m:fPr>
                                  <m:ctrlPr>
                                    <a:rPr lang="en-US" altLang="zh-CN" sz="1800" i="1">
                                      <a:latin typeface="Cambria Math" panose="02040503050406030204" pitchFamily="18" charset="0"/>
                                      <a:ea typeface="Cambria Math" panose="02040503050406030204" pitchFamily="18" charset="0"/>
                                    </a:rPr>
                                  </m:ctrlPr>
                                </m:fPr>
                                <m:num>
                                  <m:r>
                                    <a:rPr lang="en-US" altLang="zh-CN" sz="1800" i="1">
                                      <a:latin typeface="Cambria Math" panose="02040503050406030204" pitchFamily="18" charset="0"/>
                                      <a:ea typeface="Cambria Math" panose="02040503050406030204" pitchFamily="18" charset="0"/>
                                    </a:rPr>
                                    <m:t>2</m:t>
                                  </m:r>
                                </m:num>
                                <m:den>
                                  <m:r>
                                    <a:rPr lang="en-US" altLang="zh-CN" sz="1800" i="1">
                                      <a:latin typeface="Cambria Math" panose="02040503050406030204" pitchFamily="18" charset="0"/>
                                      <a:ea typeface="Cambria Math" panose="02040503050406030204" pitchFamily="18" charset="0"/>
                                    </a:rPr>
                                    <m:t>5</m:t>
                                  </m:r>
                                </m:den>
                              </m:f>
                            </m:e>
                          </m:d>
                        </m:e>
                      </m:d>
                      <m:r>
                        <a:rPr lang="en-US" altLang="zh-CN" sz="1800" b="0" i="1" smtClean="0">
                          <a:latin typeface="Cambria Math" panose="02040503050406030204" pitchFamily="18" charset="0"/>
                          <a:ea typeface="微软雅黑" panose="020B0503020204020204" pitchFamily="34" charset="-122"/>
                        </a:rPr>
                        <m:t>+</m:t>
                      </m:r>
                      <m:f>
                        <m:fPr>
                          <m:ctrlPr>
                            <a:rPr lang="en-US" altLang="zh-CN" sz="1800" i="1">
                              <a:latin typeface="Cambria Math" panose="02040503050406030204" pitchFamily="18" charset="0"/>
                              <a:ea typeface="微软雅黑" panose="020B0503020204020204" pitchFamily="34" charset="-122"/>
                            </a:rPr>
                          </m:ctrlPr>
                        </m:fPr>
                        <m:num>
                          <m:r>
                            <a:rPr lang="en-US" altLang="zh-CN" sz="1800" b="0" i="1" smtClean="0">
                              <a:latin typeface="Cambria Math" panose="02040503050406030204" pitchFamily="18" charset="0"/>
                              <a:ea typeface="微软雅黑" panose="020B0503020204020204" pitchFamily="34" charset="-122"/>
                            </a:rPr>
                            <m:t>10</m:t>
                          </m:r>
                        </m:num>
                        <m:den>
                          <m:r>
                            <a:rPr lang="en-US" altLang="zh-CN" sz="1800" i="1">
                              <a:latin typeface="Cambria Math" panose="02040503050406030204" pitchFamily="18" charset="0"/>
                              <a:ea typeface="微软雅黑" panose="020B0503020204020204" pitchFamily="34" charset="-122"/>
                            </a:rPr>
                            <m:t>15</m:t>
                          </m:r>
                        </m:den>
                      </m:f>
                      <m:r>
                        <a:rPr lang="en-US" altLang="zh-CN" sz="1800" i="1">
                          <a:latin typeface="Cambria Math" panose="02040503050406030204" pitchFamily="18" charset="0"/>
                          <a:ea typeface="Cambria Math" panose="02040503050406030204" pitchFamily="18" charset="0"/>
                        </a:rPr>
                        <m:t>×</m:t>
                      </m:r>
                      <m:d>
                        <m:dPr>
                          <m:ctrlPr>
                            <a:rPr lang="en-US" altLang="zh-CN" sz="1800" i="1" smtClean="0">
                              <a:latin typeface="Cambria Math" panose="02040503050406030204" pitchFamily="18" charset="0"/>
                              <a:ea typeface="微软雅黑" panose="020B0503020204020204" pitchFamily="34" charset="-122"/>
                            </a:rPr>
                          </m:ctrlPr>
                        </m:dPr>
                        <m:e>
                          <m:r>
                            <a:rPr lang="en-US" altLang="zh-CN" sz="1800" b="0" i="1" smtClean="0">
                              <a:latin typeface="Cambria Math" panose="02040503050406030204" pitchFamily="18" charset="0"/>
                              <a:ea typeface="微软雅黑" panose="020B0503020204020204" pitchFamily="34" charset="-122"/>
                            </a:rPr>
                            <m:t>2</m:t>
                          </m:r>
                          <m:r>
                            <a:rPr lang="en-US" altLang="zh-CN" sz="1800" b="0" i="1" smtClean="0">
                              <a:latin typeface="Cambria Math" panose="02040503050406030204" pitchFamily="18" charset="0"/>
                              <a:ea typeface="Cambria Math" panose="02040503050406030204" pitchFamily="18" charset="0"/>
                            </a:rPr>
                            <m:t>×</m:t>
                          </m:r>
                          <m:f>
                            <m:fPr>
                              <m:ctrlPr>
                                <a:rPr lang="en-US" altLang="zh-CN" sz="1800" i="1">
                                  <a:latin typeface="Cambria Math" panose="02040503050406030204" pitchFamily="18" charset="0"/>
                                  <a:ea typeface="Cambria Math" panose="02040503050406030204" pitchFamily="18" charset="0"/>
                                </a:rPr>
                              </m:ctrlPr>
                            </m:fPr>
                            <m:num>
                              <m:r>
                                <a:rPr lang="en-US" altLang="zh-CN" sz="1800" b="0" i="1" smtClean="0">
                                  <a:latin typeface="Cambria Math" panose="02040503050406030204" pitchFamily="18" charset="0"/>
                                  <a:ea typeface="Cambria Math" panose="02040503050406030204" pitchFamily="18" charset="0"/>
                                </a:rPr>
                                <m:t>7</m:t>
                              </m:r>
                            </m:num>
                            <m:den>
                              <m:r>
                                <a:rPr lang="en-US" altLang="zh-CN" sz="1800" b="0" i="1" smtClean="0">
                                  <a:latin typeface="Cambria Math" panose="02040503050406030204" pitchFamily="18" charset="0"/>
                                  <a:ea typeface="Cambria Math" panose="02040503050406030204" pitchFamily="18" charset="0"/>
                                </a:rPr>
                                <m:t>10</m:t>
                              </m:r>
                            </m:den>
                          </m:f>
                          <m:r>
                            <a:rPr lang="en-US" altLang="zh-CN" sz="1800" i="1" smtClean="0">
                              <a:latin typeface="Cambria Math" panose="02040503050406030204" pitchFamily="18" charset="0"/>
                              <a:ea typeface="Cambria Math" panose="02040503050406030204" pitchFamily="18" charset="0"/>
                            </a:rPr>
                            <m:t>×</m:t>
                          </m:r>
                          <m:d>
                            <m:dPr>
                              <m:ctrlPr>
                                <a:rPr lang="en-US" altLang="zh-CN" sz="1800" i="1" smtClean="0">
                                  <a:latin typeface="Cambria Math" panose="02040503050406030204" pitchFamily="18" charset="0"/>
                                  <a:ea typeface="Cambria Math" panose="02040503050406030204" pitchFamily="18" charset="0"/>
                                </a:rPr>
                              </m:ctrlPr>
                            </m:dPr>
                            <m:e>
                              <m:r>
                                <a:rPr lang="en-US" altLang="zh-CN" sz="1800" b="0" i="1" smtClean="0">
                                  <a:latin typeface="Cambria Math" panose="02040503050406030204" pitchFamily="18" charset="0"/>
                                  <a:ea typeface="Cambria Math" panose="02040503050406030204" pitchFamily="18" charset="0"/>
                                </a:rPr>
                                <m:t>1</m:t>
                              </m:r>
                              <m:r>
                                <a:rPr lang="en-US" altLang="zh-CN" sz="1800" b="0" i="1" smtClean="0">
                                  <a:latin typeface="Cambria Math" panose="02040503050406030204" pitchFamily="18" charset="0"/>
                                  <a:ea typeface="Cambria Math" panose="02040503050406030204" pitchFamily="18" charset="0"/>
                                </a:rPr>
                                <m:t>−</m:t>
                              </m:r>
                              <m:f>
                                <m:fPr>
                                  <m:ctrlPr>
                                    <a:rPr lang="en-US" altLang="zh-CN" sz="1800" i="1">
                                      <a:latin typeface="Cambria Math" panose="02040503050406030204" pitchFamily="18" charset="0"/>
                                      <a:ea typeface="Cambria Math" panose="02040503050406030204" pitchFamily="18" charset="0"/>
                                    </a:rPr>
                                  </m:ctrlPr>
                                </m:fPr>
                                <m:num>
                                  <m:r>
                                    <a:rPr lang="en-US" altLang="zh-CN" sz="1800" b="0" i="1" smtClean="0">
                                      <a:latin typeface="Cambria Math" panose="02040503050406030204" pitchFamily="18" charset="0"/>
                                      <a:ea typeface="Cambria Math" panose="02040503050406030204" pitchFamily="18" charset="0"/>
                                    </a:rPr>
                                    <m:t>7</m:t>
                                  </m:r>
                                </m:num>
                                <m:den>
                                  <m:r>
                                    <a:rPr lang="en-US" altLang="zh-CN" sz="1800" i="1">
                                      <a:latin typeface="Cambria Math" panose="02040503050406030204" pitchFamily="18" charset="0"/>
                                      <a:ea typeface="Cambria Math" panose="02040503050406030204" pitchFamily="18" charset="0"/>
                                    </a:rPr>
                                    <m:t>10</m:t>
                                  </m:r>
                                </m:den>
                              </m:f>
                            </m:e>
                          </m:d>
                        </m:e>
                      </m:d>
                      <m:r>
                        <a:rPr lang="en-US" altLang="zh-CN" sz="1800" b="0" i="1" smtClean="0">
                          <a:latin typeface="Cambria Math" panose="02040503050406030204" pitchFamily="18" charset="0"/>
                          <a:ea typeface="微软雅黑" panose="020B0503020204020204" pitchFamily="34" charset="-122"/>
                        </a:rPr>
                        <m:t>=</m:t>
                      </m:r>
                      <m:r>
                        <a:rPr lang="en-US" altLang="zh-CN" sz="1800" b="0" i="1" smtClean="0">
                          <a:latin typeface="Cambria Math" panose="02040503050406030204" pitchFamily="18" charset="0"/>
                          <a:ea typeface="微软雅黑" panose="020B0503020204020204" pitchFamily="34" charset="-122"/>
                        </a:rPr>
                        <m:t>0</m:t>
                      </m:r>
                      <m:r>
                        <a:rPr lang="en-US" altLang="zh-CN" sz="1800" b="0" i="1" smtClean="0">
                          <a:latin typeface="Cambria Math" panose="02040503050406030204" pitchFamily="18" charset="0"/>
                          <a:ea typeface="微软雅黑" panose="020B0503020204020204" pitchFamily="34" charset="-122"/>
                        </a:rPr>
                        <m:t>.</m:t>
                      </m:r>
                      <m:r>
                        <a:rPr lang="en-US" altLang="zh-CN" sz="1800" b="0" i="1" smtClean="0">
                          <a:latin typeface="Cambria Math" panose="02040503050406030204" pitchFamily="18" charset="0"/>
                          <a:ea typeface="微软雅黑" panose="020B0503020204020204" pitchFamily="34" charset="-122"/>
                        </a:rPr>
                        <m:t>44</m:t>
                      </m:r>
                    </m:oMath>
                  </m:oMathPara>
                </a14:m>
                <a:endParaRPr lang="zh-CN" altLang="en-US" sz="1800" dirty="0">
                  <a:ea typeface="微软雅黑" panose="020B0503020204020204" pitchFamily="34" charset="-122"/>
                </a:endParaRPr>
              </a:p>
            </p:txBody>
          </p:sp>
        </mc:Choice>
        <mc:Fallback>
          <p:sp>
            <p:nvSpPr>
              <p:cNvPr id="25" name="矩形 24"/>
              <p:cNvSpPr>
                <a:spLocks noRot="1" noChangeAspect="1" noMove="1" noResize="1" noEditPoints="1" noAdjustHandles="1" noChangeArrowheads="1" noChangeShapeType="1" noTextEdit="1"/>
              </p:cNvSpPr>
              <p:nvPr/>
            </p:nvSpPr>
            <p:spPr>
              <a:xfrm>
                <a:off x="293089" y="3189335"/>
                <a:ext cx="8495211" cy="808235"/>
              </a:xfrm>
              <a:prstGeom prst="rect">
                <a:avLst/>
              </a:prstGeom>
              <a:blipFill rotWithShape="1">
                <a:blip r:embed="rId1"/>
                <a:stretch>
                  <a:fillRect l="-4" t="-45" r="6" b="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p:cNvSpPr txBox="1"/>
              <p:nvPr/>
            </p:nvSpPr>
            <p:spPr>
              <a:xfrm>
                <a:off x="5430524" y="2332358"/>
                <a:ext cx="2843342" cy="86549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𝐺𝑖𝑛𝑖</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𝑝</m:t>
                          </m:r>
                        </m:e>
                      </m:d>
                      <m:r>
                        <a:rPr lang="en-US" altLang="zh-CN" sz="2000" b="0" i="1" smtClean="0">
                          <a:latin typeface="Cambria Math" panose="02040503050406030204" pitchFamily="18" charset="0"/>
                          <a:ea typeface="微软雅黑" panose="020B0503020204020204" pitchFamily="34" charset="-122"/>
                        </a:rPr>
                        <m:t>=</m:t>
                      </m:r>
                      <m:nary>
                        <m:naryPr>
                          <m:chr m:val="∑"/>
                          <m:ctrlPr>
                            <a:rPr lang="en-US" altLang="zh-CN" sz="2000" b="0" i="1" smtClean="0">
                              <a:latin typeface="Cambria Math" panose="02040503050406030204" pitchFamily="18" charset="0"/>
                              <a:ea typeface="微软雅黑" panose="020B0503020204020204" pitchFamily="34" charset="-122"/>
                            </a:rPr>
                          </m:ctrlPr>
                        </m:naryPr>
                        <m:sub>
                          <m:r>
                            <m:rPr>
                              <m:brk m:alnAt="23"/>
                            </m:rPr>
                            <a:rPr lang="en-US" altLang="zh-CN" sz="2000" b="0" i="1" smtClean="0">
                              <a:latin typeface="Cambria Math" panose="02040503050406030204" pitchFamily="18" charset="0"/>
                              <a:ea typeface="微软雅黑" panose="020B0503020204020204" pitchFamily="34" charset="-122"/>
                            </a:rPr>
                            <m:t>𝑘</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sub>
                        <m:sup>
                          <m:r>
                            <a:rPr lang="en-US" altLang="zh-CN" sz="2000" b="0" i="1" smtClean="0">
                              <a:latin typeface="Cambria Math" panose="02040503050406030204" pitchFamily="18" charset="0"/>
                              <a:ea typeface="微软雅黑" panose="020B0503020204020204" pitchFamily="34" charset="-122"/>
                            </a:rPr>
                            <m:t>𝐾</m:t>
                          </m:r>
                        </m:sup>
                        <m:e>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𝑝</m:t>
                              </m:r>
                            </m:e>
                            <m:sub>
                              <m:r>
                                <a:rPr lang="en-US" altLang="zh-CN" sz="2000" b="0" i="1" smtClean="0">
                                  <a:latin typeface="Cambria Math" panose="02040503050406030204" pitchFamily="18" charset="0"/>
                                  <a:ea typeface="微软雅黑" panose="020B0503020204020204" pitchFamily="34" charset="-122"/>
                                </a:rPr>
                                <m:t>𝑘</m:t>
                              </m:r>
                            </m:sub>
                          </m:sSub>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m:t>
                              </m:r>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𝑝</m:t>
                                  </m:r>
                                </m:e>
                                <m:sub>
                                  <m:r>
                                    <a:rPr lang="en-US" altLang="zh-CN" sz="2000" i="1">
                                      <a:latin typeface="Cambria Math" panose="02040503050406030204" pitchFamily="18" charset="0"/>
                                      <a:ea typeface="微软雅黑" panose="020B0503020204020204" pitchFamily="34" charset="-122"/>
                                    </a:rPr>
                                    <m:t>𝑘</m:t>
                                  </m:r>
                                </m:sub>
                              </m:sSub>
                            </m:e>
                          </m:d>
                        </m:e>
                      </m:nary>
                    </m:oMath>
                  </m:oMathPara>
                </a14:m>
                <a:endParaRPr lang="zh-CN" altLang="en-US" sz="2000" dirty="0">
                  <a:ea typeface="微软雅黑" panose="020B0503020204020204" pitchFamily="34" charset="-122"/>
                </a:endParaRPr>
              </a:p>
            </p:txBody>
          </p:sp>
        </mc:Choice>
        <mc:Fallback>
          <p:sp>
            <p:nvSpPr>
              <p:cNvPr id="26" name="文本框 25"/>
              <p:cNvSpPr txBox="1">
                <a:spLocks noRot="1" noChangeAspect="1" noMove="1" noResize="1" noEditPoints="1" noAdjustHandles="1" noChangeArrowheads="1" noChangeShapeType="1" noTextEdit="1"/>
              </p:cNvSpPr>
              <p:nvPr/>
            </p:nvSpPr>
            <p:spPr>
              <a:xfrm>
                <a:off x="5430524" y="2332358"/>
                <a:ext cx="2843342" cy="865493"/>
              </a:xfrm>
              <a:prstGeom prst="rect">
                <a:avLst/>
              </a:prstGeom>
              <a:blipFill rotWithShape="1">
                <a:blip r:embed="rId2"/>
                <a:stretch>
                  <a:fillRect r="16" b="-3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矩形 26"/>
              <p:cNvSpPr/>
              <p:nvPr/>
            </p:nvSpPr>
            <p:spPr>
              <a:xfrm>
                <a:off x="239675" y="2458828"/>
                <a:ext cx="4952253" cy="72866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𝐺𝑖𝑛𝑖</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𝐷</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e>
                      </m:d>
                      <m:r>
                        <a:rPr lang="en-US" altLang="zh-CN" sz="2000" b="0" i="1" smtClean="0">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𝐷</m:t>
                                  </m:r>
                                </m:e>
                                <m:sub>
                                  <m:r>
                                    <a:rPr lang="en-US" altLang="zh-CN" sz="2000" b="0" i="1" smtClean="0">
                                      <a:latin typeface="Cambria Math" panose="02040503050406030204" pitchFamily="18" charset="0"/>
                                      <a:ea typeface="微软雅黑" panose="020B0503020204020204" pitchFamily="34" charset="-122"/>
                                    </a:rPr>
                                    <m:t>1</m:t>
                                  </m:r>
                                </m:sub>
                              </m:sSub>
                            </m:e>
                          </m:d>
                        </m:num>
                        <m:den>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𝐷</m:t>
                              </m:r>
                            </m:e>
                          </m:d>
                        </m:den>
                      </m:f>
                      <m:r>
                        <a:rPr lang="en-US" altLang="zh-CN" sz="2000" b="0" i="1" smtClean="0">
                          <a:latin typeface="Cambria Math" panose="02040503050406030204" pitchFamily="18" charset="0"/>
                          <a:ea typeface="微软雅黑" panose="020B0503020204020204" pitchFamily="34" charset="-122"/>
                        </a:rPr>
                        <m:t>𝐺𝑖𝑛𝑖</m:t>
                      </m:r>
                      <m:d>
                        <m:dPr>
                          <m:ctrlPr>
                            <a:rPr lang="en-US" altLang="zh-CN" sz="2000" b="0" i="1" smtClean="0">
                              <a:latin typeface="Cambria Math" panose="02040503050406030204" pitchFamily="18" charset="0"/>
                              <a:ea typeface="微软雅黑" panose="020B0503020204020204" pitchFamily="34" charset="-122"/>
                            </a:rPr>
                          </m:ctrlPr>
                        </m:dPr>
                        <m:e>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𝐷</m:t>
                              </m:r>
                            </m:e>
                            <m:sub>
                              <m:r>
                                <a:rPr lang="en-US" altLang="zh-CN" sz="2000" i="1">
                                  <a:latin typeface="Cambria Math" panose="02040503050406030204" pitchFamily="18" charset="0"/>
                                  <a:ea typeface="微软雅黑" panose="020B0503020204020204" pitchFamily="34" charset="-122"/>
                                </a:rPr>
                                <m:t>1</m:t>
                              </m:r>
                            </m:sub>
                          </m:sSub>
                        </m:e>
                      </m:d>
                      <m:r>
                        <a:rPr lang="en-US" altLang="zh-CN" sz="2000" b="0" i="1" smtClean="0">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ea typeface="微软雅黑" panose="020B0503020204020204" pitchFamily="34" charset="-122"/>
                                </a:rPr>
                              </m:ctrlPr>
                            </m:dPr>
                            <m:e>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𝐷</m:t>
                                  </m:r>
                                </m:e>
                                <m:sub>
                                  <m:r>
                                    <a:rPr lang="en-US" altLang="zh-CN" sz="2000" b="0" i="1" smtClean="0">
                                      <a:latin typeface="Cambria Math" panose="02040503050406030204" pitchFamily="18" charset="0"/>
                                      <a:ea typeface="微软雅黑" panose="020B0503020204020204" pitchFamily="34" charset="-122"/>
                                    </a:rPr>
                                    <m:t>2</m:t>
                                  </m:r>
                                </m:sub>
                              </m:sSub>
                            </m:e>
                          </m:d>
                        </m:num>
                        <m:den>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𝐷</m:t>
                              </m:r>
                            </m:e>
                          </m:d>
                        </m:den>
                      </m:f>
                      <m:r>
                        <a:rPr lang="en-US" altLang="zh-CN" sz="2000" i="1">
                          <a:latin typeface="Cambria Math" panose="02040503050406030204" pitchFamily="18" charset="0"/>
                          <a:ea typeface="微软雅黑" panose="020B0503020204020204" pitchFamily="34" charset="-122"/>
                        </a:rPr>
                        <m:t>𝐺𝑖𝑛𝑖</m:t>
                      </m:r>
                      <m:d>
                        <m:dPr>
                          <m:ctrlPr>
                            <a:rPr lang="en-US" altLang="zh-CN" sz="2000" i="1">
                              <a:latin typeface="Cambria Math" panose="02040503050406030204" pitchFamily="18" charset="0"/>
                              <a:ea typeface="微软雅黑" panose="020B0503020204020204" pitchFamily="34" charset="-122"/>
                            </a:rPr>
                          </m:ctrlPr>
                        </m:dPr>
                        <m:e>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𝐷</m:t>
                              </m:r>
                            </m:e>
                            <m:sub>
                              <m:r>
                                <a:rPr lang="en-US" altLang="zh-CN" sz="2000" b="0" i="1" smtClean="0">
                                  <a:latin typeface="Cambria Math" panose="02040503050406030204" pitchFamily="18" charset="0"/>
                                  <a:ea typeface="微软雅黑" panose="020B0503020204020204" pitchFamily="34" charset="-122"/>
                                </a:rPr>
                                <m:t>2</m:t>
                              </m:r>
                            </m:sub>
                          </m:sSub>
                        </m:e>
                      </m:d>
                    </m:oMath>
                  </m:oMathPara>
                </a14:m>
                <a:endParaRPr lang="zh-CN" altLang="en-US" sz="2000" dirty="0">
                  <a:ea typeface="微软雅黑" panose="020B0503020204020204" pitchFamily="34" charset="-122"/>
                </a:endParaRPr>
              </a:p>
            </p:txBody>
          </p:sp>
        </mc:Choice>
        <mc:Fallback>
          <p:sp>
            <p:nvSpPr>
              <p:cNvPr id="27" name="矩形 26"/>
              <p:cNvSpPr>
                <a:spLocks noRot="1" noChangeAspect="1" noMove="1" noResize="1" noEditPoints="1" noAdjustHandles="1" noChangeArrowheads="1" noChangeShapeType="1" noTextEdit="1"/>
              </p:cNvSpPr>
              <p:nvPr/>
            </p:nvSpPr>
            <p:spPr>
              <a:xfrm>
                <a:off x="239675" y="2458828"/>
                <a:ext cx="4952253" cy="728661"/>
              </a:xfrm>
              <a:prstGeom prst="rect">
                <a:avLst/>
              </a:prstGeom>
              <a:blipFill rotWithShape="1">
                <a:blip r:embed="rId3"/>
                <a:stretch>
                  <a:fillRect l="-6" t="-15" r="3" b="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本框 27"/>
              <p:cNvSpPr txBox="1"/>
              <p:nvPr/>
            </p:nvSpPr>
            <p:spPr>
              <a:xfrm>
                <a:off x="371185" y="4419251"/>
                <a:ext cx="2370842" cy="2478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sz="1600" i="1" smtClean="0">
                          <a:solidFill>
                            <a:schemeClr val="tx1"/>
                          </a:solidFill>
                          <a:latin typeface="Cambria Math" panose="02040503050406030204" pitchFamily="18" charset="0"/>
                          <a:ea typeface="微软雅黑" panose="020B0503020204020204" pitchFamily="34" charset="-122"/>
                        </a:rPr>
                        <m:t>G</m:t>
                      </m:r>
                      <m:r>
                        <a:rPr lang="en-US" altLang="zh-CN" sz="1600" b="0" i="1" smtClean="0">
                          <a:solidFill>
                            <a:schemeClr val="tx1"/>
                          </a:solidFill>
                          <a:latin typeface="Cambria Math" panose="02040503050406030204" pitchFamily="18" charset="0"/>
                          <a:ea typeface="微软雅黑" panose="020B0503020204020204" pitchFamily="34" charset="-122"/>
                        </a:rPr>
                        <m:t>𝑖𝑛𝑖</m:t>
                      </m:r>
                      <m:d>
                        <m:dPr>
                          <m:ctrlPr>
                            <a:rPr lang="en-US" altLang="zh-CN" sz="1600" b="0" i="1" smtClean="0">
                              <a:solidFill>
                                <a:schemeClr val="tx1"/>
                              </a:solidFill>
                              <a:latin typeface="Cambria Math" panose="02040503050406030204" pitchFamily="18" charset="0"/>
                              <a:ea typeface="微软雅黑" panose="020B0503020204020204" pitchFamily="34" charset="-122"/>
                            </a:rPr>
                          </m:ctrlPr>
                        </m:dPr>
                        <m:e>
                          <m:r>
                            <a:rPr lang="en-US" altLang="zh-CN" sz="1600" b="0" i="1" smtClean="0">
                              <a:solidFill>
                                <a:schemeClr val="tx1"/>
                              </a:solidFill>
                              <a:latin typeface="Cambria Math" panose="02040503050406030204" pitchFamily="18" charset="0"/>
                              <a:ea typeface="微软雅黑" panose="020B0503020204020204" pitchFamily="34" charset="-122"/>
                            </a:rPr>
                            <m:t>𝐷</m:t>
                          </m:r>
                          <m:r>
                            <a:rPr lang="en-US" altLang="zh-CN" sz="1600" b="0" i="1" smtClean="0">
                              <a:solidFill>
                                <a:schemeClr val="tx1"/>
                              </a:solidFill>
                              <a:latin typeface="Cambria Math" panose="02040503050406030204" pitchFamily="18" charset="0"/>
                              <a:ea typeface="微软雅黑" panose="020B0503020204020204" pitchFamily="34" charset="-122"/>
                            </a:rPr>
                            <m:t>,</m:t>
                          </m:r>
                          <m:sSub>
                            <m:sSubPr>
                              <m:ctrlPr>
                                <a:rPr lang="en-US" altLang="zh-CN" sz="1600" i="1">
                                  <a:solidFill>
                                    <a:schemeClr val="tx1"/>
                                  </a:solidFill>
                                  <a:latin typeface="Cambria Math" panose="02040503050406030204" pitchFamily="18" charset="0"/>
                                  <a:ea typeface="微软雅黑" panose="020B0503020204020204" pitchFamily="34" charset="-122"/>
                                </a:rPr>
                              </m:ctrlPr>
                            </m:sSubPr>
                            <m:e>
                              <m:r>
                                <a:rPr lang="en-US" altLang="zh-CN" sz="1600" i="1">
                                  <a:solidFill>
                                    <a:schemeClr val="tx1"/>
                                  </a:solidFill>
                                  <a:latin typeface="Cambria Math" panose="02040503050406030204" pitchFamily="18" charset="0"/>
                                  <a:ea typeface="微软雅黑" panose="020B0503020204020204" pitchFamily="34" charset="-122"/>
                                </a:rPr>
                                <m:t>𝐴</m:t>
                              </m:r>
                            </m:e>
                            <m:sub>
                              <m:r>
                                <a:rPr lang="en-US" altLang="zh-CN" sz="1600" i="1">
                                  <a:solidFill>
                                    <a:schemeClr val="tx1"/>
                                  </a:solidFill>
                                  <a:latin typeface="Cambria Math" panose="02040503050406030204" pitchFamily="18" charset="0"/>
                                  <a:ea typeface="微软雅黑" panose="020B0503020204020204" pitchFamily="34" charset="-122"/>
                                </a:rPr>
                                <m:t>1</m:t>
                              </m:r>
                            </m:sub>
                          </m:sSub>
                          <m:r>
                            <a:rPr lang="en-US" altLang="zh-CN" sz="1600" i="1">
                              <a:solidFill>
                                <a:schemeClr val="tx1"/>
                              </a:solidFill>
                              <a:latin typeface="Cambria Math" panose="02040503050406030204" pitchFamily="18" charset="0"/>
                              <a:ea typeface="微软雅黑" panose="020B0503020204020204" pitchFamily="34" charset="-122"/>
                            </a:rPr>
                            <m:t>=</m:t>
                          </m:r>
                          <m:r>
                            <a:rPr lang="zh-CN" altLang="en-US" sz="1600" i="1" smtClean="0">
                              <a:solidFill>
                                <a:schemeClr val="tx1"/>
                              </a:solidFill>
                              <a:latin typeface="Cambria Math" panose="02040503050406030204" pitchFamily="18" charset="0"/>
                              <a:ea typeface="微软雅黑" panose="020B0503020204020204" pitchFamily="34" charset="-122"/>
                            </a:rPr>
                            <m:t>中年</m:t>
                          </m:r>
                        </m:e>
                      </m:d>
                      <m:r>
                        <a:rPr lang="en-US" altLang="zh-CN" sz="1600" b="0" i="1" smtClean="0">
                          <a:solidFill>
                            <a:schemeClr val="tx1"/>
                          </a:solidFill>
                          <a:latin typeface="Cambria Math" panose="02040503050406030204" pitchFamily="18" charset="0"/>
                          <a:ea typeface="微软雅黑" panose="020B0503020204020204" pitchFamily="34" charset="-122"/>
                        </a:rPr>
                        <m:t>=</m:t>
                      </m:r>
                      <m:r>
                        <a:rPr lang="en-US" altLang="zh-CN" sz="1600" b="0" i="1" smtClean="0">
                          <a:solidFill>
                            <a:schemeClr val="tx1"/>
                          </a:solidFill>
                          <a:latin typeface="Cambria Math" panose="02040503050406030204" pitchFamily="18" charset="0"/>
                          <a:ea typeface="微软雅黑" panose="020B0503020204020204" pitchFamily="34" charset="-122"/>
                        </a:rPr>
                        <m:t>0</m:t>
                      </m:r>
                      <m:r>
                        <a:rPr lang="en-US" altLang="zh-CN" sz="1600" b="0" i="1" smtClean="0">
                          <a:solidFill>
                            <a:schemeClr val="tx1"/>
                          </a:solidFill>
                          <a:latin typeface="Cambria Math" panose="02040503050406030204" pitchFamily="18" charset="0"/>
                          <a:ea typeface="微软雅黑" panose="020B0503020204020204" pitchFamily="34" charset="-122"/>
                        </a:rPr>
                        <m:t>.</m:t>
                      </m:r>
                      <m:r>
                        <a:rPr lang="en-US" altLang="zh-CN" sz="1600" b="0" i="1" smtClean="0">
                          <a:solidFill>
                            <a:schemeClr val="tx1"/>
                          </a:solidFill>
                          <a:latin typeface="Cambria Math" panose="02040503050406030204" pitchFamily="18" charset="0"/>
                          <a:ea typeface="微软雅黑" panose="020B0503020204020204" pitchFamily="34" charset="-122"/>
                        </a:rPr>
                        <m:t>48</m:t>
                      </m:r>
                    </m:oMath>
                  </m:oMathPara>
                </a14:m>
                <a:endParaRPr lang="zh-CN" altLang="en-US" sz="1600" dirty="0">
                  <a:solidFill>
                    <a:schemeClr val="tx1"/>
                  </a:solidFill>
                  <a:ea typeface="微软雅黑" panose="020B0503020204020204" pitchFamily="34" charset="-122"/>
                </a:endParaRPr>
              </a:p>
            </p:txBody>
          </p:sp>
        </mc:Choice>
        <mc:Fallback>
          <p:sp>
            <p:nvSpPr>
              <p:cNvPr id="28" name="文本框 27"/>
              <p:cNvSpPr txBox="1">
                <a:spLocks noRot="1" noChangeAspect="1" noMove="1" noResize="1" noEditPoints="1" noAdjustHandles="1" noChangeArrowheads="1" noChangeShapeType="1" noTextEdit="1"/>
              </p:cNvSpPr>
              <p:nvPr/>
            </p:nvSpPr>
            <p:spPr>
              <a:xfrm>
                <a:off x="371185" y="4419251"/>
                <a:ext cx="2370842" cy="247888"/>
              </a:xfrm>
              <a:prstGeom prst="rect">
                <a:avLst/>
              </a:prstGeom>
              <a:blipFill rotWithShape="1">
                <a:blip r:embed="rId4"/>
                <a:stretch>
                  <a:fillRect l="-15" t="-115" r="-157" b="2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p:cNvSpPr txBox="1"/>
              <p:nvPr/>
            </p:nvSpPr>
            <p:spPr>
              <a:xfrm>
                <a:off x="371185" y="4752465"/>
                <a:ext cx="2370842" cy="2478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sz="1600" i="1" smtClean="0">
                          <a:solidFill>
                            <a:schemeClr val="tx1"/>
                          </a:solidFill>
                          <a:latin typeface="Cambria Math" panose="02040503050406030204" pitchFamily="18" charset="0"/>
                          <a:ea typeface="微软雅黑" panose="020B0503020204020204" pitchFamily="34" charset="-122"/>
                        </a:rPr>
                        <m:t>G</m:t>
                      </m:r>
                      <m:r>
                        <a:rPr lang="en-US" altLang="zh-CN" sz="1600" b="0" i="1" smtClean="0">
                          <a:solidFill>
                            <a:schemeClr val="tx1"/>
                          </a:solidFill>
                          <a:latin typeface="Cambria Math" panose="02040503050406030204" pitchFamily="18" charset="0"/>
                          <a:ea typeface="微软雅黑" panose="020B0503020204020204" pitchFamily="34" charset="-122"/>
                        </a:rPr>
                        <m:t>𝑖𝑛𝑖</m:t>
                      </m:r>
                      <m:d>
                        <m:dPr>
                          <m:ctrlPr>
                            <a:rPr lang="en-US" altLang="zh-CN" sz="1600" b="0" i="1" smtClean="0">
                              <a:solidFill>
                                <a:schemeClr val="tx1"/>
                              </a:solidFill>
                              <a:latin typeface="Cambria Math" panose="02040503050406030204" pitchFamily="18" charset="0"/>
                              <a:ea typeface="微软雅黑" panose="020B0503020204020204" pitchFamily="34" charset="-122"/>
                            </a:rPr>
                          </m:ctrlPr>
                        </m:dPr>
                        <m:e>
                          <m:r>
                            <a:rPr lang="en-US" altLang="zh-CN" sz="1600" b="0" i="1" smtClean="0">
                              <a:solidFill>
                                <a:schemeClr val="tx1"/>
                              </a:solidFill>
                              <a:latin typeface="Cambria Math" panose="02040503050406030204" pitchFamily="18" charset="0"/>
                              <a:ea typeface="微软雅黑" panose="020B0503020204020204" pitchFamily="34" charset="-122"/>
                            </a:rPr>
                            <m:t>𝐷</m:t>
                          </m:r>
                          <m:r>
                            <a:rPr lang="en-US" altLang="zh-CN" sz="1600" b="0" i="1" smtClean="0">
                              <a:solidFill>
                                <a:schemeClr val="tx1"/>
                              </a:solidFill>
                              <a:latin typeface="Cambria Math" panose="02040503050406030204" pitchFamily="18" charset="0"/>
                              <a:ea typeface="微软雅黑" panose="020B0503020204020204" pitchFamily="34" charset="-122"/>
                            </a:rPr>
                            <m:t>,</m:t>
                          </m:r>
                          <m:sSub>
                            <m:sSubPr>
                              <m:ctrlPr>
                                <a:rPr lang="en-US" altLang="zh-CN" sz="1600" i="1">
                                  <a:solidFill>
                                    <a:schemeClr val="tx1"/>
                                  </a:solidFill>
                                  <a:latin typeface="Cambria Math" panose="02040503050406030204" pitchFamily="18" charset="0"/>
                                  <a:ea typeface="微软雅黑" panose="020B0503020204020204" pitchFamily="34" charset="-122"/>
                                </a:rPr>
                              </m:ctrlPr>
                            </m:sSubPr>
                            <m:e>
                              <m:r>
                                <a:rPr lang="en-US" altLang="zh-CN" sz="1600" i="1">
                                  <a:solidFill>
                                    <a:schemeClr val="tx1"/>
                                  </a:solidFill>
                                  <a:latin typeface="Cambria Math" panose="02040503050406030204" pitchFamily="18" charset="0"/>
                                  <a:ea typeface="微软雅黑" panose="020B0503020204020204" pitchFamily="34" charset="-122"/>
                                </a:rPr>
                                <m:t>𝐴</m:t>
                              </m:r>
                            </m:e>
                            <m:sub>
                              <m:r>
                                <a:rPr lang="en-US" altLang="zh-CN" sz="1600" i="1">
                                  <a:solidFill>
                                    <a:schemeClr val="tx1"/>
                                  </a:solidFill>
                                  <a:latin typeface="Cambria Math" panose="02040503050406030204" pitchFamily="18" charset="0"/>
                                  <a:ea typeface="微软雅黑" panose="020B0503020204020204" pitchFamily="34" charset="-122"/>
                                </a:rPr>
                                <m:t>1</m:t>
                              </m:r>
                            </m:sub>
                          </m:sSub>
                          <m:r>
                            <a:rPr lang="en-US" altLang="zh-CN" sz="1600" i="1">
                              <a:solidFill>
                                <a:schemeClr val="tx1"/>
                              </a:solidFill>
                              <a:latin typeface="Cambria Math" panose="02040503050406030204" pitchFamily="18" charset="0"/>
                              <a:ea typeface="微软雅黑" panose="020B0503020204020204" pitchFamily="34" charset="-122"/>
                            </a:rPr>
                            <m:t>=</m:t>
                          </m:r>
                          <m:r>
                            <a:rPr lang="zh-CN" altLang="en-US" sz="1600" i="1" smtClean="0">
                              <a:solidFill>
                                <a:schemeClr val="tx1"/>
                              </a:solidFill>
                              <a:latin typeface="Cambria Math" panose="02040503050406030204" pitchFamily="18" charset="0"/>
                              <a:ea typeface="微软雅黑" panose="020B0503020204020204" pitchFamily="34" charset="-122"/>
                            </a:rPr>
                            <m:t>老年</m:t>
                          </m:r>
                        </m:e>
                      </m:d>
                      <m:r>
                        <a:rPr lang="en-US" altLang="zh-CN" sz="1600" b="0" i="1" smtClean="0">
                          <a:solidFill>
                            <a:schemeClr val="tx1"/>
                          </a:solidFill>
                          <a:latin typeface="Cambria Math" panose="02040503050406030204" pitchFamily="18" charset="0"/>
                          <a:ea typeface="微软雅黑" panose="020B0503020204020204" pitchFamily="34" charset="-122"/>
                        </a:rPr>
                        <m:t>=</m:t>
                      </m:r>
                      <m:r>
                        <a:rPr lang="en-US" altLang="zh-CN" sz="1600" b="0" i="1" smtClean="0">
                          <a:solidFill>
                            <a:schemeClr val="tx1"/>
                          </a:solidFill>
                          <a:latin typeface="Cambria Math" panose="02040503050406030204" pitchFamily="18" charset="0"/>
                          <a:ea typeface="微软雅黑" panose="020B0503020204020204" pitchFamily="34" charset="-122"/>
                        </a:rPr>
                        <m:t>0</m:t>
                      </m:r>
                      <m:r>
                        <a:rPr lang="en-US" altLang="zh-CN" sz="1600" b="0" i="1" smtClean="0">
                          <a:solidFill>
                            <a:schemeClr val="tx1"/>
                          </a:solidFill>
                          <a:latin typeface="Cambria Math" panose="02040503050406030204" pitchFamily="18" charset="0"/>
                          <a:ea typeface="微软雅黑" panose="020B0503020204020204" pitchFamily="34" charset="-122"/>
                        </a:rPr>
                        <m:t>.</m:t>
                      </m:r>
                      <m:r>
                        <a:rPr lang="en-US" altLang="zh-CN" sz="1600" b="0" i="1" smtClean="0">
                          <a:solidFill>
                            <a:schemeClr val="tx1"/>
                          </a:solidFill>
                          <a:latin typeface="Cambria Math" panose="02040503050406030204" pitchFamily="18" charset="0"/>
                          <a:ea typeface="微软雅黑" panose="020B0503020204020204" pitchFamily="34" charset="-122"/>
                        </a:rPr>
                        <m:t>44</m:t>
                      </m:r>
                    </m:oMath>
                  </m:oMathPara>
                </a14:m>
                <a:endParaRPr lang="zh-CN" altLang="en-US" sz="1600" dirty="0">
                  <a:solidFill>
                    <a:schemeClr val="tx1"/>
                  </a:solidFill>
                  <a:ea typeface="微软雅黑" panose="020B0503020204020204" pitchFamily="34" charset="-122"/>
                </a:endParaRPr>
              </a:p>
            </p:txBody>
          </p:sp>
        </mc:Choice>
        <mc:Fallback>
          <p:sp>
            <p:nvSpPr>
              <p:cNvPr id="29" name="文本框 28"/>
              <p:cNvSpPr txBox="1">
                <a:spLocks noRot="1" noChangeAspect="1" noMove="1" noResize="1" noEditPoints="1" noAdjustHandles="1" noChangeArrowheads="1" noChangeShapeType="1" noTextEdit="1"/>
              </p:cNvSpPr>
              <p:nvPr/>
            </p:nvSpPr>
            <p:spPr>
              <a:xfrm>
                <a:off x="371185" y="4752465"/>
                <a:ext cx="2370842" cy="247888"/>
              </a:xfrm>
              <a:prstGeom prst="rect">
                <a:avLst/>
              </a:prstGeom>
              <a:blipFill rotWithShape="1">
                <a:blip r:embed="rId5"/>
                <a:stretch>
                  <a:fillRect l="-15" t="-50" r="-157" b="-93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p:cNvSpPr txBox="1"/>
              <p:nvPr/>
            </p:nvSpPr>
            <p:spPr>
              <a:xfrm>
                <a:off x="399478" y="5048971"/>
                <a:ext cx="2104679" cy="246221"/>
              </a:xfrm>
              <a:prstGeom prst="rect">
                <a:avLst/>
              </a:prstGeom>
              <a:noFill/>
            </p:spPr>
            <p:txBody>
              <a:bodyPr wrap="none" lIns="0" tIns="0" rIns="0" bIns="0" rtlCol="0">
                <a:spAutoFit/>
              </a:bodyPr>
              <a:lstStyle/>
              <a:p>
                <a14:m>
                  <m:oMath xmlns:m="http://schemas.openxmlformats.org/officeDocument/2006/math">
                    <m:r>
                      <m:rPr>
                        <m:sty m:val="p"/>
                      </m:rPr>
                      <a:rPr lang="en-US" altLang="zh-CN" sz="1600" i="1" smtClean="0">
                        <a:solidFill>
                          <a:schemeClr val="tx1"/>
                        </a:solidFill>
                        <a:latin typeface="Cambria Math" panose="02040503050406030204" pitchFamily="18" charset="0"/>
                        <a:ea typeface="微软雅黑" panose="020B0503020204020204" pitchFamily="34" charset="-122"/>
                      </a:rPr>
                      <m:t>G</m:t>
                    </m:r>
                    <m:r>
                      <a:rPr lang="en-US" altLang="zh-CN" sz="1600" b="0" i="1" smtClean="0">
                        <a:solidFill>
                          <a:schemeClr val="tx1"/>
                        </a:solidFill>
                        <a:latin typeface="Cambria Math" panose="02040503050406030204" pitchFamily="18" charset="0"/>
                        <a:ea typeface="微软雅黑" panose="020B0503020204020204" pitchFamily="34" charset="-122"/>
                      </a:rPr>
                      <m:t>𝑖𝑛𝑖</m:t>
                    </m:r>
                    <m:d>
                      <m:dPr>
                        <m:ctrlPr>
                          <a:rPr lang="en-US" altLang="zh-CN" sz="1600" b="0" i="1" smtClean="0">
                            <a:solidFill>
                              <a:schemeClr val="tx1"/>
                            </a:solidFill>
                            <a:latin typeface="Cambria Math" panose="02040503050406030204" pitchFamily="18" charset="0"/>
                            <a:ea typeface="微软雅黑" panose="020B0503020204020204" pitchFamily="34" charset="-122"/>
                          </a:rPr>
                        </m:ctrlPr>
                      </m:dPr>
                      <m:e>
                        <m:r>
                          <a:rPr lang="en-US" altLang="zh-CN" sz="1600" b="0" i="1" smtClean="0">
                            <a:solidFill>
                              <a:schemeClr val="tx1"/>
                            </a:solidFill>
                            <a:latin typeface="Cambria Math" panose="02040503050406030204" pitchFamily="18" charset="0"/>
                            <a:ea typeface="微软雅黑" panose="020B0503020204020204" pitchFamily="34" charset="-122"/>
                          </a:rPr>
                          <m:t>𝐷</m:t>
                        </m:r>
                        <m:r>
                          <a:rPr lang="en-US" altLang="zh-CN" sz="1600" b="0" i="1" smtClean="0">
                            <a:solidFill>
                              <a:schemeClr val="tx1"/>
                            </a:solidFill>
                            <a:latin typeface="Cambria Math" panose="02040503050406030204" pitchFamily="18" charset="0"/>
                            <a:ea typeface="微软雅黑" panose="020B0503020204020204" pitchFamily="34" charset="-122"/>
                          </a:rPr>
                          <m:t>,</m:t>
                        </m:r>
                        <m:sSub>
                          <m:sSubPr>
                            <m:ctrlPr>
                              <a:rPr lang="en-US" altLang="zh-CN" sz="1600" i="1">
                                <a:solidFill>
                                  <a:schemeClr val="tx1"/>
                                </a:solidFill>
                                <a:latin typeface="Cambria Math" panose="02040503050406030204" pitchFamily="18" charset="0"/>
                                <a:ea typeface="微软雅黑" panose="020B0503020204020204" pitchFamily="34" charset="-122"/>
                              </a:rPr>
                            </m:ctrlPr>
                          </m:sSubPr>
                          <m:e>
                            <m:r>
                              <a:rPr lang="en-US" altLang="zh-CN" sz="1600" i="1">
                                <a:solidFill>
                                  <a:schemeClr val="tx1"/>
                                </a:solidFill>
                                <a:latin typeface="Cambria Math" panose="02040503050406030204" pitchFamily="18" charset="0"/>
                                <a:ea typeface="微软雅黑" panose="020B0503020204020204" pitchFamily="34" charset="-122"/>
                              </a:rPr>
                              <m:t>𝐴</m:t>
                            </m:r>
                          </m:e>
                          <m:sub>
                            <m:r>
                              <a:rPr lang="en-US" altLang="zh-CN" sz="1600" b="0" i="1" smtClean="0">
                                <a:solidFill>
                                  <a:schemeClr val="tx1"/>
                                </a:solidFill>
                                <a:latin typeface="Cambria Math" panose="02040503050406030204" pitchFamily="18" charset="0"/>
                                <a:ea typeface="微软雅黑" panose="020B0503020204020204" pitchFamily="34" charset="-122"/>
                              </a:rPr>
                              <m:t>2</m:t>
                            </m:r>
                          </m:sub>
                        </m:sSub>
                        <m:r>
                          <a:rPr lang="en-US" altLang="zh-CN" sz="1600" i="1">
                            <a:solidFill>
                              <a:schemeClr val="tx1"/>
                            </a:solidFill>
                            <a:latin typeface="Cambria Math" panose="02040503050406030204" pitchFamily="18" charset="0"/>
                            <a:ea typeface="微软雅黑" panose="020B0503020204020204" pitchFamily="34" charset="-122"/>
                          </a:rPr>
                          <m:t>=</m:t>
                        </m:r>
                        <m:r>
                          <a:rPr lang="zh-CN" altLang="en-US" sz="1600" b="0" i="1" smtClean="0">
                            <a:solidFill>
                              <a:schemeClr val="tx1"/>
                            </a:solidFill>
                            <a:latin typeface="Cambria Math" panose="02040503050406030204" pitchFamily="18" charset="0"/>
                            <a:ea typeface="微软雅黑" panose="020B0503020204020204" pitchFamily="34" charset="-122"/>
                          </a:rPr>
                          <m:t>是</m:t>
                        </m:r>
                      </m:e>
                    </m:d>
                    <m:r>
                      <a:rPr lang="en-US" altLang="zh-CN" sz="1600" b="0" i="1" smtClean="0">
                        <a:solidFill>
                          <a:schemeClr val="tx1"/>
                        </a:solidFill>
                        <a:latin typeface="Cambria Math" panose="02040503050406030204" pitchFamily="18" charset="0"/>
                        <a:ea typeface="微软雅黑" panose="020B0503020204020204" pitchFamily="34" charset="-122"/>
                      </a:rPr>
                      <m:t>=</m:t>
                    </m:r>
                    <m:r>
                      <a:rPr lang="en-US" altLang="zh-CN" sz="1600" b="0" i="1" smtClean="0">
                        <a:solidFill>
                          <a:schemeClr val="tx1"/>
                        </a:solidFill>
                        <a:latin typeface="Cambria Math" panose="02040503050406030204" pitchFamily="18" charset="0"/>
                        <a:ea typeface="微软雅黑" panose="020B0503020204020204" pitchFamily="34" charset="-122"/>
                      </a:rPr>
                      <m:t>0</m:t>
                    </m:r>
                    <m:r>
                      <a:rPr lang="en-US" altLang="zh-CN" sz="1600" b="0" i="1" smtClean="0">
                        <a:solidFill>
                          <a:schemeClr val="tx1"/>
                        </a:solidFill>
                        <a:latin typeface="Cambria Math" panose="02040503050406030204" pitchFamily="18" charset="0"/>
                        <a:ea typeface="微软雅黑" panose="020B0503020204020204" pitchFamily="34" charset="-122"/>
                      </a:rPr>
                      <m:t>.</m:t>
                    </m:r>
                  </m:oMath>
                </a14:m>
                <a:r>
                  <a:rPr lang="en-US" altLang="zh-CN" sz="1600" dirty="0">
                    <a:solidFill>
                      <a:schemeClr val="tx1"/>
                    </a:solidFill>
                    <a:ea typeface="微软雅黑" panose="020B0503020204020204" pitchFamily="34" charset="-122"/>
                  </a:rPr>
                  <a:t>32</a:t>
                </a:r>
                <a:endParaRPr lang="zh-CN" altLang="en-US" sz="1600" dirty="0">
                  <a:solidFill>
                    <a:schemeClr val="tx1"/>
                  </a:solidFill>
                  <a:ea typeface="微软雅黑" panose="020B0503020204020204" pitchFamily="34" charset="-122"/>
                </a:endParaRPr>
              </a:p>
            </p:txBody>
          </p:sp>
        </mc:Choice>
        <mc:Fallback>
          <p:sp>
            <p:nvSpPr>
              <p:cNvPr id="30" name="文本框 29"/>
              <p:cNvSpPr txBox="1">
                <a:spLocks noRot="1" noChangeAspect="1" noMove="1" noResize="1" noEditPoints="1" noAdjustHandles="1" noChangeArrowheads="1" noChangeShapeType="1" noTextEdit="1"/>
              </p:cNvSpPr>
              <p:nvPr/>
            </p:nvSpPr>
            <p:spPr>
              <a:xfrm>
                <a:off x="399478" y="5048971"/>
                <a:ext cx="2104679" cy="246221"/>
              </a:xfrm>
              <a:prstGeom prst="rect">
                <a:avLst/>
              </a:prstGeom>
              <a:blipFill rotWithShape="1">
                <a:blip r:embed="rId6"/>
                <a:stretch>
                  <a:fillRect l="-3" t="-35" r="-1341" b="-5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p:cNvSpPr txBox="1"/>
              <p:nvPr/>
            </p:nvSpPr>
            <p:spPr>
              <a:xfrm>
                <a:off x="371184" y="5376972"/>
                <a:ext cx="2170402"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sz="1600" i="1" smtClean="0">
                          <a:solidFill>
                            <a:schemeClr val="tx1"/>
                          </a:solidFill>
                          <a:latin typeface="Cambria Math" panose="02040503050406030204" pitchFamily="18" charset="0"/>
                          <a:ea typeface="微软雅黑" panose="020B0503020204020204" pitchFamily="34" charset="-122"/>
                        </a:rPr>
                        <m:t>G</m:t>
                      </m:r>
                      <m:r>
                        <a:rPr lang="en-US" altLang="zh-CN" sz="1600" b="0" i="1" smtClean="0">
                          <a:solidFill>
                            <a:schemeClr val="tx1"/>
                          </a:solidFill>
                          <a:latin typeface="Cambria Math" panose="02040503050406030204" pitchFamily="18" charset="0"/>
                          <a:ea typeface="微软雅黑" panose="020B0503020204020204" pitchFamily="34" charset="-122"/>
                        </a:rPr>
                        <m:t>𝑖𝑛𝑖</m:t>
                      </m:r>
                      <m:d>
                        <m:dPr>
                          <m:ctrlPr>
                            <a:rPr lang="en-US" altLang="zh-CN" sz="1600" b="0" i="1" smtClean="0">
                              <a:solidFill>
                                <a:schemeClr val="tx1"/>
                              </a:solidFill>
                              <a:latin typeface="Cambria Math" panose="02040503050406030204" pitchFamily="18" charset="0"/>
                              <a:ea typeface="微软雅黑" panose="020B0503020204020204" pitchFamily="34" charset="-122"/>
                            </a:rPr>
                          </m:ctrlPr>
                        </m:dPr>
                        <m:e>
                          <m:r>
                            <a:rPr lang="en-US" altLang="zh-CN" sz="1600" b="0" i="1" smtClean="0">
                              <a:solidFill>
                                <a:schemeClr val="tx1"/>
                              </a:solidFill>
                              <a:latin typeface="Cambria Math" panose="02040503050406030204" pitchFamily="18" charset="0"/>
                              <a:ea typeface="微软雅黑" panose="020B0503020204020204" pitchFamily="34" charset="-122"/>
                            </a:rPr>
                            <m:t>𝐷</m:t>
                          </m:r>
                          <m:r>
                            <a:rPr lang="en-US" altLang="zh-CN" sz="1600" b="0" i="1" smtClean="0">
                              <a:solidFill>
                                <a:schemeClr val="tx1"/>
                              </a:solidFill>
                              <a:latin typeface="Cambria Math" panose="02040503050406030204" pitchFamily="18" charset="0"/>
                              <a:ea typeface="微软雅黑" panose="020B0503020204020204" pitchFamily="34" charset="-122"/>
                            </a:rPr>
                            <m:t>,</m:t>
                          </m:r>
                          <m:sSub>
                            <m:sSubPr>
                              <m:ctrlPr>
                                <a:rPr lang="en-US" altLang="zh-CN" sz="1600" i="1">
                                  <a:solidFill>
                                    <a:schemeClr val="tx1"/>
                                  </a:solidFill>
                                  <a:latin typeface="Cambria Math" panose="02040503050406030204" pitchFamily="18" charset="0"/>
                                  <a:ea typeface="微软雅黑" panose="020B0503020204020204" pitchFamily="34" charset="-122"/>
                                </a:rPr>
                              </m:ctrlPr>
                            </m:sSubPr>
                            <m:e>
                              <m:r>
                                <a:rPr lang="en-US" altLang="zh-CN" sz="1600" i="1">
                                  <a:solidFill>
                                    <a:schemeClr val="tx1"/>
                                  </a:solidFill>
                                  <a:latin typeface="Cambria Math" panose="02040503050406030204" pitchFamily="18" charset="0"/>
                                  <a:ea typeface="微软雅黑" panose="020B0503020204020204" pitchFamily="34" charset="-122"/>
                                </a:rPr>
                                <m:t>𝐴</m:t>
                              </m:r>
                            </m:e>
                            <m:sub>
                              <m:r>
                                <a:rPr lang="en-US" altLang="zh-CN" sz="1600" b="0" i="1" smtClean="0">
                                  <a:solidFill>
                                    <a:schemeClr val="tx1"/>
                                  </a:solidFill>
                                  <a:latin typeface="Cambria Math" panose="02040503050406030204" pitchFamily="18" charset="0"/>
                                  <a:ea typeface="微软雅黑" panose="020B0503020204020204" pitchFamily="34" charset="-122"/>
                                </a:rPr>
                                <m:t>3</m:t>
                              </m:r>
                            </m:sub>
                          </m:sSub>
                          <m:r>
                            <a:rPr lang="en-US" altLang="zh-CN" sz="1600" i="1">
                              <a:solidFill>
                                <a:schemeClr val="tx1"/>
                              </a:solidFill>
                              <a:latin typeface="Cambria Math" panose="02040503050406030204" pitchFamily="18" charset="0"/>
                              <a:ea typeface="微软雅黑" panose="020B0503020204020204" pitchFamily="34" charset="-122"/>
                            </a:rPr>
                            <m:t>=</m:t>
                          </m:r>
                          <m:r>
                            <a:rPr lang="zh-CN" altLang="en-US" sz="1600" b="0" i="1" smtClean="0">
                              <a:solidFill>
                                <a:schemeClr val="tx1"/>
                              </a:solidFill>
                              <a:latin typeface="Cambria Math" panose="02040503050406030204" pitchFamily="18" charset="0"/>
                              <a:ea typeface="微软雅黑" panose="020B0503020204020204" pitchFamily="34" charset="-122"/>
                            </a:rPr>
                            <m:t>是</m:t>
                          </m:r>
                        </m:e>
                      </m:d>
                      <m:r>
                        <a:rPr lang="en-US" altLang="zh-CN" sz="1600" b="0" i="1" smtClean="0">
                          <a:solidFill>
                            <a:schemeClr val="tx1"/>
                          </a:solidFill>
                          <a:latin typeface="Cambria Math" panose="02040503050406030204" pitchFamily="18" charset="0"/>
                          <a:ea typeface="微软雅黑" panose="020B0503020204020204" pitchFamily="34" charset="-122"/>
                        </a:rPr>
                        <m:t>=</m:t>
                      </m:r>
                      <m:r>
                        <a:rPr lang="en-US" altLang="zh-CN" sz="1600" b="0" i="1" smtClean="0">
                          <a:solidFill>
                            <a:schemeClr val="tx1"/>
                          </a:solidFill>
                          <a:latin typeface="Cambria Math" panose="02040503050406030204" pitchFamily="18" charset="0"/>
                          <a:ea typeface="微软雅黑" panose="020B0503020204020204" pitchFamily="34" charset="-122"/>
                        </a:rPr>
                        <m:t>0</m:t>
                      </m:r>
                      <m:r>
                        <a:rPr lang="en-US" altLang="zh-CN" sz="1600" b="0" i="1" smtClean="0">
                          <a:solidFill>
                            <a:schemeClr val="tx1"/>
                          </a:solidFill>
                          <a:latin typeface="Cambria Math" panose="02040503050406030204" pitchFamily="18" charset="0"/>
                          <a:ea typeface="微软雅黑" panose="020B0503020204020204" pitchFamily="34" charset="-122"/>
                        </a:rPr>
                        <m:t>.</m:t>
                      </m:r>
                      <m:r>
                        <a:rPr lang="en-US" altLang="zh-CN" sz="1600" b="0" i="0" smtClean="0">
                          <a:solidFill>
                            <a:schemeClr val="tx1"/>
                          </a:solidFill>
                          <a:latin typeface="Cambria Math" panose="02040503050406030204" pitchFamily="18" charset="0"/>
                          <a:ea typeface="微软雅黑" panose="020B0503020204020204" pitchFamily="34" charset="-122"/>
                        </a:rPr>
                        <m:t>27</m:t>
                      </m:r>
                    </m:oMath>
                  </m:oMathPara>
                </a14:m>
                <a:endParaRPr lang="zh-CN" altLang="en-US" sz="1600" dirty="0">
                  <a:solidFill>
                    <a:schemeClr val="tx1"/>
                  </a:solidFill>
                  <a:ea typeface="微软雅黑" panose="020B0503020204020204" pitchFamily="34" charset="-122"/>
                </a:endParaRPr>
              </a:p>
            </p:txBody>
          </p:sp>
        </mc:Choice>
        <mc:Fallback>
          <p:sp>
            <p:nvSpPr>
              <p:cNvPr id="31" name="文本框 30"/>
              <p:cNvSpPr txBox="1">
                <a:spLocks noRot="1" noChangeAspect="1" noMove="1" noResize="1" noEditPoints="1" noAdjustHandles="1" noChangeArrowheads="1" noChangeShapeType="1" noTextEdit="1"/>
              </p:cNvSpPr>
              <p:nvPr/>
            </p:nvSpPr>
            <p:spPr>
              <a:xfrm>
                <a:off x="371184" y="5376972"/>
                <a:ext cx="2170402" cy="246221"/>
              </a:xfrm>
              <a:prstGeom prst="rect">
                <a:avLst/>
              </a:prstGeom>
              <a:blipFill rotWithShape="1">
                <a:blip r:embed="rId7"/>
                <a:stretch>
                  <a:fillRect l="-16" t="-173" r="-102" b="-4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p:cNvSpPr txBox="1"/>
              <p:nvPr/>
            </p:nvSpPr>
            <p:spPr>
              <a:xfrm>
                <a:off x="380305" y="5685011"/>
                <a:ext cx="2575833" cy="246286"/>
              </a:xfrm>
              <a:prstGeom prst="rect">
                <a:avLst/>
              </a:prstGeom>
              <a:noFill/>
            </p:spPr>
            <p:txBody>
              <a:bodyPr wrap="none" lIns="0" tIns="0" rIns="0" bIns="0" rtlCol="0">
                <a:spAutoFit/>
              </a:bodyPr>
              <a:lstStyle/>
              <a:p>
                <a14:m>
                  <m:oMath xmlns:m="http://schemas.openxmlformats.org/officeDocument/2006/math">
                    <m:r>
                      <m:rPr>
                        <m:sty m:val="p"/>
                      </m:rPr>
                      <a:rPr lang="en-US" altLang="zh-CN" sz="1600" i="1" smtClean="0">
                        <a:solidFill>
                          <a:schemeClr val="tx1"/>
                        </a:solidFill>
                        <a:latin typeface="Cambria Math" panose="02040503050406030204" pitchFamily="18" charset="0"/>
                        <a:ea typeface="微软雅黑" panose="020B0503020204020204" pitchFamily="34" charset="-122"/>
                      </a:rPr>
                      <m:t>G</m:t>
                    </m:r>
                    <m:r>
                      <a:rPr lang="en-US" altLang="zh-CN" sz="1600" b="0" i="1" smtClean="0">
                        <a:solidFill>
                          <a:schemeClr val="tx1"/>
                        </a:solidFill>
                        <a:latin typeface="Cambria Math" panose="02040503050406030204" pitchFamily="18" charset="0"/>
                        <a:ea typeface="微软雅黑" panose="020B0503020204020204" pitchFamily="34" charset="-122"/>
                      </a:rPr>
                      <m:t>𝑖𝑛𝑖</m:t>
                    </m:r>
                    <m:d>
                      <m:dPr>
                        <m:ctrlPr>
                          <a:rPr lang="en-US" altLang="zh-CN" sz="1600" b="0" i="1" smtClean="0">
                            <a:solidFill>
                              <a:schemeClr val="tx1"/>
                            </a:solidFill>
                            <a:latin typeface="Cambria Math" panose="02040503050406030204" pitchFamily="18" charset="0"/>
                            <a:ea typeface="微软雅黑" panose="020B0503020204020204" pitchFamily="34" charset="-122"/>
                          </a:rPr>
                        </m:ctrlPr>
                      </m:dPr>
                      <m:e>
                        <m:r>
                          <a:rPr lang="en-US" altLang="zh-CN" sz="1600" b="0" i="1" smtClean="0">
                            <a:solidFill>
                              <a:schemeClr val="tx1"/>
                            </a:solidFill>
                            <a:latin typeface="Cambria Math" panose="02040503050406030204" pitchFamily="18" charset="0"/>
                            <a:ea typeface="微软雅黑" panose="020B0503020204020204" pitchFamily="34" charset="-122"/>
                          </a:rPr>
                          <m:t>𝐷</m:t>
                        </m:r>
                        <m:r>
                          <a:rPr lang="en-US" altLang="zh-CN" sz="1600" b="0" i="1" smtClean="0">
                            <a:solidFill>
                              <a:schemeClr val="tx1"/>
                            </a:solidFill>
                            <a:latin typeface="Cambria Math" panose="02040503050406030204" pitchFamily="18" charset="0"/>
                            <a:ea typeface="微软雅黑" panose="020B0503020204020204" pitchFamily="34" charset="-122"/>
                          </a:rPr>
                          <m:t>,</m:t>
                        </m:r>
                        <m:sSub>
                          <m:sSubPr>
                            <m:ctrlPr>
                              <a:rPr lang="en-US" altLang="zh-CN" sz="1600" i="1">
                                <a:solidFill>
                                  <a:schemeClr val="tx1"/>
                                </a:solidFill>
                                <a:latin typeface="Cambria Math" panose="02040503050406030204" pitchFamily="18" charset="0"/>
                                <a:ea typeface="微软雅黑" panose="020B0503020204020204" pitchFamily="34" charset="-122"/>
                              </a:rPr>
                            </m:ctrlPr>
                          </m:sSubPr>
                          <m:e>
                            <m:r>
                              <a:rPr lang="en-US" altLang="zh-CN" sz="1600" i="1">
                                <a:solidFill>
                                  <a:schemeClr val="tx1"/>
                                </a:solidFill>
                                <a:latin typeface="Cambria Math" panose="02040503050406030204" pitchFamily="18" charset="0"/>
                                <a:ea typeface="微软雅黑" panose="020B0503020204020204" pitchFamily="34" charset="-122"/>
                              </a:rPr>
                              <m:t>𝐴</m:t>
                            </m:r>
                          </m:e>
                          <m:sub>
                            <m:r>
                              <a:rPr lang="en-US" altLang="zh-CN" sz="1600" b="0" i="1" smtClean="0">
                                <a:solidFill>
                                  <a:schemeClr val="tx1"/>
                                </a:solidFill>
                                <a:latin typeface="Cambria Math" panose="02040503050406030204" pitchFamily="18" charset="0"/>
                                <a:ea typeface="微软雅黑" panose="020B0503020204020204" pitchFamily="34" charset="-122"/>
                              </a:rPr>
                              <m:t>4</m:t>
                            </m:r>
                          </m:sub>
                        </m:sSub>
                        <m:r>
                          <a:rPr lang="en-US" altLang="zh-CN" sz="1600" i="1">
                            <a:solidFill>
                              <a:schemeClr val="tx1"/>
                            </a:solidFill>
                            <a:latin typeface="Cambria Math" panose="02040503050406030204" pitchFamily="18" charset="0"/>
                            <a:ea typeface="微软雅黑" panose="020B0503020204020204" pitchFamily="34" charset="-122"/>
                          </a:rPr>
                          <m:t>=</m:t>
                        </m:r>
                        <m:r>
                          <a:rPr lang="zh-CN" altLang="en-US" sz="1600" i="1">
                            <a:solidFill>
                              <a:schemeClr val="tx1"/>
                            </a:solidFill>
                            <a:latin typeface="Cambria Math" panose="02040503050406030204" pitchFamily="18" charset="0"/>
                            <a:ea typeface="微软雅黑" panose="020B0503020204020204" pitchFamily="34" charset="-122"/>
                          </a:rPr>
                          <m:t>非常好</m:t>
                        </m:r>
                      </m:e>
                    </m:d>
                    <m:r>
                      <a:rPr lang="en-US" altLang="zh-CN" sz="1600" b="0" i="1" smtClean="0">
                        <a:solidFill>
                          <a:schemeClr val="tx1"/>
                        </a:solidFill>
                        <a:latin typeface="Cambria Math" panose="02040503050406030204" pitchFamily="18" charset="0"/>
                        <a:ea typeface="微软雅黑" panose="020B0503020204020204" pitchFamily="34" charset="-122"/>
                      </a:rPr>
                      <m:t>=</m:t>
                    </m:r>
                    <m:r>
                      <a:rPr lang="en-US" altLang="zh-CN" sz="1600" b="0" i="1" smtClean="0">
                        <a:solidFill>
                          <a:schemeClr val="tx1"/>
                        </a:solidFill>
                        <a:latin typeface="Cambria Math" panose="02040503050406030204" pitchFamily="18" charset="0"/>
                        <a:ea typeface="微软雅黑" panose="020B0503020204020204" pitchFamily="34" charset="-122"/>
                      </a:rPr>
                      <m:t>0</m:t>
                    </m:r>
                    <m:r>
                      <a:rPr lang="en-US" altLang="zh-CN" sz="1600" b="0" i="1" smtClean="0">
                        <a:solidFill>
                          <a:schemeClr val="tx1"/>
                        </a:solidFill>
                        <a:latin typeface="Cambria Math" panose="02040503050406030204" pitchFamily="18" charset="0"/>
                        <a:ea typeface="微软雅黑" panose="020B0503020204020204" pitchFamily="34" charset="-122"/>
                      </a:rPr>
                      <m:t>.</m:t>
                    </m:r>
                  </m:oMath>
                </a14:m>
                <a:r>
                  <a:rPr lang="en-US" altLang="zh-CN" sz="1600" dirty="0">
                    <a:solidFill>
                      <a:schemeClr val="tx1"/>
                    </a:solidFill>
                    <a:ea typeface="微软雅黑" panose="020B0503020204020204" pitchFamily="34" charset="-122"/>
                  </a:rPr>
                  <a:t>36</a:t>
                </a:r>
                <a:endParaRPr lang="zh-CN" altLang="en-US" sz="1600" dirty="0">
                  <a:solidFill>
                    <a:schemeClr val="tx1"/>
                  </a:solidFill>
                  <a:ea typeface="微软雅黑" panose="020B0503020204020204" pitchFamily="34" charset="-122"/>
                </a:endParaRPr>
              </a:p>
            </p:txBody>
          </p:sp>
        </mc:Choice>
        <mc:Fallback>
          <p:sp>
            <p:nvSpPr>
              <p:cNvPr id="32" name="文本框 31"/>
              <p:cNvSpPr txBox="1">
                <a:spLocks noRot="1" noChangeAspect="1" noMove="1" noResize="1" noEditPoints="1" noAdjustHandles="1" noChangeArrowheads="1" noChangeShapeType="1" noTextEdit="1"/>
              </p:cNvSpPr>
              <p:nvPr/>
            </p:nvSpPr>
            <p:spPr>
              <a:xfrm>
                <a:off x="380305" y="5685011"/>
                <a:ext cx="2575833" cy="246286"/>
              </a:xfrm>
              <a:prstGeom prst="rect">
                <a:avLst/>
              </a:prstGeom>
              <a:blipFill rotWithShape="1">
                <a:blip r:embed="rId8"/>
                <a:stretch>
                  <a:fillRect l="-22" t="-199" r="8" b="-21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p:cNvSpPr txBox="1"/>
              <p:nvPr/>
            </p:nvSpPr>
            <p:spPr>
              <a:xfrm>
                <a:off x="380305" y="6018225"/>
                <a:ext cx="2165465" cy="246286"/>
              </a:xfrm>
              <a:prstGeom prst="rect">
                <a:avLst/>
              </a:prstGeom>
              <a:noFill/>
            </p:spPr>
            <p:txBody>
              <a:bodyPr wrap="none" lIns="0" tIns="0" rIns="0" bIns="0" rtlCol="0">
                <a:spAutoFit/>
              </a:bodyPr>
              <a:lstStyle/>
              <a:p>
                <a14:m>
                  <m:oMath xmlns:m="http://schemas.openxmlformats.org/officeDocument/2006/math">
                    <m:r>
                      <m:rPr>
                        <m:sty m:val="p"/>
                      </m:rPr>
                      <a:rPr lang="en-US" altLang="zh-CN" sz="1600" i="1" smtClean="0">
                        <a:solidFill>
                          <a:schemeClr val="tx1"/>
                        </a:solidFill>
                        <a:latin typeface="Cambria Math" panose="02040503050406030204" pitchFamily="18" charset="0"/>
                        <a:ea typeface="微软雅黑" panose="020B0503020204020204" pitchFamily="34" charset="-122"/>
                      </a:rPr>
                      <m:t>G</m:t>
                    </m:r>
                    <m:r>
                      <a:rPr lang="en-US" altLang="zh-CN" sz="1600" b="0" i="1" smtClean="0">
                        <a:solidFill>
                          <a:schemeClr val="tx1"/>
                        </a:solidFill>
                        <a:latin typeface="Cambria Math" panose="02040503050406030204" pitchFamily="18" charset="0"/>
                        <a:ea typeface="微软雅黑" panose="020B0503020204020204" pitchFamily="34" charset="-122"/>
                      </a:rPr>
                      <m:t>𝑖𝑛𝑖</m:t>
                    </m:r>
                    <m:d>
                      <m:dPr>
                        <m:ctrlPr>
                          <a:rPr lang="en-US" altLang="zh-CN" sz="1600" b="0" i="1" smtClean="0">
                            <a:solidFill>
                              <a:schemeClr val="tx1"/>
                            </a:solidFill>
                            <a:latin typeface="Cambria Math" panose="02040503050406030204" pitchFamily="18" charset="0"/>
                            <a:ea typeface="微软雅黑" panose="020B0503020204020204" pitchFamily="34" charset="-122"/>
                          </a:rPr>
                        </m:ctrlPr>
                      </m:dPr>
                      <m:e>
                        <m:r>
                          <a:rPr lang="en-US" altLang="zh-CN" sz="1600" b="0" i="1" smtClean="0">
                            <a:solidFill>
                              <a:schemeClr val="tx1"/>
                            </a:solidFill>
                            <a:latin typeface="Cambria Math" panose="02040503050406030204" pitchFamily="18" charset="0"/>
                            <a:ea typeface="微软雅黑" panose="020B0503020204020204" pitchFamily="34" charset="-122"/>
                          </a:rPr>
                          <m:t>𝐷</m:t>
                        </m:r>
                        <m:r>
                          <a:rPr lang="en-US" altLang="zh-CN" sz="1600" b="0" i="1" smtClean="0">
                            <a:solidFill>
                              <a:schemeClr val="tx1"/>
                            </a:solidFill>
                            <a:latin typeface="Cambria Math" panose="02040503050406030204" pitchFamily="18" charset="0"/>
                            <a:ea typeface="微软雅黑" panose="020B0503020204020204" pitchFamily="34" charset="-122"/>
                          </a:rPr>
                          <m:t>,</m:t>
                        </m:r>
                        <m:sSub>
                          <m:sSubPr>
                            <m:ctrlPr>
                              <a:rPr lang="en-US" altLang="zh-CN" sz="1600" i="1">
                                <a:solidFill>
                                  <a:schemeClr val="tx1"/>
                                </a:solidFill>
                                <a:latin typeface="Cambria Math" panose="02040503050406030204" pitchFamily="18" charset="0"/>
                                <a:ea typeface="微软雅黑" panose="020B0503020204020204" pitchFamily="34" charset="-122"/>
                              </a:rPr>
                            </m:ctrlPr>
                          </m:sSubPr>
                          <m:e>
                            <m:r>
                              <a:rPr lang="en-US" altLang="zh-CN" sz="1600" i="1">
                                <a:solidFill>
                                  <a:schemeClr val="tx1"/>
                                </a:solidFill>
                                <a:latin typeface="Cambria Math" panose="02040503050406030204" pitchFamily="18" charset="0"/>
                                <a:ea typeface="微软雅黑" panose="020B0503020204020204" pitchFamily="34" charset="-122"/>
                              </a:rPr>
                              <m:t>𝐴</m:t>
                            </m:r>
                          </m:e>
                          <m:sub>
                            <m:r>
                              <a:rPr lang="en-US" altLang="zh-CN" sz="1600" b="0" i="1" smtClean="0">
                                <a:solidFill>
                                  <a:schemeClr val="tx1"/>
                                </a:solidFill>
                                <a:latin typeface="Cambria Math" panose="02040503050406030204" pitchFamily="18" charset="0"/>
                                <a:ea typeface="微软雅黑" panose="020B0503020204020204" pitchFamily="34" charset="-122"/>
                              </a:rPr>
                              <m:t>4</m:t>
                            </m:r>
                          </m:sub>
                        </m:sSub>
                        <m:r>
                          <a:rPr lang="en-US" altLang="zh-CN" sz="1600" i="1">
                            <a:solidFill>
                              <a:schemeClr val="tx1"/>
                            </a:solidFill>
                            <a:latin typeface="Cambria Math" panose="02040503050406030204" pitchFamily="18" charset="0"/>
                            <a:ea typeface="微软雅黑" panose="020B0503020204020204" pitchFamily="34" charset="-122"/>
                          </a:rPr>
                          <m:t>=</m:t>
                        </m:r>
                        <m:r>
                          <a:rPr lang="zh-CN" altLang="en-US" sz="1600" b="0" i="1" smtClean="0">
                            <a:solidFill>
                              <a:schemeClr val="tx1"/>
                            </a:solidFill>
                            <a:latin typeface="Cambria Math" panose="02040503050406030204" pitchFamily="18" charset="0"/>
                            <a:ea typeface="微软雅黑" panose="020B0503020204020204" pitchFamily="34" charset="-122"/>
                          </a:rPr>
                          <m:t>好</m:t>
                        </m:r>
                      </m:e>
                    </m:d>
                    <m:r>
                      <a:rPr lang="en-US" altLang="zh-CN" sz="1600" b="0" i="1" smtClean="0">
                        <a:solidFill>
                          <a:schemeClr val="tx1"/>
                        </a:solidFill>
                        <a:latin typeface="Cambria Math" panose="02040503050406030204" pitchFamily="18" charset="0"/>
                        <a:ea typeface="微软雅黑" panose="020B0503020204020204" pitchFamily="34" charset="-122"/>
                      </a:rPr>
                      <m:t>=</m:t>
                    </m:r>
                    <m:r>
                      <a:rPr lang="en-US" altLang="zh-CN" sz="1600" b="0" i="1" smtClean="0">
                        <a:solidFill>
                          <a:schemeClr val="tx1"/>
                        </a:solidFill>
                        <a:latin typeface="Cambria Math" panose="02040503050406030204" pitchFamily="18" charset="0"/>
                        <a:ea typeface="微软雅黑" panose="020B0503020204020204" pitchFamily="34" charset="-122"/>
                      </a:rPr>
                      <m:t>0</m:t>
                    </m:r>
                    <m:r>
                      <a:rPr lang="en-US" altLang="zh-CN" sz="1600" b="0" i="1" smtClean="0">
                        <a:solidFill>
                          <a:schemeClr val="tx1"/>
                        </a:solidFill>
                        <a:latin typeface="Cambria Math" panose="02040503050406030204" pitchFamily="18" charset="0"/>
                        <a:ea typeface="微软雅黑" panose="020B0503020204020204" pitchFamily="34" charset="-122"/>
                      </a:rPr>
                      <m:t>.</m:t>
                    </m:r>
                  </m:oMath>
                </a14:m>
                <a:r>
                  <a:rPr lang="en-US" altLang="zh-CN" sz="1600" dirty="0">
                    <a:solidFill>
                      <a:schemeClr val="tx1"/>
                    </a:solidFill>
                    <a:ea typeface="微软雅黑" panose="020B0503020204020204" pitchFamily="34" charset="-122"/>
                  </a:rPr>
                  <a:t>47</a:t>
                </a:r>
                <a:endParaRPr lang="zh-CN" altLang="en-US" sz="1600" dirty="0">
                  <a:solidFill>
                    <a:schemeClr val="tx1"/>
                  </a:solidFill>
                  <a:ea typeface="微软雅黑" panose="020B0503020204020204" pitchFamily="34" charset="-122"/>
                </a:endParaRPr>
              </a:p>
            </p:txBody>
          </p:sp>
        </mc:Choice>
        <mc:Fallback>
          <p:sp>
            <p:nvSpPr>
              <p:cNvPr id="33" name="文本框 32"/>
              <p:cNvSpPr txBox="1">
                <a:spLocks noRot="1" noChangeAspect="1" noMove="1" noResize="1" noEditPoints="1" noAdjustHandles="1" noChangeArrowheads="1" noChangeShapeType="1" noTextEdit="1"/>
              </p:cNvSpPr>
              <p:nvPr/>
            </p:nvSpPr>
            <p:spPr>
              <a:xfrm>
                <a:off x="380305" y="6018225"/>
                <a:ext cx="2165465" cy="246286"/>
              </a:xfrm>
              <a:prstGeom prst="rect">
                <a:avLst/>
              </a:prstGeom>
              <a:blipFill rotWithShape="1">
                <a:blip r:embed="rId9"/>
                <a:stretch>
                  <a:fillRect l="-27" t="-134" r="3" b="-22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本框 33"/>
              <p:cNvSpPr txBox="1"/>
              <p:nvPr/>
            </p:nvSpPr>
            <p:spPr>
              <a:xfrm>
                <a:off x="380305" y="6307991"/>
                <a:ext cx="2309863" cy="246221"/>
              </a:xfrm>
              <a:prstGeom prst="rect">
                <a:avLst/>
              </a:prstGeom>
              <a:noFill/>
            </p:spPr>
            <p:txBody>
              <a:bodyPr wrap="none" lIns="0" tIns="0" rIns="0" bIns="0" rtlCol="0">
                <a:spAutoFit/>
              </a:bodyPr>
              <a:lstStyle/>
              <a:p>
                <a14:m>
                  <m:oMath xmlns:m="http://schemas.openxmlformats.org/officeDocument/2006/math">
                    <m:r>
                      <m:rPr>
                        <m:sty m:val="p"/>
                      </m:rPr>
                      <a:rPr lang="en-US" altLang="zh-CN" sz="1600" i="1" smtClean="0">
                        <a:solidFill>
                          <a:schemeClr val="tx1"/>
                        </a:solidFill>
                        <a:latin typeface="Cambria Math" panose="02040503050406030204" pitchFamily="18" charset="0"/>
                        <a:ea typeface="微软雅黑" panose="020B0503020204020204" pitchFamily="34" charset="-122"/>
                      </a:rPr>
                      <m:t>G</m:t>
                    </m:r>
                    <m:r>
                      <a:rPr lang="en-US" altLang="zh-CN" sz="1600" b="0" i="1" smtClean="0">
                        <a:solidFill>
                          <a:schemeClr val="tx1"/>
                        </a:solidFill>
                        <a:latin typeface="Cambria Math" panose="02040503050406030204" pitchFamily="18" charset="0"/>
                        <a:ea typeface="微软雅黑" panose="020B0503020204020204" pitchFamily="34" charset="-122"/>
                      </a:rPr>
                      <m:t>𝑖𝑛𝑖</m:t>
                    </m:r>
                    <m:d>
                      <m:dPr>
                        <m:ctrlPr>
                          <a:rPr lang="en-US" altLang="zh-CN" sz="1600" b="0" i="1" smtClean="0">
                            <a:solidFill>
                              <a:schemeClr val="tx1"/>
                            </a:solidFill>
                            <a:latin typeface="Cambria Math" panose="02040503050406030204" pitchFamily="18" charset="0"/>
                            <a:ea typeface="微软雅黑" panose="020B0503020204020204" pitchFamily="34" charset="-122"/>
                          </a:rPr>
                        </m:ctrlPr>
                      </m:dPr>
                      <m:e>
                        <m:r>
                          <a:rPr lang="en-US" altLang="zh-CN" sz="1600" b="0" i="1" smtClean="0">
                            <a:solidFill>
                              <a:schemeClr val="tx1"/>
                            </a:solidFill>
                            <a:latin typeface="Cambria Math" panose="02040503050406030204" pitchFamily="18" charset="0"/>
                            <a:ea typeface="微软雅黑" panose="020B0503020204020204" pitchFamily="34" charset="-122"/>
                          </a:rPr>
                          <m:t>𝐷</m:t>
                        </m:r>
                        <m:r>
                          <a:rPr lang="en-US" altLang="zh-CN" sz="1600" b="0" i="1" smtClean="0">
                            <a:solidFill>
                              <a:schemeClr val="tx1"/>
                            </a:solidFill>
                            <a:latin typeface="Cambria Math" panose="02040503050406030204" pitchFamily="18" charset="0"/>
                            <a:ea typeface="微软雅黑" panose="020B0503020204020204" pitchFamily="34" charset="-122"/>
                          </a:rPr>
                          <m:t>,</m:t>
                        </m:r>
                        <m:sSub>
                          <m:sSubPr>
                            <m:ctrlPr>
                              <a:rPr lang="en-US" altLang="zh-CN" sz="1600" i="1">
                                <a:solidFill>
                                  <a:schemeClr val="tx1"/>
                                </a:solidFill>
                                <a:latin typeface="Cambria Math" panose="02040503050406030204" pitchFamily="18" charset="0"/>
                                <a:ea typeface="微软雅黑" panose="020B0503020204020204" pitchFamily="34" charset="-122"/>
                              </a:rPr>
                            </m:ctrlPr>
                          </m:sSubPr>
                          <m:e>
                            <m:r>
                              <a:rPr lang="en-US" altLang="zh-CN" sz="1600" i="1">
                                <a:solidFill>
                                  <a:schemeClr val="tx1"/>
                                </a:solidFill>
                                <a:latin typeface="Cambria Math" panose="02040503050406030204" pitchFamily="18" charset="0"/>
                                <a:ea typeface="微软雅黑" panose="020B0503020204020204" pitchFamily="34" charset="-122"/>
                              </a:rPr>
                              <m:t>𝐴</m:t>
                            </m:r>
                          </m:e>
                          <m:sub>
                            <m:r>
                              <a:rPr lang="en-US" altLang="zh-CN" sz="1600" b="0" i="1" smtClean="0">
                                <a:solidFill>
                                  <a:schemeClr val="tx1"/>
                                </a:solidFill>
                                <a:latin typeface="Cambria Math" panose="02040503050406030204" pitchFamily="18" charset="0"/>
                                <a:ea typeface="微软雅黑" panose="020B0503020204020204" pitchFamily="34" charset="-122"/>
                              </a:rPr>
                              <m:t>4</m:t>
                            </m:r>
                          </m:sub>
                        </m:sSub>
                        <m:r>
                          <a:rPr lang="en-US" altLang="zh-CN" sz="1600" i="1">
                            <a:solidFill>
                              <a:schemeClr val="tx1"/>
                            </a:solidFill>
                            <a:latin typeface="Cambria Math" panose="02040503050406030204" pitchFamily="18" charset="0"/>
                            <a:ea typeface="微软雅黑" panose="020B0503020204020204" pitchFamily="34" charset="-122"/>
                          </a:rPr>
                          <m:t>=</m:t>
                        </m:r>
                        <m:r>
                          <a:rPr lang="zh-CN" altLang="en-US" sz="1600" i="1" smtClean="0">
                            <a:solidFill>
                              <a:schemeClr val="tx1"/>
                            </a:solidFill>
                            <a:latin typeface="Cambria Math" panose="02040503050406030204" pitchFamily="18" charset="0"/>
                            <a:ea typeface="微软雅黑" panose="020B0503020204020204" pitchFamily="34" charset="-122"/>
                          </a:rPr>
                          <m:t>一般</m:t>
                        </m:r>
                      </m:e>
                    </m:d>
                    <m:r>
                      <a:rPr lang="en-US" altLang="zh-CN" sz="1600" b="0" i="1" smtClean="0">
                        <a:solidFill>
                          <a:schemeClr val="tx1"/>
                        </a:solidFill>
                        <a:latin typeface="Cambria Math" panose="02040503050406030204" pitchFamily="18" charset="0"/>
                        <a:ea typeface="微软雅黑" panose="020B0503020204020204" pitchFamily="34" charset="-122"/>
                      </a:rPr>
                      <m:t>=</m:t>
                    </m:r>
                    <m:r>
                      <a:rPr lang="en-US" altLang="zh-CN" sz="1600" b="0" i="1" smtClean="0">
                        <a:solidFill>
                          <a:schemeClr val="tx1"/>
                        </a:solidFill>
                        <a:latin typeface="Cambria Math" panose="02040503050406030204" pitchFamily="18" charset="0"/>
                        <a:ea typeface="微软雅黑" panose="020B0503020204020204" pitchFamily="34" charset="-122"/>
                      </a:rPr>
                      <m:t>0</m:t>
                    </m:r>
                    <m:r>
                      <a:rPr lang="en-US" altLang="zh-CN" sz="1600" b="0" i="1" smtClean="0">
                        <a:solidFill>
                          <a:schemeClr val="tx1"/>
                        </a:solidFill>
                        <a:latin typeface="Cambria Math" panose="02040503050406030204" pitchFamily="18" charset="0"/>
                        <a:ea typeface="微软雅黑" panose="020B0503020204020204" pitchFamily="34" charset="-122"/>
                      </a:rPr>
                      <m:t>.</m:t>
                    </m:r>
                  </m:oMath>
                </a14:m>
                <a:r>
                  <a:rPr lang="en-US" altLang="zh-CN" sz="1600" dirty="0">
                    <a:solidFill>
                      <a:schemeClr val="tx1"/>
                    </a:solidFill>
                    <a:ea typeface="微软雅黑" panose="020B0503020204020204" pitchFamily="34" charset="-122"/>
                  </a:rPr>
                  <a:t>32</a:t>
                </a:r>
                <a:endParaRPr lang="zh-CN" altLang="en-US" sz="1600" dirty="0">
                  <a:solidFill>
                    <a:schemeClr val="tx1"/>
                  </a:solidFill>
                  <a:ea typeface="微软雅黑" panose="020B0503020204020204" pitchFamily="34" charset="-122"/>
                </a:endParaRPr>
              </a:p>
            </p:txBody>
          </p:sp>
        </mc:Choice>
        <mc:Fallback>
          <p:sp>
            <p:nvSpPr>
              <p:cNvPr id="34" name="文本框 33"/>
              <p:cNvSpPr txBox="1">
                <a:spLocks noRot="1" noChangeAspect="1" noMove="1" noResize="1" noEditPoints="1" noAdjustHandles="1" noChangeArrowheads="1" noChangeShapeType="1" noTextEdit="1"/>
              </p:cNvSpPr>
              <p:nvPr/>
            </p:nvSpPr>
            <p:spPr>
              <a:xfrm>
                <a:off x="380305" y="6307991"/>
                <a:ext cx="2309863" cy="246221"/>
              </a:xfrm>
              <a:prstGeom prst="rect">
                <a:avLst/>
              </a:prstGeom>
              <a:blipFill rotWithShape="1">
                <a:blip r:embed="rId10"/>
                <a:stretch>
                  <a:fillRect l="-25" t="-218" r="-1114" b="-1910"/>
                </a:stretch>
              </a:blipFill>
            </p:spPr>
            <p:txBody>
              <a:bodyPr/>
              <a:lstStyle/>
              <a:p>
                <a:r>
                  <a:rPr lang="zh-CN" altLang="en-US">
                    <a:noFill/>
                  </a:rPr>
                  <a:t> </a:t>
                </a:r>
              </a:p>
            </p:txBody>
          </p:sp>
        </mc:Fallback>
      </mc:AlternateContent>
      <p:sp>
        <p:nvSpPr>
          <p:cNvPr id="44" name="文本框 22"/>
          <p:cNvSpPr txBox="1">
            <a:spLocks noChangeArrowheads="1"/>
          </p:cNvSpPr>
          <p:nvPr/>
        </p:nvSpPr>
        <p:spPr bwMode="auto">
          <a:xfrm>
            <a:off x="624523" y="310111"/>
            <a:ext cx="6726237" cy="66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CART</a:t>
            </a:r>
            <a:r>
              <a:rPr lang="zh-CN" altLang="en-US" dirty="0"/>
              <a:t>算法</a:t>
            </a:r>
            <a:r>
              <a:rPr lang="en-US" altLang="zh-CN" dirty="0"/>
              <a:t>-</a:t>
            </a:r>
            <a:r>
              <a:rPr lang="zh-CN" altLang="en-US" dirty="0"/>
              <a:t>分类</a:t>
            </a:r>
            <a:endParaRPr lang="zh-CN" altLang="en-US" dirty="0"/>
          </a:p>
        </p:txBody>
      </p:sp>
      <p:sp>
        <p:nvSpPr>
          <p:cNvPr id="46"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 name="文本框 35"/>
          <p:cNvSpPr txBox="1"/>
          <p:nvPr/>
        </p:nvSpPr>
        <p:spPr>
          <a:xfrm>
            <a:off x="624523" y="1518698"/>
            <a:ext cx="1634758" cy="461665"/>
          </a:xfrm>
          <a:prstGeom prst="rect">
            <a:avLst/>
          </a:prstGeom>
          <a:noFill/>
        </p:spPr>
        <p:txBody>
          <a:bodyPr wrap="square" rtlCol="0">
            <a:spAutoFit/>
          </a:bodyPr>
          <a:lstStyle/>
          <a:p>
            <a:r>
              <a:rPr lang="zh-CN" altLang="en-US" b="1" dirty="0">
                <a:ea typeface="微软雅黑" panose="020B0503020204020204" pitchFamily="34" charset="-122"/>
              </a:rPr>
              <a:t>基尼指数</a:t>
            </a:r>
            <a:endParaRPr lang="zh-CN" altLang="en-US" b="1" dirty="0">
              <a:ea typeface="微软雅黑" panose="020B0503020204020204" pitchFamily="34" charset="-122"/>
            </a:endParaRPr>
          </a:p>
        </p:txBody>
      </p:sp>
      <mc:AlternateContent xmlns:mc="http://schemas.openxmlformats.org/markup-compatibility/2006">
        <mc:Choice xmlns:a14="http://schemas.microsoft.com/office/drawing/2010/main" Requires="a14">
          <p:sp>
            <p:nvSpPr>
              <p:cNvPr id="38" name="文本框 37"/>
              <p:cNvSpPr txBox="1"/>
              <p:nvPr/>
            </p:nvSpPr>
            <p:spPr>
              <a:xfrm>
                <a:off x="293089" y="2063226"/>
                <a:ext cx="6096000" cy="453137"/>
              </a:xfrm>
              <a:prstGeom prst="rect">
                <a:avLst/>
              </a:prstGeom>
              <a:noFill/>
            </p:spPr>
            <p:txBody>
              <a:bodyPr wrap="square">
                <a:spAutoFit/>
              </a:bodyPr>
              <a:lstStyle/>
              <a:p>
                <a14:m>
                  <m:oMath xmlns:m="http://schemas.openxmlformats.org/officeDocument/2006/math">
                    <m:r>
                      <a:rPr lang="en-US" altLang="zh-CN" sz="2000" b="0" i="1" smtClean="0">
                        <a:solidFill>
                          <a:schemeClr val="tx1"/>
                        </a:solidFill>
                        <a:latin typeface="Cambria Math" panose="02040503050406030204" pitchFamily="18" charset="0"/>
                        <a:ea typeface="+mj-ea"/>
                      </a:rPr>
                      <m:t>𝐺𝑖𝑛𝑖</m:t>
                    </m:r>
                    <m:d>
                      <m:dPr>
                        <m:ctrlPr>
                          <a:rPr lang="en-US" altLang="zh-CN" sz="2000" b="0" i="1" smtClean="0">
                            <a:solidFill>
                              <a:schemeClr val="tx1"/>
                            </a:solidFill>
                            <a:latin typeface="Cambria Math" panose="02040503050406030204" pitchFamily="18" charset="0"/>
                            <a:ea typeface="+mj-ea"/>
                          </a:rPr>
                        </m:ctrlPr>
                      </m:dPr>
                      <m:e>
                        <m:r>
                          <a:rPr lang="en-US" altLang="zh-CN" sz="2000" b="0" i="1" smtClean="0">
                            <a:solidFill>
                              <a:schemeClr val="tx1"/>
                            </a:solidFill>
                            <a:latin typeface="Cambria Math" panose="02040503050406030204" pitchFamily="18" charset="0"/>
                            <a:ea typeface="+mj-ea"/>
                          </a:rPr>
                          <m:t>𝐷</m:t>
                        </m:r>
                        <m:r>
                          <a:rPr lang="en-US" altLang="zh-CN" sz="2000" b="0" i="1" smtClean="0">
                            <a:solidFill>
                              <a:schemeClr val="tx1"/>
                            </a:solidFill>
                            <a:latin typeface="Cambria Math" panose="02040503050406030204" pitchFamily="18" charset="0"/>
                            <a:ea typeface="+mj-ea"/>
                          </a:rPr>
                          <m:t>,</m:t>
                        </m:r>
                        <m:r>
                          <a:rPr lang="en-US" altLang="zh-CN" sz="2000" b="0" i="1" smtClean="0">
                            <a:solidFill>
                              <a:schemeClr val="tx1"/>
                            </a:solidFill>
                            <a:latin typeface="Cambria Math" panose="02040503050406030204" pitchFamily="18" charset="0"/>
                            <a:ea typeface="+mj-ea"/>
                          </a:rPr>
                          <m:t>𝐴</m:t>
                        </m:r>
                      </m:e>
                    </m:d>
                  </m:oMath>
                </a14:m>
                <a:r>
                  <a:rPr lang="zh-CN" altLang="en-US" sz="2000" dirty="0">
                    <a:solidFill>
                      <a:schemeClr val="tx1"/>
                    </a:solidFill>
                    <a:latin typeface="+mj-ea"/>
                    <a:ea typeface="+mj-ea"/>
                  </a:rPr>
                  <a:t>表示经过</a:t>
                </a:r>
                <a14:m>
                  <m:oMath xmlns:m="http://schemas.openxmlformats.org/officeDocument/2006/math">
                    <m:r>
                      <a:rPr lang="en-US" altLang="zh-CN" sz="2000" i="1">
                        <a:latin typeface="Cambria Math" panose="02040503050406030204" pitchFamily="18" charset="0"/>
                        <a:ea typeface="微软雅黑" panose="020B0503020204020204" pitchFamily="34" charset="-122"/>
                      </a:rPr>
                      <m:t>𝐴</m:t>
                    </m:r>
                    <m:r>
                      <a:rPr lang="en-US" altLang="zh-CN" sz="2000" i="1">
                        <a:latin typeface="Cambria Math" panose="02040503050406030204" pitchFamily="18" charset="0"/>
                        <a:ea typeface="微软雅黑" panose="020B0503020204020204" pitchFamily="34" charset="-122"/>
                      </a:rPr>
                      <m:t> </m:t>
                    </m:r>
                  </m:oMath>
                </a14:m>
                <a:r>
                  <a:rPr lang="en-US" altLang="zh-CN" sz="2000" dirty="0">
                    <a:solidFill>
                      <a:schemeClr val="tx1"/>
                    </a:solidFill>
                    <a:latin typeface="+mj-ea"/>
                    <a:ea typeface="+mj-ea"/>
                  </a:rPr>
                  <a:t>=a</a:t>
                </a:r>
                <a:r>
                  <a:rPr lang="zh-CN" altLang="en-US" sz="2000" dirty="0">
                    <a:solidFill>
                      <a:schemeClr val="tx1"/>
                    </a:solidFill>
                    <a:latin typeface="+mj-ea"/>
                    <a:ea typeface="+mj-ea"/>
                  </a:rPr>
                  <a:t>分割后集合</a:t>
                </a:r>
                <a14:m>
                  <m:oMath xmlns:m="http://schemas.openxmlformats.org/officeDocument/2006/math">
                    <m:r>
                      <a:rPr lang="en-US" altLang="zh-CN" i="1">
                        <a:latin typeface="Cambria Math" panose="02040503050406030204" pitchFamily="18" charset="0"/>
                        <a:ea typeface="微软雅黑" panose="020B0503020204020204" pitchFamily="34" charset="-122"/>
                      </a:rPr>
                      <m:t>𝐷</m:t>
                    </m:r>
                  </m:oMath>
                </a14:m>
                <a:r>
                  <a:rPr lang="zh-CN" altLang="en-US" sz="2000" dirty="0">
                    <a:solidFill>
                      <a:schemeClr val="tx1"/>
                    </a:solidFill>
                    <a:latin typeface="+mj-ea"/>
                    <a:ea typeface="+mj-ea"/>
                  </a:rPr>
                  <a:t>的不确定性。</a:t>
                </a:r>
                <a:endParaRPr lang="zh-CN" altLang="en-US" sz="2000" dirty="0"/>
              </a:p>
            </p:txBody>
          </p:sp>
        </mc:Choice>
        <mc:Fallback>
          <p:sp>
            <p:nvSpPr>
              <p:cNvPr id="38" name="文本框 37"/>
              <p:cNvSpPr txBox="1">
                <a:spLocks noRot="1" noChangeAspect="1" noMove="1" noResize="1" noEditPoints="1" noAdjustHandles="1" noChangeArrowheads="1" noChangeShapeType="1" noTextEdit="1"/>
              </p:cNvSpPr>
              <p:nvPr/>
            </p:nvSpPr>
            <p:spPr>
              <a:xfrm>
                <a:off x="293089" y="2063226"/>
                <a:ext cx="6096000" cy="453137"/>
              </a:xfrm>
              <a:prstGeom prst="rect">
                <a:avLst/>
              </a:prstGeom>
              <a:blipFill rotWithShape="1">
                <a:blip r:embed="rId11"/>
                <a:stretch>
                  <a:fillRect l="-6" t="-24" r="6" b="109"/>
                </a:stretch>
              </a:blipFill>
            </p:spPr>
            <p:txBody>
              <a:bodyPr/>
              <a:lstStyle/>
              <a:p>
                <a:r>
                  <a:rPr lang="zh-CN" altLang="en-US">
                    <a:noFill/>
                  </a:rPr>
                  <a:t> </a:t>
                </a:r>
              </a:p>
            </p:txBody>
          </p:sp>
        </mc:Fallback>
      </mc:AlternateContent>
      <p:graphicFrame>
        <p:nvGraphicFramePr>
          <p:cNvPr id="40" name="表格 39"/>
          <p:cNvGraphicFramePr>
            <a:graphicFrameLocks noGrp="1"/>
          </p:cNvGraphicFramePr>
          <p:nvPr/>
        </p:nvGraphicFramePr>
        <p:xfrm>
          <a:off x="8690853" y="1466874"/>
          <a:ext cx="3299510" cy="4192160"/>
        </p:xfrm>
        <a:graphic>
          <a:graphicData uri="http://schemas.openxmlformats.org/drawingml/2006/table">
            <a:tbl>
              <a:tblPr>
                <a:tableStyleId>{5DA37D80-6434-44D0-A028-1B22A696006F}</a:tableStyleId>
              </a:tblPr>
              <a:tblGrid>
                <a:gridCol w="317912"/>
                <a:gridCol w="478421"/>
                <a:gridCol w="655435"/>
                <a:gridCol w="719744"/>
                <a:gridCol w="667026"/>
                <a:gridCol w="460972"/>
              </a:tblGrid>
              <a:tr h="131005">
                <a:tc>
                  <a:txBody>
                    <a:bodyPr/>
                    <a:lstStyle/>
                    <a:p>
                      <a:pPr algn="l" latinLnBrk="1"/>
                      <a:endParaRPr lang="en-US" altLang="zh-CN"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年龄</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有工作</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有房子</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信用</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algn="l" latinLnBrk="1"/>
                      <a:r>
                        <a:rPr lang="zh-CN" altLang="en-US" sz="1400" dirty="0">
                          <a:solidFill>
                            <a:schemeClr val="bg1"/>
                          </a:solidFill>
                          <a:effectLst/>
                          <a:latin typeface="+mj-ea"/>
                          <a:ea typeface="+mj-ea"/>
                        </a:rPr>
                        <a:t>类别</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131005">
                <a:tc>
                  <a:txBody>
                    <a:bodyPr/>
                    <a:lstStyle/>
                    <a:p>
                      <a:pPr algn="l" latinLnBrk="1"/>
                      <a:r>
                        <a:rPr lang="en-US" altLang="zh-CN" sz="1400" dirty="0">
                          <a:solidFill>
                            <a:schemeClr val="bg1"/>
                          </a:solidFill>
                          <a:effectLst/>
                          <a:latin typeface="+mj-ea"/>
                          <a:ea typeface="+mj-ea"/>
                        </a:rPr>
                        <a:t>0</a:t>
                      </a:r>
                      <a:endParaRPr lang="en-US" altLang="zh-CN"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青年</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2</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好</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3</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4</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青年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5</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一般</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6</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7</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8</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非常好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9</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中年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非常好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10</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非常好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11</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好</a:t>
                      </a:r>
                      <a:endParaRPr lang="zh-CN" altLang="en-US" sz="1400" dirty="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12</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好</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13</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是</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非常好</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是</a:t>
                      </a:r>
                      <a:endParaRPr lang="zh-CN" altLang="en-US" sz="1400" dirty="0">
                        <a:solidFill>
                          <a:schemeClr val="bg1"/>
                        </a:solidFill>
                        <a:effectLst/>
                        <a:latin typeface="+mj-ea"/>
                        <a:ea typeface="+mj-ea"/>
                      </a:endParaRPr>
                    </a:p>
                  </a:txBody>
                  <a:tcPr marL="48651" marR="48651" marT="24325" marB="24325" anchor="ctr">
                    <a:solidFill>
                      <a:srgbClr val="0070C0"/>
                    </a:solidFill>
                  </a:tcPr>
                </a:tc>
              </a:tr>
              <a:tr h="258823">
                <a:tc>
                  <a:txBody>
                    <a:bodyPr/>
                    <a:lstStyle/>
                    <a:p>
                      <a:pPr algn="l" latinLnBrk="1"/>
                      <a:r>
                        <a:rPr lang="en-US" altLang="zh-CN" sz="1400">
                          <a:solidFill>
                            <a:schemeClr val="bg1"/>
                          </a:solidFill>
                          <a:effectLst/>
                          <a:latin typeface="+mj-ea"/>
                          <a:ea typeface="+mj-ea"/>
                        </a:rPr>
                        <a:t>14</a:t>
                      </a:r>
                      <a:endParaRPr lang="en-US" altLang="zh-CN"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老年</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否</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a:solidFill>
                            <a:schemeClr val="bg1"/>
                          </a:solidFill>
                          <a:effectLst/>
                          <a:latin typeface="+mj-ea"/>
                          <a:ea typeface="+mj-ea"/>
                        </a:rPr>
                        <a:t>一般</a:t>
                      </a:r>
                      <a:endParaRPr lang="zh-CN" altLang="en-US" sz="1400">
                        <a:solidFill>
                          <a:schemeClr val="bg1"/>
                        </a:solidFill>
                        <a:effectLst/>
                        <a:latin typeface="+mj-ea"/>
                        <a:ea typeface="+mj-ea"/>
                      </a:endParaRPr>
                    </a:p>
                  </a:txBody>
                  <a:tcPr marL="48651" marR="48651" marT="24325" marB="24325" anchor="ctr">
                    <a:solidFill>
                      <a:srgbClr val="0070C0"/>
                    </a:solidFill>
                  </a:tcPr>
                </a:tc>
                <a:tc>
                  <a:txBody>
                    <a:bodyPr/>
                    <a:lstStyle/>
                    <a:p>
                      <a:pPr latinLnBrk="1"/>
                      <a:r>
                        <a:rPr lang="zh-CN" altLang="en-US" sz="1400" dirty="0">
                          <a:solidFill>
                            <a:schemeClr val="bg1"/>
                          </a:solidFill>
                          <a:effectLst/>
                          <a:latin typeface="+mj-ea"/>
                          <a:ea typeface="+mj-ea"/>
                        </a:rPr>
                        <a:t>否</a:t>
                      </a:r>
                      <a:endParaRPr lang="zh-CN" altLang="en-US" sz="1400" dirty="0">
                        <a:solidFill>
                          <a:schemeClr val="bg1"/>
                        </a:solidFill>
                        <a:effectLst/>
                        <a:latin typeface="+mj-ea"/>
                        <a:ea typeface="+mj-ea"/>
                      </a:endParaRPr>
                    </a:p>
                  </a:txBody>
                  <a:tcPr marL="48651" marR="48651" marT="24325" marB="24325" anchor="ctr">
                    <a:solidFill>
                      <a:srgbClr val="0070C0"/>
                    </a:solidFill>
                  </a:tcPr>
                </a:tc>
              </a:tr>
            </a:tbl>
          </a:graphicData>
        </a:graphic>
      </p:graphicFrame>
      <p:sp>
        <p:nvSpPr>
          <p:cNvPr id="35" name="文本框 34"/>
          <p:cNvSpPr txBox="1"/>
          <p:nvPr/>
        </p:nvSpPr>
        <p:spPr>
          <a:xfrm>
            <a:off x="2848614" y="1511217"/>
            <a:ext cx="6096784" cy="461665"/>
          </a:xfrm>
          <a:prstGeom prst="rect">
            <a:avLst/>
          </a:prstGeom>
          <a:noFill/>
        </p:spPr>
        <p:txBody>
          <a:bodyPr wrap="square">
            <a:spAutoFit/>
          </a:bodyPr>
          <a:lstStyle/>
          <a:p>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分类时用</a:t>
            </a:r>
            <a:r>
              <a:rPr lang="zh-CN" altLang="en-US"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基尼指数</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来选择属性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p:cTn id="26" dur="500" fill="hold"/>
                                        <p:tgtEl>
                                          <p:spTgt spid="28"/>
                                        </p:tgtEl>
                                        <p:attrNameLst>
                                          <p:attrName>ppt_w</p:attrName>
                                        </p:attrNameLst>
                                      </p:cBhvr>
                                      <p:tavLst>
                                        <p:tav tm="0">
                                          <p:val>
                                            <p:fltVal val="0"/>
                                          </p:val>
                                        </p:tav>
                                        <p:tav tm="100000">
                                          <p:val>
                                            <p:strVal val="#ppt_w"/>
                                          </p:val>
                                        </p:tav>
                                      </p:tavLst>
                                    </p:anim>
                                    <p:anim calcmode="lin" valueType="num">
                                      <p:cBhvr>
                                        <p:cTn id="27" dur="500" fill="hold"/>
                                        <p:tgtEl>
                                          <p:spTgt spid="28"/>
                                        </p:tgtEl>
                                        <p:attrNameLst>
                                          <p:attrName>ppt_h</p:attrName>
                                        </p:attrNameLst>
                                      </p:cBhvr>
                                      <p:tavLst>
                                        <p:tav tm="0">
                                          <p:val>
                                            <p:fltVal val="0"/>
                                          </p:val>
                                        </p:tav>
                                        <p:tav tm="100000">
                                          <p:val>
                                            <p:strVal val="#ppt_h"/>
                                          </p:val>
                                        </p:tav>
                                      </p:tavLst>
                                    </p:anim>
                                    <p:animEffect transition="in" filter="fade">
                                      <p:cBhvr>
                                        <p:cTn id="28" dur="500"/>
                                        <p:tgtEl>
                                          <p:spTgt spid="28"/>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Effect transition="in" filter="fade">
                                      <p:cBhvr>
                                        <p:cTn id="38" dur="500"/>
                                        <p:tgtEl>
                                          <p:spTgt spid="3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p:cTn id="41" dur="500" fill="hold"/>
                                        <p:tgtEl>
                                          <p:spTgt spid="31"/>
                                        </p:tgtEl>
                                        <p:attrNameLst>
                                          <p:attrName>ppt_w</p:attrName>
                                        </p:attrNameLst>
                                      </p:cBhvr>
                                      <p:tavLst>
                                        <p:tav tm="0">
                                          <p:val>
                                            <p:fltVal val="0"/>
                                          </p:val>
                                        </p:tav>
                                        <p:tav tm="100000">
                                          <p:val>
                                            <p:strVal val="#ppt_w"/>
                                          </p:val>
                                        </p:tav>
                                      </p:tavLst>
                                    </p:anim>
                                    <p:anim calcmode="lin" valueType="num">
                                      <p:cBhvr>
                                        <p:cTn id="42" dur="500" fill="hold"/>
                                        <p:tgtEl>
                                          <p:spTgt spid="31"/>
                                        </p:tgtEl>
                                        <p:attrNameLst>
                                          <p:attrName>ppt_h</p:attrName>
                                        </p:attrNameLst>
                                      </p:cBhvr>
                                      <p:tavLst>
                                        <p:tav tm="0">
                                          <p:val>
                                            <p:fltVal val="0"/>
                                          </p:val>
                                        </p:tav>
                                        <p:tav tm="100000">
                                          <p:val>
                                            <p:strVal val="#ppt_h"/>
                                          </p:val>
                                        </p:tav>
                                      </p:tavLst>
                                    </p:anim>
                                    <p:animEffect transition="in" filter="fade">
                                      <p:cBhvr>
                                        <p:cTn id="43" dur="500"/>
                                        <p:tgtEl>
                                          <p:spTgt spid="3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p:cTn id="46" dur="500" fill="hold"/>
                                        <p:tgtEl>
                                          <p:spTgt spid="32"/>
                                        </p:tgtEl>
                                        <p:attrNameLst>
                                          <p:attrName>ppt_w</p:attrName>
                                        </p:attrNameLst>
                                      </p:cBhvr>
                                      <p:tavLst>
                                        <p:tav tm="0">
                                          <p:val>
                                            <p:fltVal val="0"/>
                                          </p:val>
                                        </p:tav>
                                        <p:tav tm="100000">
                                          <p:val>
                                            <p:strVal val="#ppt_w"/>
                                          </p:val>
                                        </p:tav>
                                      </p:tavLst>
                                    </p:anim>
                                    <p:anim calcmode="lin" valueType="num">
                                      <p:cBhvr>
                                        <p:cTn id="47" dur="500" fill="hold"/>
                                        <p:tgtEl>
                                          <p:spTgt spid="32"/>
                                        </p:tgtEl>
                                        <p:attrNameLst>
                                          <p:attrName>ppt_h</p:attrName>
                                        </p:attrNameLst>
                                      </p:cBhvr>
                                      <p:tavLst>
                                        <p:tav tm="0">
                                          <p:val>
                                            <p:fltVal val="0"/>
                                          </p:val>
                                        </p:tav>
                                        <p:tav tm="100000">
                                          <p:val>
                                            <p:strVal val="#ppt_h"/>
                                          </p:val>
                                        </p:tav>
                                      </p:tavLst>
                                    </p:anim>
                                    <p:animEffect transition="in" filter="fade">
                                      <p:cBhvr>
                                        <p:cTn id="48" dur="500"/>
                                        <p:tgtEl>
                                          <p:spTgt spid="32"/>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animEffect transition="in" filter="fade">
                                      <p:cBhvr>
                                        <p:cTn id="53" dur="500"/>
                                        <p:tgtEl>
                                          <p:spTgt spid="33"/>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fltVal val="0"/>
                                          </p:val>
                                        </p:tav>
                                        <p:tav tm="100000">
                                          <p:val>
                                            <p:strVal val="#ppt_w"/>
                                          </p:val>
                                        </p:tav>
                                      </p:tavLst>
                                    </p:anim>
                                    <p:anim calcmode="lin" valueType="num">
                                      <p:cBhvr>
                                        <p:cTn id="57" dur="500" fill="hold"/>
                                        <p:tgtEl>
                                          <p:spTgt spid="34"/>
                                        </p:tgtEl>
                                        <p:attrNameLst>
                                          <p:attrName>ppt_h</p:attrName>
                                        </p:attrNameLst>
                                      </p:cBhvr>
                                      <p:tavLst>
                                        <p:tav tm="0">
                                          <p:val>
                                            <p:fltVal val="0"/>
                                          </p:val>
                                        </p:tav>
                                        <p:tav tm="100000">
                                          <p:val>
                                            <p:strVal val="#ppt_h"/>
                                          </p:val>
                                        </p:tav>
                                      </p:tavLst>
                                    </p:anim>
                                    <p:animEffect transition="in" filter="fade">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p:cTn id="63" dur="500" fill="hold"/>
                                        <p:tgtEl>
                                          <p:spTgt spid="4"/>
                                        </p:tgtEl>
                                        <p:attrNameLst>
                                          <p:attrName>ppt_w</p:attrName>
                                        </p:attrNameLst>
                                      </p:cBhvr>
                                      <p:tavLst>
                                        <p:tav tm="0">
                                          <p:val>
                                            <p:fltVal val="0"/>
                                          </p:val>
                                        </p:tav>
                                        <p:tav tm="100000">
                                          <p:val>
                                            <p:strVal val="#ppt_w"/>
                                          </p:val>
                                        </p:tav>
                                      </p:tavLst>
                                    </p:anim>
                                    <p:anim calcmode="lin" valueType="num">
                                      <p:cBhvr>
                                        <p:cTn id="64" dur="500" fill="hold"/>
                                        <p:tgtEl>
                                          <p:spTgt spid="4"/>
                                        </p:tgtEl>
                                        <p:attrNameLst>
                                          <p:attrName>ppt_h</p:attrName>
                                        </p:attrNameLst>
                                      </p:cBhvr>
                                      <p:tavLst>
                                        <p:tav tm="0">
                                          <p:val>
                                            <p:fltVal val="0"/>
                                          </p:val>
                                        </p:tav>
                                        <p:tav tm="100000">
                                          <p:val>
                                            <p:strVal val="#ppt_h"/>
                                          </p:val>
                                        </p:tav>
                                      </p:tavLst>
                                    </p:anim>
                                    <p:animEffect transition="in" filter="fade">
                                      <p:cBhvr>
                                        <p:cTn id="65" dur="500"/>
                                        <p:tgtEl>
                                          <p:spTgt spid="4"/>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8"/>
                                        </p:tgtEl>
                                        <p:attrNameLst>
                                          <p:attrName>style.visibility</p:attrName>
                                        </p:attrNameLst>
                                      </p:cBhvr>
                                      <p:to>
                                        <p:strVal val="visible"/>
                                      </p:to>
                                    </p:set>
                                    <p:anim calcmode="lin" valueType="num">
                                      <p:cBhvr>
                                        <p:cTn id="70" dur="500" fill="hold"/>
                                        <p:tgtEl>
                                          <p:spTgt spid="8"/>
                                        </p:tgtEl>
                                        <p:attrNameLst>
                                          <p:attrName>ppt_w</p:attrName>
                                        </p:attrNameLst>
                                      </p:cBhvr>
                                      <p:tavLst>
                                        <p:tav tm="0">
                                          <p:val>
                                            <p:fltVal val="0"/>
                                          </p:val>
                                        </p:tav>
                                        <p:tav tm="100000">
                                          <p:val>
                                            <p:strVal val="#ppt_w"/>
                                          </p:val>
                                        </p:tav>
                                      </p:tavLst>
                                    </p:anim>
                                    <p:anim calcmode="lin" valueType="num">
                                      <p:cBhvr>
                                        <p:cTn id="71" dur="500" fill="hold"/>
                                        <p:tgtEl>
                                          <p:spTgt spid="8"/>
                                        </p:tgtEl>
                                        <p:attrNameLst>
                                          <p:attrName>ppt_h</p:attrName>
                                        </p:attrNameLst>
                                      </p:cBhvr>
                                      <p:tavLst>
                                        <p:tav tm="0">
                                          <p:val>
                                            <p:fltVal val="0"/>
                                          </p:val>
                                        </p:tav>
                                        <p:tav tm="100000">
                                          <p:val>
                                            <p:strVal val="#ppt_h"/>
                                          </p:val>
                                        </p:tav>
                                      </p:tavLst>
                                    </p:anim>
                                    <p:animEffect transition="in" filter="fade">
                                      <p:cBhvr>
                                        <p:cTn id="72" dur="500"/>
                                        <p:tgtEl>
                                          <p:spTgt spid="8"/>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 calcmode="lin" valueType="num">
                                      <p:cBhvr>
                                        <p:cTn id="75" dur="500" fill="hold"/>
                                        <p:tgtEl>
                                          <p:spTgt spid="17"/>
                                        </p:tgtEl>
                                        <p:attrNameLst>
                                          <p:attrName>ppt_w</p:attrName>
                                        </p:attrNameLst>
                                      </p:cBhvr>
                                      <p:tavLst>
                                        <p:tav tm="0">
                                          <p:val>
                                            <p:fltVal val="0"/>
                                          </p:val>
                                        </p:tav>
                                        <p:tav tm="100000">
                                          <p:val>
                                            <p:strVal val="#ppt_w"/>
                                          </p:val>
                                        </p:tav>
                                      </p:tavLst>
                                    </p:anim>
                                    <p:anim calcmode="lin" valueType="num">
                                      <p:cBhvr>
                                        <p:cTn id="76" dur="500" fill="hold"/>
                                        <p:tgtEl>
                                          <p:spTgt spid="17"/>
                                        </p:tgtEl>
                                        <p:attrNameLst>
                                          <p:attrName>ppt_h</p:attrName>
                                        </p:attrNameLst>
                                      </p:cBhvr>
                                      <p:tavLst>
                                        <p:tav tm="0">
                                          <p:val>
                                            <p:fltVal val="0"/>
                                          </p:val>
                                        </p:tav>
                                        <p:tav tm="100000">
                                          <p:val>
                                            <p:strVal val="#ppt_h"/>
                                          </p:val>
                                        </p:tav>
                                      </p:tavLst>
                                    </p:anim>
                                    <p:animEffect transition="in" filter="fade">
                                      <p:cBhvr>
                                        <p:cTn id="77" dur="500"/>
                                        <p:tgtEl>
                                          <p:spTgt spid="17"/>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5"/>
                                        </p:tgtEl>
                                        <p:attrNameLst>
                                          <p:attrName>style.visibility</p:attrName>
                                        </p:attrNameLst>
                                      </p:cBhvr>
                                      <p:to>
                                        <p:strVal val="visible"/>
                                      </p:to>
                                    </p:set>
                                    <p:anim calcmode="lin" valueType="num">
                                      <p:cBhvr>
                                        <p:cTn id="80" dur="500" fill="hold"/>
                                        <p:tgtEl>
                                          <p:spTgt spid="5"/>
                                        </p:tgtEl>
                                        <p:attrNameLst>
                                          <p:attrName>ppt_w</p:attrName>
                                        </p:attrNameLst>
                                      </p:cBhvr>
                                      <p:tavLst>
                                        <p:tav tm="0">
                                          <p:val>
                                            <p:fltVal val="0"/>
                                          </p:val>
                                        </p:tav>
                                        <p:tav tm="100000">
                                          <p:val>
                                            <p:strVal val="#ppt_w"/>
                                          </p:val>
                                        </p:tav>
                                      </p:tavLst>
                                    </p:anim>
                                    <p:anim calcmode="lin" valueType="num">
                                      <p:cBhvr>
                                        <p:cTn id="81" dur="500" fill="hold"/>
                                        <p:tgtEl>
                                          <p:spTgt spid="5"/>
                                        </p:tgtEl>
                                        <p:attrNameLst>
                                          <p:attrName>ppt_h</p:attrName>
                                        </p:attrNameLst>
                                      </p:cBhvr>
                                      <p:tavLst>
                                        <p:tav tm="0">
                                          <p:val>
                                            <p:fltVal val="0"/>
                                          </p:val>
                                        </p:tav>
                                        <p:tav tm="100000">
                                          <p:val>
                                            <p:strVal val="#ppt_h"/>
                                          </p:val>
                                        </p:tav>
                                      </p:tavLst>
                                    </p:anim>
                                    <p:animEffect transition="in" filter="fade">
                                      <p:cBhvr>
                                        <p:cTn id="82" dur="500"/>
                                        <p:tgtEl>
                                          <p:spTgt spid="5"/>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p:cTn id="85" dur="500" fill="hold"/>
                                        <p:tgtEl>
                                          <p:spTgt spid="19"/>
                                        </p:tgtEl>
                                        <p:attrNameLst>
                                          <p:attrName>ppt_w</p:attrName>
                                        </p:attrNameLst>
                                      </p:cBhvr>
                                      <p:tavLst>
                                        <p:tav tm="0">
                                          <p:val>
                                            <p:fltVal val="0"/>
                                          </p:val>
                                        </p:tav>
                                        <p:tav tm="100000">
                                          <p:val>
                                            <p:strVal val="#ppt_w"/>
                                          </p:val>
                                        </p:tav>
                                      </p:tavLst>
                                    </p:anim>
                                    <p:anim calcmode="lin" valueType="num">
                                      <p:cBhvr>
                                        <p:cTn id="86" dur="500" fill="hold"/>
                                        <p:tgtEl>
                                          <p:spTgt spid="19"/>
                                        </p:tgtEl>
                                        <p:attrNameLst>
                                          <p:attrName>ppt_h</p:attrName>
                                        </p:attrNameLst>
                                      </p:cBhvr>
                                      <p:tavLst>
                                        <p:tav tm="0">
                                          <p:val>
                                            <p:fltVal val="0"/>
                                          </p:val>
                                        </p:tav>
                                        <p:tav tm="100000">
                                          <p:val>
                                            <p:strVal val="#ppt_h"/>
                                          </p:val>
                                        </p:tav>
                                      </p:tavLst>
                                    </p:anim>
                                    <p:animEffect transition="in" filter="fade">
                                      <p:cBhvr>
                                        <p:cTn id="87" dur="500"/>
                                        <p:tgtEl>
                                          <p:spTgt spid="19"/>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nodeType="clickEffect">
                                  <p:stCondLst>
                                    <p:cond delay="0"/>
                                  </p:stCondLst>
                                  <p:childTnLst>
                                    <p:set>
                                      <p:cBhvr>
                                        <p:cTn id="91" dur="1" fill="hold">
                                          <p:stCondLst>
                                            <p:cond delay="0"/>
                                          </p:stCondLst>
                                        </p:cTn>
                                        <p:tgtEl>
                                          <p:spTgt spid="12"/>
                                        </p:tgtEl>
                                        <p:attrNameLst>
                                          <p:attrName>style.visibility</p:attrName>
                                        </p:attrNameLst>
                                      </p:cBhvr>
                                      <p:to>
                                        <p:strVal val="visible"/>
                                      </p:to>
                                    </p:set>
                                    <p:anim calcmode="lin" valueType="num">
                                      <p:cBhvr>
                                        <p:cTn id="92" dur="500" fill="hold"/>
                                        <p:tgtEl>
                                          <p:spTgt spid="12"/>
                                        </p:tgtEl>
                                        <p:attrNameLst>
                                          <p:attrName>ppt_w</p:attrName>
                                        </p:attrNameLst>
                                      </p:cBhvr>
                                      <p:tavLst>
                                        <p:tav tm="0">
                                          <p:val>
                                            <p:fltVal val="0"/>
                                          </p:val>
                                        </p:tav>
                                        <p:tav tm="100000">
                                          <p:val>
                                            <p:strVal val="#ppt_w"/>
                                          </p:val>
                                        </p:tav>
                                      </p:tavLst>
                                    </p:anim>
                                    <p:anim calcmode="lin" valueType="num">
                                      <p:cBhvr>
                                        <p:cTn id="93" dur="500" fill="hold"/>
                                        <p:tgtEl>
                                          <p:spTgt spid="12"/>
                                        </p:tgtEl>
                                        <p:attrNameLst>
                                          <p:attrName>ppt_h</p:attrName>
                                        </p:attrNameLst>
                                      </p:cBhvr>
                                      <p:tavLst>
                                        <p:tav tm="0">
                                          <p:val>
                                            <p:fltVal val="0"/>
                                          </p:val>
                                        </p:tav>
                                        <p:tav tm="100000">
                                          <p:val>
                                            <p:strVal val="#ppt_h"/>
                                          </p:val>
                                        </p:tav>
                                      </p:tavLst>
                                    </p:anim>
                                    <p:animEffect transition="in" filter="fade">
                                      <p:cBhvr>
                                        <p:cTn id="94" dur="500"/>
                                        <p:tgtEl>
                                          <p:spTgt spid="12"/>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0"/>
                                        </p:tgtEl>
                                        <p:attrNameLst>
                                          <p:attrName>style.visibility</p:attrName>
                                        </p:attrNameLst>
                                      </p:cBhvr>
                                      <p:to>
                                        <p:strVal val="visible"/>
                                      </p:to>
                                    </p:set>
                                    <p:anim calcmode="lin" valueType="num">
                                      <p:cBhvr>
                                        <p:cTn id="97" dur="500" fill="hold"/>
                                        <p:tgtEl>
                                          <p:spTgt spid="20"/>
                                        </p:tgtEl>
                                        <p:attrNameLst>
                                          <p:attrName>ppt_w</p:attrName>
                                        </p:attrNameLst>
                                      </p:cBhvr>
                                      <p:tavLst>
                                        <p:tav tm="0">
                                          <p:val>
                                            <p:fltVal val="0"/>
                                          </p:val>
                                        </p:tav>
                                        <p:tav tm="100000">
                                          <p:val>
                                            <p:strVal val="#ppt_w"/>
                                          </p:val>
                                        </p:tav>
                                      </p:tavLst>
                                    </p:anim>
                                    <p:anim calcmode="lin" valueType="num">
                                      <p:cBhvr>
                                        <p:cTn id="98" dur="500" fill="hold"/>
                                        <p:tgtEl>
                                          <p:spTgt spid="20"/>
                                        </p:tgtEl>
                                        <p:attrNameLst>
                                          <p:attrName>ppt_h</p:attrName>
                                        </p:attrNameLst>
                                      </p:cBhvr>
                                      <p:tavLst>
                                        <p:tav tm="0">
                                          <p:val>
                                            <p:fltVal val="0"/>
                                          </p:val>
                                        </p:tav>
                                        <p:tav tm="100000">
                                          <p:val>
                                            <p:strVal val="#ppt_h"/>
                                          </p:val>
                                        </p:tav>
                                      </p:tavLst>
                                    </p:anim>
                                    <p:animEffect transition="in" filter="fade">
                                      <p:cBhvr>
                                        <p:cTn id="99" dur="500"/>
                                        <p:tgtEl>
                                          <p:spTgt spid="2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8"/>
                                        </p:tgtEl>
                                        <p:attrNameLst>
                                          <p:attrName>style.visibility</p:attrName>
                                        </p:attrNameLst>
                                      </p:cBhvr>
                                      <p:to>
                                        <p:strVal val="visible"/>
                                      </p:to>
                                    </p:set>
                                    <p:anim calcmode="lin" valueType="num">
                                      <p:cBhvr>
                                        <p:cTn id="102" dur="500" fill="hold"/>
                                        <p:tgtEl>
                                          <p:spTgt spid="18"/>
                                        </p:tgtEl>
                                        <p:attrNameLst>
                                          <p:attrName>ppt_w</p:attrName>
                                        </p:attrNameLst>
                                      </p:cBhvr>
                                      <p:tavLst>
                                        <p:tav tm="0">
                                          <p:val>
                                            <p:fltVal val="0"/>
                                          </p:val>
                                        </p:tav>
                                        <p:tav tm="100000">
                                          <p:val>
                                            <p:strVal val="#ppt_w"/>
                                          </p:val>
                                        </p:tav>
                                      </p:tavLst>
                                    </p:anim>
                                    <p:anim calcmode="lin" valueType="num">
                                      <p:cBhvr>
                                        <p:cTn id="103" dur="500" fill="hold"/>
                                        <p:tgtEl>
                                          <p:spTgt spid="18"/>
                                        </p:tgtEl>
                                        <p:attrNameLst>
                                          <p:attrName>ppt_h</p:attrName>
                                        </p:attrNameLst>
                                      </p:cBhvr>
                                      <p:tavLst>
                                        <p:tav tm="0">
                                          <p:val>
                                            <p:fltVal val="0"/>
                                          </p:val>
                                        </p:tav>
                                        <p:tav tm="100000">
                                          <p:val>
                                            <p:strVal val="#ppt_h"/>
                                          </p:val>
                                        </p:tav>
                                      </p:tavLst>
                                    </p:anim>
                                    <p:animEffect transition="in" filter="fade">
                                      <p:cBhvr>
                                        <p:cTn id="104" dur="500"/>
                                        <p:tgtEl>
                                          <p:spTgt spid="18"/>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9"/>
                                        </p:tgtEl>
                                        <p:attrNameLst>
                                          <p:attrName>style.visibility</p:attrName>
                                        </p:attrNameLst>
                                      </p:cBhvr>
                                      <p:to>
                                        <p:strVal val="visible"/>
                                      </p:to>
                                    </p:set>
                                    <p:anim calcmode="lin" valueType="num">
                                      <p:cBhvr>
                                        <p:cTn id="109" dur="500" fill="hold"/>
                                        <p:tgtEl>
                                          <p:spTgt spid="9"/>
                                        </p:tgtEl>
                                        <p:attrNameLst>
                                          <p:attrName>ppt_w</p:attrName>
                                        </p:attrNameLst>
                                      </p:cBhvr>
                                      <p:tavLst>
                                        <p:tav tm="0">
                                          <p:val>
                                            <p:fltVal val="0"/>
                                          </p:val>
                                        </p:tav>
                                        <p:tav tm="100000">
                                          <p:val>
                                            <p:strVal val="#ppt_w"/>
                                          </p:val>
                                        </p:tav>
                                      </p:tavLst>
                                    </p:anim>
                                    <p:anim calcmode="lin" valueType="num">
                                      <p:cBhvr>
                                        <p:cTn id="110" dur="500" fill="hold"/>
                                        <p:tgtEl>
                                          <p:spTgt spid="9"/>
                                        </p:tgtEl>
                                        <p:attrNameLst>
                                          <p:attrName>ppt_h</p:attrName>
                                        </p:attrNameLst>
                                      </p:cBhvr>
                                      <p:tavLst>
                                        <p:tav tm="0">
                                          <p:val>
                                            <p:fltVal val="0"/>
                                          </p:val>
                                        </p:tav>
                                        <p:tav tm="100000">
                                          <p:val>
                                            <p:strVal val="#ppt_h"/>
                                          </p:val>
                                        </p:tav>
                                      </p:tavLst>
                                    </p:anim>
                                    <p:animEffect transition="in" filter="fade">
                                      <p:cBhvr>
                                        <p:cTn id="111" dur="500"/>
                                        <p:tgtEl>
                                          <p:spTgt spid="9"/>
                                        </p:tgtEl>
                                      </p:cBhvr>
                                    </p:animEffect>
                                  </p:childTnLst>
                                </p:cTn>
                              </p:par>
                            </p:childTnLst>
                          </p:cTn>
                        </p:par>
                      </p:childTnLst>
                    </p:cTn>
                  </p:par>
                  <p:par>
                    <p:cTn id="112" fill="hold">
                      <p:stCondLst>
                        <p:cond delay="indefinite"/>
                      </p:stCondLst>
                      <p:childTnLst>
                        <p:par>
                          <p:cTn id="113" fill="hold">
                            <p:stCondLst>
                              <p:cond delay="0"/>
                            </p:stCondLst>
                            <p:childTnLst>
                              <p:par>
                                <p:cTn id="114" presetID="53" presetClass="entr" presetSubtype="16" fill="hold" nodeType="clickEffect">
                                  <p:stCondLst>
                                    <p:cond delay="0"/>
                                  </p:stCondLst>
                                  <p:childTnLst>
                                    <p:set>
                                      <p:cBhvr>
                                        <p:cTn id="115" dur="1" fill="hold">
                                          <p:stCondLst>
                                            <p:cond delay="0"/>
                                          </p:stCondLst>
                                        </p:cTn>
                                        <p:tgtEl>
                                          <p:spTgt spid="14"/>
                                        </p:tgtEl>
                                        <p:attrNameLst>
                                          <p:attrName>style.visibility</p:attrName>
                                        </p:attrNameLst>
                                      </p:cBhvr>
                                      <p:to>
                                        <p:strVal val="visible"/>
                                      </p:to>
                                    </p:set>
                                    <p:anim calcmode="lin" valueType="num">
                                      <p:cBhvr>
                                        <p:cTn id="116" dur="500" fill="hold"/>
                                        <p:tgtEl>
                                          <p:spTgt spid="14"/>
                                        </p:tgtEl>
                                        <p:attrNameLst>
                                          <p:attrName>ppt_w</p:attrName>
                                        </p:attrNameLst>
                                      </p:cBhvr>
                                      <p:tavLst>
                                        <p:tav tm="0">
                                          <p:val>
                                            <p:fltVal val="0"/>
                                          </p:val>
                                        </p:tav>
                                        <p:tav tm="100000">
                                          <p:val>
                                            <p:strVal val="#ppt_w"/>
                                          </p:val>
                                        </p:tav>
                                      </p:tavLst>
                                    </p:anim>
                                    <p:anim calcmode="lin" valueType="num">
                                      <p:cBhvr>
                                        <p:cTn id="117" dur="500" fill="hold"/>
                                        <p:tgtEl>
                                          <p:spTgt spid="14"/>
                                        </p:tgtEl>
                                        <p:attrNameLst>
                                          <p:attrName>ppt_h</p:attrName>
                                        </p:attrNameLst>
                                      </p:cBhvr>
                                      <p:tavLst>
                                        <p:tav tm="0">
                                          <p:val>
                                            <p:fltVal val="0"/>
                                          </p:val>
                                        </p:tav>
                                        <p:tav tm="100000">
                                          <p:val>
                                            <p:strVal val="#ppt_h"/>
                                          </p:val>
                                        </p:tav>
                                      </p:tavLst>
                                    </p:anim>
                                    <p:animEffect transition="in" filter="fade">
                                      <p:cBhvr>
                                        <p:cTn id="118" dur="500"/>
                                        <p:tgtEl>
                                          <p:spTgt spid="14"/>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10"/>
                                        </p:tgtEl>
                                        <p:attrNameLst>
                                          <p:attrName>style.visibility</p:attrName>
                                        </p:attrNameLst>
                                      </p:cBhvr>
                                      <p:to>
                                        <p:strVal val="visible"/>
                                      </p:to>
                                    </p:set>
                                    <p:anim calcmode="lin" valueType="num">
                                      <p:cBhvr>
                                        <p:cTn id="121" dur="500" fill="hold"/>
                                        <p:tgtEl>
                                          <p:spTgt spid="10"/>
                                        </p:tgtEl>
                                        <p:attrNameLst>
                                          <p:attrName>ppt_w</p:attrName>
                                        </p:attrNameLst>
                                      </p:cBhvr>
                                      <p:tavLst>
                                        <p:tav tm="0">
                                          <p:val>
                                            <p:fltVal val="0"/>
                                          </p:val>
                                        </p:tav>
                                        <p:tav tm="100000">
                                          <p:val>
                                            <p:strVal val="#ppt_w"/>
                                          </p:val>
                                        </p:tav>
                                      </p:tavLst>
                                    </p:anim>
                                    <p:anim calcmode="lin" valueType="num">
                                      <p:cBhvr>
                                        <p:cTn id="122" dur="500" fill="hold"/>
                                        <p:tgtEl>
                                          <p:spTgt spid="10"/>
                                        </p:tgtEl>
                                        <p:attrNameLst>
                                          <p:attrName>ppt_h</p:attrName>
                                        </p:attrNameLst>
                                      </p:cBhvr>
                                      <p:tavLst>
                                        <p:tav tm="0">
                                          <p:val>
                                            <p:fltVal val="0"/>
                                          </p:val>
                                        </p:tav>
                                        <p:tav tm="100000">
                                          <p:val>
                                            <p:strVal val="#ppt_h"/>
                                          </p:val>
                                        </p:tav>
                                      </p:tavLst>
                                    </p:anim>
                                    <p:animEffect transition="in" filter="fade">
                                      <p:cBhvr>
                                        <p:cTn id="123" dur="500"/>
                                        <p:tgtEl>
                                          <p:spTgt spid="10"/>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21"/>
                                        </p:tgtEl>
                                        <p:attrNameLst>
                                          <p:attrName>style.visibility</p:attrName>
                                        </p:attrNameLst>
                                      </p:cBhvr>
                                      <p:to>
                                        <p:strVal val="visible"/>
                                      </p:to>
                                    </p:set>
                                    <p:anim calcmode="lin" valueType="num">
                                      <p:cBhvr>
                                        <p:cTn id="126" dur="500" fill="hold"/>
                                        <p:tgtEl>
                                          <p:spTgt spid="21"/>
                                        </p:tgtEl>
                                        <p:attrNameLst>
                                          <p:attrName>ppt_w</p:attrName>
                                        </p:attrNameLst>
                                      </p:cBhvr>
                                      <p:tavLst>
                                        <p:tav tm="0">
                                          <p:val>
                                            <p:fltVal val="0"/>
                                          </p:val>
                                        </p:tav>
                                        <p:tav tm="100000">
                                          <p:val>
                                            <p:strVal val="#ppt_w"/>
                                          </p:val>
                                        </p:tav>
                                      </p:tavLst>
                                    </p:anim>
                                    <p:anim calcmode="lin" valueType="num">
                                      <p:cBhvr>
                                        <p:cTn id="127" dur="500" fill="hold"/>
                                        <p:tgtEl>
                                          <p:spTgt spid="21"/>
                                        </p:tgtEl>
                                        <p:attrNameLst>
                                          <p:attrName>ppt_h</p:attrName>
                                        </p:attrNameLst>
                                      </p:cBhvr>
                                      <p:tavLst>
                                        <p:tav tm="0">
                                          <p:val>
                                            <p:fltVal val="0"/>
                                          </p:val>
                                        </p:tav>
                                        <p:tav tm="100000">
                                          <p:val>
                                            <p:strVal val="#ppt_h"/>
                                          </p:val>
                                        </p:tav>
                                      </p:tavLst>
                                    </p:anim>
                                    <p:animEffect transition="in" filter="fade">
                                      <p:cBhvr>
                                        <p:cTn id="128" dur="500"/>
                                        <p:tgtEl>
                                          <p:spTgt spid="21"/>
                                        </p:tgtEl>
                                      </p:cBhvr>
                                    </p:animEffect>
                                  </p:childTnLst>
                                </p:cTn>
                              </p:par>
                              <p:par>
                                <p:cTn id="129" presetID="53" presetClass="entr" presetSubtype="16" fill="hold" nodeType="withEffect">
                                  <p:stCondLst>
                                    <p:cond delay="0"/>
                                  </p:stCondLst>
                                  <p:childTnLst>
                                    <p:set>
                                      <p:cBhvr>
                                        <p:cTn id="130" dur="1" fill="hold">
                                          <p:stCondLst>
                                            <p:cond delay="0"/>
                                          </p:stCondLst>
                                        </p:cTn>
                                        <p:tgtEl>
                                          <p:spTgt spid="16"/>
                                        </p:tgtEl>
                                        <p:attrNameLst>
                                          <p:attrName>style.visibility</p:attrName>
                                        </p:attrNameLst>
                                      </p:cBhvr>
                                      <p:to>
                                        <p:strVal val="visible"/>
                                      </p:to>
                                    </p:set>
                                    <p:anim calcmode="lin" valueType="num">
                                      <p:cBhvr>
                                        <p:cTn id="131" dur="500" fill="hold"/>
                                        <p:tgtEl>
                                          <p:spTgt spid="16"/>
                                        </p:tgtEl>
                                        <p:attrNameLst>
                                          <p:attrName>ppt_w</p:attrName>
                                        </p:attrNameLst>
                                      </p:cBhvr>
                                      <p:tavLst>
                                        <p:tav tm="0">
                                          <p:val>
                                            <p:fltVal val="0"/>
                                          </p:val>
                                        </p:tav>
                                        <p:tav tm="100000">
                                          <p:val>
                                            <p:strVal val="#ppt_w"/>
                                          </p:val>
                                        </p:tav>
                                      </p:tavLst>
                                    </p:anim>
                                    <p:anim calcmode="lin" valueType="num">
                                      <p:cBhvr>
                                        <p:cTn id="132" dur="500" fill="hold"/>
                                        <p:tgtEl>
                                          <p:spTgt spid="16"/>
                                        </p:tgtEl>
                                        <p:attrNameLst>
                                          <p:attrName>ppt_h</p:attrName>
                                        </p:attrNameLst>
                                      </p:cBhvr>
                                      <p:tavLst>
                                        <p:tav tm="0">
                                          <p:val>
                                            <p:fltVal val="0"/>
                                          </p:val>
                                        </p:tav>
                                        <p:tav tm="100000">
                                          <p:val>
                                            <p:strVal val="#ppt_h"/>
                                          </p:val>
                                        </p:tav>
                                      </p:tavLst>
                                    </p:anim>
                                    <p:animEffect transition="in" filter="fade">
                                      <p:cBhvr>
                                        <p:cTn id="133" dur="500"/>
                                        <p:tgtEl>
                                          <p:spTgt spid="16"/>
                                        </p:tgtEl>
                                      </p:cBhvr>
                                    </p:animEffect>
                                  </p:childTnLst>
                                </p:cTn>
                              </p:par>
                              <p:par>
                                <p:cTn id="134" presetID="53" presetClass="entr" presetSubtype="16" fill="hold" grpId="0" nodeType="withEffect">
                                  <p:stCondLst>
                                    <p:cond delay="0"/>
                                  </p:stCondLst>
                                  <p:childTnLst>
                                    <p:set>
                                      <p:cBhvr>
                                        <p:cTn id="135" dur="1" fill="hold">
                                          <p:stCondLst>
                                            <p:cond delay="0"/>
                                          </p:stCondLst>
                                        </p:cTn>
                                        <p:tgtEl>
                                          <p:spTgt spid="6"/>
                                        </p:tgtEl>
                                        <p:attrNameLst>
                                          <p:attrName>style.visibility</p:attrName>
                                        </p:attrNameLst>
                                      </p:cBhvr>
                                      <p:to>
                                        <p:strVal val="visible"/>
                                      </p:to>
                                    </p:set>
                                    <p:anim calcmode="lin" valueType="num">
                                      <p:cBhvr>
                                        <p:cTn id="136" dur="500" fill="hold"/>
                                        <p:tgtEl>
                                          <p:spTgt spid="6"/>
                                        </p:tgtEl>
                                        <p:attrNameLst>
                                          <p:attrName>ppt_w</p:attrName>
                                        </p:attrNameLst>
                                      </p:cBhvr>
                                      <p:tavLst>
                                        <p:tav tm="0">
                                          <p:val>
                                            <p:fltVal val="0"/>
                                          </p:val>
                                        </p:tav>
                                        <p:tav tm="100000">
                                          <p:val>
                                            <p:strVal val="#ppt_w"/>
                                          </p:val>
                                        </p:tav>
                                      </p:tavLst>
                                    </p:anim>
                                    <p:anim calcmode="lin" valueType="num">
                                      <p:cBhvr>
                                        <p:cTn id="137" dur="500" fill="hold"/>
                                        <p:tgtEl>
                                          <p:spTgt spid="6"/>
                                        </p:tgtEl>
                                        <p:attrNameLst>
                                          <p:attrName>ppt_h</p:attrName>
                                        </p:attrNameLst>
                                      </p:cBhvr>
                                      <p:tavLst>
                                        <p:tav tm="0">
                                          <p:val>
                                            <p:fltVal val="0"/>
                                          </p:val>
                                        </p:tav>
                                        <p:tav tm="100000">
                                          <p:val>
                                            <p:strVal val="#ppt_h"/>
                                          </p:val>
                                        </p:tav>
                                      </p:tavLst>
                                    </p:anim>
                                    <p:animEffect transition="in" filter="fade">
                                      <p:cBhvr>
                                        <p:cTn id="138" dur="500"/>
                                        <p:tgtEl>
                                          <p:spTgt spid="6"/>
                                        </p:tgtEl>
                                      </p:cBhvr>
                                    </p:animEffect>
                                  </p:childTnLst>
                                </p:cTn>
                              </p:par>
                              <p:par>
                                <p:cTn id="139" presetID="53" presetClass="entr" presetSubtype="16" fill="hold" grpId="0" nodeType="withEffect">
                                  <p:stCondLst>
                                    <p:cond delay="0"/>
                                  </p:stCondLst>
                                  <p:childTnLst>
                                    <p:set>
                                      <p:cBhvr>
                                        <p:cTn id="140" dur="1" fill="hold">
                                          <p:stCondLst>
                                            <p:cond delay="0"/>
                                          </p:stCondLst>
                                        </p:cTn>
                                        <p:tgtEl>
                                          <p:spTgt spid="22"/>
                                        </p:tgtEl>
                                        <p:attrNameLst>
                                          <p:attrName>style.visibility</p:attrName>
                                        </p:attrNameLst>
                                      </p:cBhvr>
                                      <p:to>
                                        <p:strVal val="visible"/>
                                      </p:to>
                                    </p:set>
                                    <p:anim calcmode="lin" valueType="num">
                                      <p:cBhvr>
                                        <p:cTn id="141" dur="500" fill="hold"/>
                                        <p:tgtEl>
                                          <p:spTgt spid="22"/>
                                        </p:tgtEl>
                                        <p:attrNameLst>
                                          <p:attrName>ppt_w</p:attrName>
                                        </p:attrNameLst>
                                      </p:cBhvr>
                                      <p:tavLst>
                                        <p:tav tm="0">
                                          <p:val>
                                            <p:fltVal val="0"/>
                                          </p:val>
                                        </p:tav>
                                        <p:tav tm="100000">
                                          <p:val>
                                            <p:strVal val="#ppt_w"/>
                                          </p:val>
                                        </p:tav>
                                      </p:tavLst>
                                    </p:anim>
                                    <p:anim calcmode="lin" valueType="num">
                                      <p:cBhvr>
                                        <p:cTn id="142" dur="500" fill="hold"/>
                                        <p:tgtEl>
                                          <p:spTgt spid="22"/>
                                        </p:tgtEl>
                                        <p:attrNameLst>
                                          <p:attrName>ppt_h</p:attrName>
                                        </p:attrNameLst>
                                      </p:cBhvr>
                                      <p:tavLst>
                                        <p:tav tm="0">
                                          <p:val>
                                            <p:fltVal val="0"/>
                                          </p:val>
                                        </p:tav>
                                        <p:tav tm="100000">
                                          <p:val>
                                            <p:strVal val="#ppt_h"/>
                                          </p:val>
                                        </p:tav>
                                      </p:tavLst>
                                    </p:anim>
                                    <p:animEffect transition="in" filter="fade">
                                      <p:cBhvr>
                                        <p:cTn id="1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animBg="1"/>
      <p:bldP spid="17" grpId="0"/>
      <p:bldP spid="18" grpId="0"/>
      <p:bldP spid="19" grpId="0"/>
      <p:bldP spid="20" grpId="0"/>
      <p:bldP spid="21" grpId="0"/>
      <p:bldP spid="22" grpId="0"/>
      <p:bldP spid="25" grpId="0"/>
      <p:bldP spid="26" grpId="0"/>
      <p:bldP spid="27" grpId="0"/>
      <p:bldP spid="28" grpId="0"/>
      <p:bldP spid="29" grpId="0"/>
      <p:bldP spid="30" grpId="0"/>
      <p:bldP spid="31" grpId="0"/>
      <p:bldP spid="32" grpId="0"/>
      <p:bldP spid="33" grpId="0"/>
      <p:bldP spid="3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5460" y="1307350"/>
            <a:ext cx="4610100" cy="3990975"/>
          </a:xfrm>
          <a:prstGeom prst="rect">
            <a:avLst/>
          </a:prstGeom>
        </p:spPr>
      </p:pic>
      <p:pic>
        <p:nvPicPr>
          <p:cNvPr id="3" name="图片 2"/>
          <p:cNvPicPr>
            <a:picLocks noChangeAspect="1"/>
          </p:cNvPicPr>
          <p:nvPr/>
        </p:nvPicPr>
        <p:blipFill rotWithShape="1">
          <a:blip r:embed="rId2" cstate="hqprint">
            <a:extLst>
              <a:ext uri="{28A0092B-C50C-407E-A947-70E740481C1C}">
                <a14:useLocalDpi xmlns:a14="http://schemas.microsoft.com/office/drawing/2010/main" val="0"/>
              </a:ext>
            </a:extLst>
          </a:blip>
          <a:srcRect t="6605"/>
          <a:stretch>
            <a:fillRect/>
          </a:stretch>
        </p:blipFill>
        <p:spPr>
          <a:xfrm>
            <a:off x="4805640" y="1307350"/>
            <a:ext cx="7215244" cy="3321860"/>
          </a:xfrm>
          <a:prstGeom prst="rect">
            <a:avLst/>
          </a:prstGeom>
        </p:spPr>
      </p:pic>
      <p:sp>
        <p:nvSpPr>
          <p:cNvPr id="4" name="矩形 3"/>
          <p:cNvSpPr/>
          <p:nvPr/>
        </p:nvSpPr>
        <p:spPr>
          <a:xfrm>
            <a:off x="5313680" y="4688301"/>
            <a:ext cx="6425089" cy="1815882"/>
          </a:xfrm>
          <a:prstGeom prst="rect">
            <a:avLst/>
          </a:prstGeom>
        </p:spPr>
        <p:txBody>
          <a:bodyPr wrap="square">
            <a:spAutoFit/>
          </a:bodyPr>
          <a:lstStyle/>
          <a:p>
            <a:r>
              <a:rPr lang="zh-CN" altLang="en-US" sz="1600" b="1" dirty="0">
                <a:solidFill>
                  <a:srgbClr val="000000"/>
                </a:solidFill>
                <a:latin typeface="Helvetica Neue"/>
              </a:rPr>
              <a:t>粗垂直线</a:t>
            </a:r>
            <a:r>
              <a:rPr lang="zh-CN" altLang="en-US" sz="1600" dirty="0">
                <a:solidFill>
                  <a:srgbClr val="000000"/>
                </a:solidFill>
                <a:latin typeface="Helvetica Neue"/>
              </a:rPr>
              <a:t>表示根节点的决策边界（深度</a:t>
            </a:r>
            <a:r>
              <a:rPr lang="en-US" altLang="zh-CN" sz="1600" dirty="0">
                <a:solidFill>
                  <a:srgbClr val="000000"/>
                </a:solidFill>
                <a:latin typeface="Helvetica Neue"/>
              </a:rPr>
              <a:t>0</a:t>
            </a:r>
            <a:r>
              <a:rPr lang="zh-CN" altLang="en-US" sz="1600" dirty="0">
                <a:solidFill>
                  <a:srgbClr val="000000"/>
                </a:solidFill>
                <a:latin typeface="Helvetica Neue"/>
              </a:rPr>
              <a:t>）：花瓣长度</a:t>
            </a:r>
            <a:r>
              <a:rPr lang="en-US" altLang="zh-CN" sz="1600" dirty="0">
                <a:solidFill>
                  <a:srgbClr val="000000"/>
                </a:solidFill>
                <a:latin typeface="Helvetica Neue"/>
              </a:rPr>
              <a:t>= 2.45</a:t>
            </a:r>
            <a:r>
              <a:rPr lang="zh-CN" altLang="en-US" sz="1600" dirty="0">
                <a:solidFill>
                  <a:srgbClr val="000000"/>
                </a:solidFill>
                <a:latin typeface="Helvetica Neue"/>
              </a:rPr>
              <a:t>厘米。由于左侧区域是纯净的（仅</a:t>
            </a:r>
            <a:r>
              <a:rPr lang="en-US" altLang="zh-CN" sz="1600" dirty="0">
                <a:solidFill>
                  <a:srgbClr val="000000"/>
                </a:solidFill>
                <a:latin typeface="Helvetica Neue"/>
              </a:rPr>
              <a:t>Iris-</a:t>
            </a:r>
            <a:r>
              <a:rPr lang="en-US" altLang="zh-CN" sz="1600" dirty="0" err="1">
                <a:solidFill>
                  <a:srgbClr val="000000"/>
                </a:solidFill>
                <a:latin typeface="Helvetica Neue"/>
              </a:rPr>
              <a:t>Setosa</a:t>
            </a:r>
            <a:r>
              <a:rPr lang="zh-CN" altLang="en-US" sz="1600" dirty="0">
                <a:solidFill>
                  <a:srgbClr val="000000"/>
                </a:solidFill>
                <a:latin typeface="Helvetica Neue"/>
              </a:rPr>
              <a:t>），因此无法进一步拆分。</a:t>
            </a:r>
            <a:endParaRPr lang="zh-CN" altLang="en-US" sz="1600" dirty="0">
              <a:solidFill>
                <a:srgbClr val="000000"/>
              </a:solidFill>
              <a:latin typeface="Helvetica Neue"/>
            </a:endParaRPr>
          </a:p>
          <a:p>
            <a:pPr>
              <a:buFont typeface="Arial" panose="020B0604020202020204" pitchFamily="34" charset="0"/>
              <a:buChar char="•"/>
            </a:pPr>
            <a:r>
              <a:rPr lang="zh-CN" altLang="en-US" sz="1600" dirty="0">
                <a:solidFill>
                  <a:srgbClr val="000000"/>
                </a:solidFill>
                <a:latin typeface="Helvetica Neue"/>
              </a:rPr>
              <a:t>然而，右侧区域是不纯的，因此深度为</a:t>
            </a:r>
            <a:r>
              <a:rPr lang="en-US" altLang="zh-CN" sz="1600" dirty="0">
                <a:solidFill>
                  <a:srgbClr val="000000"/>
                </a:solidFill>
                <a:latin typeface="Helvetica Neue"/>
              </a:rPr>
              <a:t>1</a:t>
            </a:r>
            <a:r>
              <a:rPr lang="zh-CN" altLang="en-US" sz="1600" dirty="0">
                <a:solidFill>
                  <a:srgbClr val="000000"/>
                </a:solidFill>
                <a:latin typeface="Helvetica Neue"/>
              </a:rPr>
              <a:t>的右侧节点将其分割成花瓣宽度</a:t>
            </a:r>
            <a:r>
              <a:rPr lang="en-US" altLang="zh-CN" sz="1600" dirty="0">
                <a:solidFill>
                  <a:srgbClr val="000000"/>
                </a:solidFill>
                <a:latin typeface="Helvetica Neue"/>
              </a:rPr>
              <a:t>= 1.75</a:t>
            </a:r>
            <a:r>
              <a:rPr lang="zh-CN" altLang="en-US" sz="1600" dirty="0">
                <a:solidFill>
                  <a:srgbClr val="000000"/>
                </a:solidFill>
                <a:latin typeface="Helvetica Neue"/>
              </a:rPr>
              <a:t>厘米（由</a:t>
            </a:r>
            <a:r>
              <a:rPr lang="zh-CN" altLang="en-US" sz="1600" b="1" dirty="0">
                <a:solidFill>
                  <a:srgbClr val="000000"/>
                </a:solidFill>
                <a:latin typeface="Helvetica Neue"/>
              </a:rPr>
              <a:t>虚线</a:t>
            </a:r>
            <a:r>
              <a:rPr lang="zh-CN" altLang="en-US" sz="1600" dirty="0">
                <a:solidFill>
                  <a:srgbClr val="000000"/>
                </a:solidFill>
                <a:latin typeface="Helvetica Neue"/>
              </a:rPr>
              <a:t>表示）。由于</a:t>
            </a:r>
            <a:r>
              <a:rPr lang="en-US" altLang="zh-CN" sz="1600" dirty="0" err="1">
                <a:solidFill>
                  <a:srgbClr val="000000"/>
                </a:solidFill>
                <a:latin typeface="Helvetica Neue"/>
              </a:rPr>
              <a:t>max_depth</a:t>
            </a:r>
            <a:r>
              <a:rPr lang="zh-CN" altLang="en-US" sz="1600" dirty="0">
                <a:solidFill>
                  <a:srgbClr val="000000"/>
                </a:solidFill>
                <a:latin typeface="Helvetica Neue"/>
              </a:rPr>
              <a:t>设置为</a:t>
            </a:r>
            <a:r>
              <a:rPr lang="en-US" altLang="zh-CN" sz="1600" dirty="0">
                <a:solidFill>
                  <a:srgbClr val="000000"/>
                </a:solidFill>
                <a:latin typeface="Helvetica Neue"/>
              </a:rPr>
              <a:t>2</a:t>
            </a:r>
            <a:r>
              <a:rPr lang="zh-CN" altLang="en-US" sz="1600" dirty="0">
                <a:solidFill>
                  <a:srgbClr val="000000"/>
                </a:solidFill>
                <a:latin typeface="Helvetica Neue"/>
              </a:rPr>
              <a:t>，因此决策树会在那里停止。</a:t>
            </a:r>
            <a:endParaRPr lang="zh-CN" altLang="en-US" sz="1600" dirty="0">
              <a:solidFill>
                <a:srgbClr val="000000"/>
              </a:solidFill>
              <a:latin typeface="Helvetica Neue"/>
            </a:endParaRPr>
          </a:p>
          <a:p>
            <a:pPr>
              <a:buFont typeface="Arial" panose="020B0604020202020204" pitchFamily="34" charset="0"/>
              <a:buChar char="•"/>
            </a:pPr>
            <a:r>
              <a:rPr lang="zh-CN" altLang="en-US" sz="1600" dirty="0">
                <a:solidFill>
                  <a:srgbClr val="000000"/>
                </a:solidFill>
                <a:latin typeface="Helvetica Neue"/>
              </a:rPr>
              <a:t>但是，如果将</a:t>
            </a:r>
            <a:r>
              <a:rPr lang="en-US" altLang="zh-CN" sz="1600" dirty="0" err="1">
                <a:solidFill>
                  <a:srgbClr val="000000"/>
                </a:solidFill>
                <a:latin typeface="Helvetica Neue"/>
              </a:rPr>
              <a:t>max_depth</a:t>
            </a:r>
            <a:r>
              <a:rPr lang="zh-CN" altLang="en-US" sz="1600" dirty="0">
                <a:solidFill>
                  <a:srgbClr val="000000"/>
                </a:solidFill>
                <a:latin typeface="Helvetica Neue"/>
              </a:rPr>
              <a:t>设置为</a:t>
            </a:r>
            <a:r>
              <a:rPr lang="en-US" altLang="zh-CN" sz="1600" dirty="0">
                <a:solidFill>
                  <a:srgbClr val="000000"/>
                </a:solidFill>
                <a:latin typeface="Helvetica Neue"/>
              </a:rPr>
              <a:t>3</a:t>
            </a:r>
            <a:r>
              <a:rPr lang="zh-CN" altLang="en-US" sz="1600" dirty="0">
                <a:solidFill>
                  <a:srgbClr val="000000"/>
                </a:solidFill>
                <a:latin typeface="Helvetica Neue"/>
              </a:rPr>
              <a:t>，那么两个深度为</a:t>
            </a:r>
            <a:r>
              <a:rPr lang="en-US" altLang="zh-CN" sz="1600" dirty="0">
                <a:solidFill>
                  <a:srgbClr val="000000"/>
                </a:solidFill>
                <a:latin typeface="Helvetica Neue"/>
              </a:rPr>
              <a:t>2</a:t>
            </a:r>
            <a:r>
              <a:rPr lang="zh-CN" altLang="en-US" sz="1600" dirty="0">
                <a:solidFill>
                  <a:srgbClr val="000000"/>
                </a:solidFill>
                <a:latin typeface="Helvetica Neue"/>
              </a:rPr>
              <a:t>的节点将各自添加另一个决策边界（由</a:t>
            </a:r>
            <a:r>
              <a:rPr lang="zh-CN" altLang="en-US" sz="1600" b="1" dirty="0">
                <a:solidFill>
                  <a:srgbClr val="000000"/>
                </a:solidFill>
                <a:latin typeface="Helvetica Neue"/>
              </a:rPr>
              <a:t>点虚线</a:t>
            </a:r>
            <a:r>
              <a:rPr lang="zh-CN" altLang="en-US" sz="1600" dirty="0">
                <a:solidFill>
                  <a:srgbClr val="000000"/>
                </a:solidFill>
                <a:latin typeface="Helvetica Neue"/>
              </a:rPr>
              <a:t>表示）。</a:t>
            </a:r>
            <a:endParaRPr lang="zh-CN" altLang="en-US" sz="1600" b="0" i="0" dirty="0">
              <a:solidFill>
                <a:srgbClr val="000000"/>
              </a:solidFill>
              <a:effectLst/>
              <a:latin typeface="Helvetica Neue"/>
            </a:endParaRPr>
          </a:p>
        </p:txBody>
      </p:sp>
      <p:sp>
        <p:nvSpPr>
          <p:cNvPr id="5" name="矩形 4"/>
          <p:cNvSpPr/>
          <p:nvPr/>
        </p:nvSpPr>
        <p:spPr>
          <a:xfrm>
            <a:off x="373625" y="5459389"/>
            <a:ext cx="4609465" cy="646331"/>
          </a:xfrm>
          <a:prstGeom prst="rect">
            <a:avLst/>
          </a:prstGeom>
        </p:spPr>
        <p:txBody>
          <a:bodyPr wrap="square">
            <a:spAutoFit/>
          </a:bodyPr>
          <a:lstStyle/>
          <a:p>
            <a:r>
              <a:rPr lang="en-US" altLang="zh-CN" dirty="0">
                <a:solidFill>
                  <a:srgbClr val="000000"/>
                </a:solidFill>
                <a:latin typeface="Helvetica Neue"/>
              </a:rPr>
              <a:t>150</a:t>
            </a:r>
            <a:r>
              <a:rPr lang="zh-CN" altLang="en-US" dirty="0">
                <a:solidFill>
                  <a:srgbClr val="000000"/>
                </a:solidFill>
                <a:latin typeface="Helvetica Neue"/>
              </a:rPr>
              <a:t>个鸢尾花样本进行分类，特征为花萼的长度和宽度</a:t>
            </a:r>
            <a:endParaRPr lang="zh-CN" altLang="en-US" b="0" i="0" dirty="0">
              <a:solidFill>
                <a:srgbClr val="000000"/>
              </a:solidFill>
              <a:effectLst/>
              <a:latin typeface="Helvetica Neue"/>
            </a:endParaRPr>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决策树原理</a:t>
            </a:r>
            <a:endParaRPr lang="zh-CN" altLang="en-US"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组合 3"/>
          <p:cNvGrpSpPr/>
          <p:nvPr/>
        </p:nvGrpSpPr>
        <p:grpSpPr>
          <a:xfrm>
            <a:off x="2522855" y="2127250"/>
            <a:ext cx="6437313" cy="4341813"/>
            <a:chOff x="1914529" y="1927369"/>
            <a:chExt cx="6437166" cy="4341357"/>
          </a:xfrm>
        </p:grpSpPr>
        <p:grpSp>
          <p:nvGrpSpPr>
            <p:cNvPr id="55301" name="Group 8"/>
            <p:cNvGrpSpPr/>
            <p:nvPr/>
          </p:nvGrpSpPr>
          <p:grpSpPr>
            <a:xfrm>
              <a:off x="3133729" y="2917865"/>
              <a:ext cx="989013" cy="1446061"/>
              <a:chOff x="1728" y="1920"/>
              <a:chExt cx="623" cy="911"/>
            </a:xfrm>
          </p:grpSpPr>
          <p:sp>
            <p:nvSpPr>
              <p:cNvPr id="50" name="Oval 9"/>
              <p:cNvSpPr>
                <a:spLocks noChangeArrowheads="1"/>
              </p:cNvSpPr>
              <p:nvPr/>
            </p:nvSpPr>
            <p:spPr bwMode="auto">
              <a:xfrm>
                <a:off x="1920" y="1920"/>
                <a:ext cx="240" cy="240"/>
              </a:xfrm>
              <a:prstGeom prst="ellipse">
                <a:avLst/>
              </a:prstGeom>
              <a:solidFill>
                <a:srgbClr val="666699"/>
              </a:solidFill>
              <a:ln w="9360">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1" name="AutoShape 10"/>
              <p:cNvSpPr>
                <a:spLocks noChangeArrowheads="1"/>
              </p:cNvSpPr>
              <p:nvPr/>
            </p:nvSpPr>
            <p:spPr bwMode="auto">
              <a:xfrm>
                <a:off x="1920" y="2160"/>
                <a:ext cx="240" cy="336"/>
              </a:xfrm>
              <a:prstGeom prst="roundRect">
                <a:avLst>
                  <a:gd name="adj" fmla="val 417"/>
                </a:avLst>
              </a:prstGeom>
              <a:solidFill>
                <a:srgbClr val="FF0000"/>
              </a:solidFill>
              <a:ln w="9360">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2" name="Line 11"/>
              <p:cNvSpPr>
                <a:spLocks noChangeShapeType="1"/>
              </p:cNvSpPr>
              <p:nvPr/>
            </p:nvSpPr>
            <p:spPr bwMode="auto">
              <a:xfrm flipV="1">
                <a:off x="1728" y="2207"/>
                <a:ext cx="192" cy="194"/>
              </a:xfrm>
              <a:prstGeom prst="line">
                <a:avLst/>
              </a:prstGeom>
              <a:noFill/>
              <a:ln w="3816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3" name="Line 12"/>
              <p:cNvSpPr>
                <a:spLocks noChangeShapeType="1"/>
              </p:cNvSpPr>
              <p:nvPr/>
            </p:nvSpPr>
            <p:spPr bwMode="auto">
              <a:xfrm flipH="1" flipV="1">
                <a:off x="2159" y="2207"/>
                <a:ext cx="194" cy="194"/>
              </a:xfrm>
              <a:prstGeom prst="line">
                <a:avLst/>
              </a:prstGeom>
              <a:noFill/>
              <a:ln w="3816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4" name="Line 13"/>
              <p:cNvSpPr>
                <a:spLocks noChangeShapeType="1"/>
              </p:cNvSpPr>
              <p:nvPr/>
            </p:nvSpPr>
            <p:spPr bwMode="auto">
              <a:xfrm flipV="1">
                <a:off x="1920" y="2495"/>
                <a:ext cx="96" cy="338"/>
              </a:xfrm>
              <a:prstGeom prst="line">
                <a:avLst/>
              </a:prstGeom>
              <a:noFill/>
              <a:ln w="5724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5" name="Line 14"/>
              <p:cNvSpPr>
                <a:spLocks noChangeShapeType="1"/>
              </p:cNvSpPr>
              <p:nvPr/>
            </p:nvSpPr>
            <p:spPr bwMode="auto">
              <a:xfrm flipH="1" flipV="1">
                <a:off x="2111" y="2495"/>
                <a:ext cx="50" cy="338"/>
              </a:xfrm>
              <a:prstGeom prst="line">
                <a:avLst/>
              </a:prstGeom>
              <a:noFill/>
              <a:ln w="5724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6" name="AutoShape 15"/>
            <p:cNvSpPr>
              <a:spLocks noChangeArrowheads="1"/>
            </p:cNvSpPr>
            <p:nvPr/>
          </p:nvSpPr>
          <p:spPr bwMode="auto">
            <a:xfrm>
              <a:off x="3362296" y="2536905"/>
              <a:ext cx="593712" cy="371436"/>
            </a:xfrm>
            <a:prstGeom prst="roundRect">
              <a:avLst>
                <a:gd name="adj" fmla="val 431"/>
              </a:avLst>
            </a:prstGeom>
            <a:noFill/>
            <a:ln w="9525">
              <a:noFill/>
              <a:round/>
            </a:ln>
          </p:spPr>
          <p:txBody>
            <a:bodyPr wrap="none" lIns="89980" tIns="46789" rIns="89980" bIns="46789">
              <a:spAutoFit/>
            </a:bodyPr>
            <a:lstStyle/>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7" name="AutoShape 16"/>
            <p:cNvSpPr>
              <a:spLocks noChangeArrowheads="1"/>
            </p:cNvSpPr>
            <p:nvPr/>
          </p:nvSpPr>
          <p:spPr bwMode="auto">
            <a:xfrm>
              <a:off x="2219322" y="2460713"/>
              <a:ext cx="593712" cy="371436"/>
            </a:xfrm>
            <a:prstGeom prst="roundRect">
              <a:avLst>
                <a:gd name="adj" fmla="val 431"/>
              </a:avLst>
            </a:prstGeom>
            <a:noFill/>
            <a:ln w="9525">
              <a:noFill/>
              <a:round/>
            </a:ln>
          </p:spPr>
          <p:txBody>
            <a:bodyPr wrap="none" lIns="89980" tIns="46789" rIns="89980" bIns="46789">
              <a:spAutoFit/>
            </a:bodyPr>
            <a:lstStyle/>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8" name="AutoShape 17"/>
            <p:cNvSpPr>
              <a:spLocks noChangeArrowheads="1"/>
            </p:cNvSpPr>
            <p:nvPr/>
          </p:nvSpPr>
          <p:spPr bwMode="auto">
            <a:xfrm>
              <a:off x="3362296" y="4455991"/>
              <a:ext cx="593712" cy="371436"/>
            </a:xfrm>
            <a:prstGeom prst="roundRect">
              <a:avLst>
                <a:gd name="adj" fmla="val 431"/>
              </a:avLst>
            </a:prstGeom>
            <a:noFill/>
            <a:ln w="9525">
              <a:noFill/>
              <a:round/>
            </a:ln>
          </p:spPr>
          <p:txBody>
            <a:bodyPr wrap="none" lIns="89980" tIns="46789" rIns="89980" bIns="46789">
              <a:spAutoFit/>
            </a:bodyPr>
            <a:lstStyle/>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grpSp>
          <p:nvGrpSpPr>
            <p:cNvPr id="55305" name="Group 18"/>
            <p:cNvGrpSpPr/>
            <p:nvPr/>
          </p:nvGrpSpPr>
          <p:grpSpPr>
            <a:xfrm>
              <a:off x="3133729" y="4822665"/>
              <a:ext cx="989013" cy="1446061"/>
              <a:chOff x="1728" y="3120"/>
              <a:chExt cx="623" cy="911"/>
            </a:xfrm>
          </p:grpSpPr>
          <p:sp>
            <p:nvSpPr>
              <p:cNvPr id="44" name="Oval 19"/>
              <p:cNvSpPr>
                <a:spLocks noChangeArrowheads="1"/>
              </p:cNvSpPr>
              <p:nvPr/>
            </p:nvSpPr>
            <p:spPr bwMode="auto">
              <a:xfrm>
                <a:off x="1920" y="3120"/>
                <a:ext cx="240" cy="240"/>
              </a:xfrm>
              <a:prstGeom prst="ellipse">
                <a:avLst/>
              </a:prstGeom>
              <a:solidFill>
                <a:srgbClr val="666699"/>
              </a:solidFill>
              <a:ln w="9360">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5" name="AutoShape 20"/>
              <p:cNvSpPr>
                <a:spLocks noChangeArrowheads="1"/>
              </p:cNvSpPr>
              <p:nvPr/>
            </p:nvSpPr>
            <p:spPr bwMode="auto">
              <a:xfrm>
                <a:off x="1920" y="3360"/>
                <a:ext cx="240" cy="336"/>
              </a:xfrm>
              <a:prstGeom prst="roundRect">
                <a:avLst>
                  <a:gd name="adj" fmla="val 417"/>
                </a:avLst>
              </a:prstGeom>
              <a:solidFill>
                <a:srgbClr val="FF0000"/>
              </a:solidFill>
              <a:ln w="9360">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6" name="Line 21"/>
              <p:cNvSpPr>
                <a:spLocks noChangeShapeType="1"/>
              </p:cNvSpPr>
              <p:nvPr/>
            </p:nvSpPr>
            <p:spPr bwMode="auto">
              <a:xfrm flipV="1">
                <a:off x="1728" y="3407"/>
                <a:ext cx="192" cy="194"/>
              </a:xfrm>
              <a:prstGeom prst="line">
                <a:avLst/>
              </a:prstGeom>
              <a:noFill/>
              <a:ln w="3816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7" name="Line 22"/>
              <p:cNvSpPr>
                <a:spLocks noChangeShapeType="1"/>
              </p:cNvSpPr>
              <p:nvPr/>
            </p:nvSpPr>
            <p:spPr bwMode="auto">
              <a:xfrm flipH="1" flipV="1">
                <a:off x="2159" y="3407"/>
                <a:ext cx="194" cy="194"/>
              </a:xfrm>
              <a:prstGeom prst="line">
                <a:avLst/>
              </a:prstGeom>
              <a:noFill/>
              <a:ln w="3816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8" name="Line 23"/>
              <p:cNvSpPr>
                <a:spLocks noChangeShapeType="1"/>
              </p:cNvSpPr>
              <p:nvPr/>
            </p:nvSpPr>
            <p:spPr bwMode="auto">
              <a:xfrm flipV="1">
                <a:off x="1920" y="3695"/>
                <a:ext cx="96" cy="338"/>
              </a:xfrm>
              <a:prstGeom prst="line">
                <a:avLst/>
              </a:prstGeom>
              <a:noFill/>
              <a:ln w="5724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9" name="Line 24"/>
              <p:cNvSpPr>
                <a:spLocks noChangeShapeType="1"/>
              </p:cNvSpPr>
              <p:nvPr/>
            </p:nvSpPr>
            <p:spPr bwMode="auto">
              <a:xfrm flipH="1" flipV="1">
                <a:off x="2111" y="3695"/>
                <a:ext cx="50" cy="338"/>
              </a:xfrm>
              <a:prstGeom prst="line">
                <a:avLst/>
              </a:prstGeom>
              <a:noFill/>
              <a:ln w="5724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5306" name="Group 25"/>
            <p:cNvGrpSpPr/>
            <p:nvPr/>
          </p:nvGrpSpPr>
          <p:grpSpPr>
            <a:xfrm>
              <a:off x="4352929" y="2841673"/>
              <a:ext cx="989013" cy="1446061"/>
              <a:chOff x="2496" y="1872"/>
              <a:chExt cx="623" cy="911"/>
            </a:xfrm>
          </p:grpSpPr>
          <p:sp>
            <p:nvSpPr>
              <p:cNvPr id="38" name="Oval 26"/>
              <p:cNvSpPr>
                <a:spLocks noChangeArrowheads="1"/>
              </p:cNvSpPr>
              <p:nvPr/>
            </p:nvSpPr>
            <p:spPr bwMode="auto">
              <a:xfrm>
                <a:off x="2688" y="1872"/>
                <a:ext cx="240" cy="240"/>
              </a:xfrm>
              <a:prstGeom prst="ellipse">
                <a:avLst/>
              </a:prstGeom>
              <a:solidFill>
                <a:srgbClr val="666699"/>
              </a:solidFill>
              <a:ln w="9360">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9" name="AutoShape 27"/>
              <p:cNvSpPr>
                <a:spLocks noChangeArrowheads="1"/>
              </p:cNvSpPr>
              <p:nvPr/>
            </p:nvSpPr>
            <p:spPr bwMode="auto">
              <a:xfrm>
                <a:off x="2688" y="2112"/>
                <a:ext cx="240" cy="336"/>
              </a:xfrm>
              <a:prstGeom prst="roundRect">
                <a:avLst>
                  <a:gd name="adj" fmla="val 417"/>
                </a:avLst>
              </a:prstGeom>
              <a:solidFill>
                <a:srgbClr val="FF0000"/>
              </a:solidFill>
              <a:ln w="9360">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0" name="Line 28"/>
              <p:cNvSpPr>
                <a:spLocks noChangeShapeType="1"/>
              </p:cNvSpPr>
              <p:nvPr/>
            </p:nvSpPr>
            <p:spPr bwMode="auto">
              <a:xfrm flipV="1">
                <a:off x="2496" y="2159"/>
                <a:ext cx="192" cy="194"/>
              </a:xfrm>
              <a:prstGeom prst="line">
                <a:avLst/>
              </a:prstGeom>
              <a:noFill/>
              <a:ln w="3816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1" name="Line 29"/>
              <p:cNvSpPr>
                <a:spLocks noChangeShapeType="1"/>
              </p:cNvSpPr>
              <p:nvPr/>
            </p:nvSpPr>
            <p:spPr bwMode="auto">
              <a:xfrm flipH="1" flipV="1">
                <a:off x="2927" y="2159"/>
                <a:ext cx="194" cy="194"/>
              </a:xfrm>
              <a:prstGeom prst="line">
                <a:avLst/>
              </a:prstGeom>
              <a:noFill/>
              <a:ln w="3816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2" name="Line 30"/>
              <p:cNvSpPr>
                <a:spLocks noChangeShapeType="1"/>
              </p:cNvSpPr>
              <p:nvPr/>
            </p:nvSpPr>
            <p:spPr bwMode="auto">
              <a:xfrm flipV="1">
                <a:off x="2688" y="2447"/>
                <a:ext cx="96" cy="338"/>
              </a:xfrm>
              <a:prstGeom prst="line">
                <a:avLst/>
              </a:prstGeom>
              <a:noFill/>
              <a:ln w="5724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3" name="Line 31"/>
              <p:cNvSpPr>
                <a:spLocks noChangeShapeType="1"/>
              </p:cNvSpPr>
              <p:nvPr/>
            </p:nvSpPr>
            <p:spPr bwMode="auto">
              <a:xfrm flipH="1" flipV="1">
                <a:off x="2879" y="2447"/>
                <a:ext cx="50" cy="338"/>
              </a:xfrm>
              <a:prstGeom prst="line">
                <a:avLst/>
              </a:prstGeom>
              <a:noFill/>
              <a:ln w="5724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11" name="AutoShape 32"/>
            <p:cNvSpPr>
              <a:spLocks noChangeArrowheads="1"/>
            </p:cNvSpPr>
            <p:nvPr/>
          </p:nvSpPr>
          <p:spPr bwMode="auto">
            <a:xfrm>
              <a:off x="4581468" y="2460713"/>
              <a:ext cx="593712" cy="371436"/>
            </a:xfrm>
            <a:prstGeom prst="roundRect">
              <a:avLst>
                <a:gd name="adj" fmla="val 431"/>
              </a:avLst>
            </a:prstGeom>
            <a:noFill/>
            <a:ln w="9525">
              <a:noFill/>
              <a:round/>
            </a:ln>
          </p:spPr>
          <p:txBody>
            <a:bodyPr wrap="none" lIns="89980" tIns="46789" rIns="89980" bIns="46789">
              <a:spAutoFit/>
            </a:bodyPr>
            <a:lstStyle/>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12" name="AutoShape 33"/>
            <p:cNvSpPr>
              <a:spLocks noChangeArrowheads="1"/>
            </p:cNvSpPr>
            <p:nvPr/>
          </p:nvSpPr>
          <p:spPr bwMode="auto">
            <a:xfrm>
              <a:off x="7543676" y="2551191"/>
              <a:ext cx="503227" cy="371436"/>
            </a:xfrm>
            <a:prstGeom prst="roundRect">
              <a:avLst>
                <a:gd name="adj" fmla="val 431"/>
              </a:avLst>
            </a:prstGeom>
            <a:noFill/>
            <a:ln w="9525">
              <a:noFill/>
              <a:round/>
            </a:ln>
          </p:spPr>
          <p:txBody>
            <a:bodyPr wrap="none" lIns="89980" tIns="46789" rIns="89980" bIns="46789">
              <a:spAutoFit/>
            </a:bodyPr>
            <a:lstStyle/>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No</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13" name="AutoShape 34"/>
            <p:cNvSpPr>
              <a:spLocks noChangeArrowheads="1"/>
            </p:cNvSpPr>
            <p:nvPr/>
          </p:nvSpPr>
          <p:spPr bwMode="auto">
            <a:xfrm>
              <a:off x="2143124" y="4441705"/>
              <a:ext cx="593712" cy="371436"/>
            </a:xfrm>
            <a:prstGeom prst="roundRect">
              <a:avLst>
                <a:gd name="adj" fmla="val 431"/>
              </a:avLst>
            </a:prstGeom>
            <a:noFill/>
            <a:ln w="9525">
              <a:noFill/>
              <a:round/>
            </a:ln>
          </p:spPr>
          <p:txBody>
            <a:bodyPr wrap="none" lIns="89980" tIns="46789" rIns="89980" bIns="46789">
              <a:spAutoFit/>
            </a:bodyPr>
            <a:lstStyle/>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grpSp>
          <p:nvGrpSpPr>
            <p:cNvPr id="55310" name="Group 35"/>
            <p:cNvGrpSpPr/>
            <p:nvPr/>
          </p:nvGrpSpPr>
          <p:grpSpPr>
            <a:xfrm>
              <a:off x="1990729" y="2917865"/>
              <a:ext cx="989013" cy="1446061"/>
              <a:chOff x="1008" y="1920"/>
              <a:chExt cx="623" cy="911"/>
            </a:xfrm>
          </p:grpSpPr>
          <p:sp>
            <p:nvSpPr>
              <p:cNvPr id="32" name="Oval 36"/>
              <p:cNvSpPr>
                <a:spLocks noChangeArrowheads="1"/>
              </p:cNvSpPr>
              <p:nvPr/>
            </p:nvSpPr>
            <p:spPr bwMode="auto">
              <a:xfrm>
                <a:off x="1200" y="1920"/>
                <a:ext cx="240" cy="240"/>
              </a:xfrm>
              <a:prstGeom prst="ellipse">
                <a:avLst/>
              </a:prstGeom>
              <a:solidFill>
                <a:srgbClr val="666699"/>
              </a:solidFill>
              <a:ln w="9360">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3" name="AutoShape 37"/>
              <p:cNvSpPr>
                <a:spLocks noChangeArrowheads="1"/>
              </p:cNvSpPr>
              <p:nvPr/>
            </p:nvSpPr>
            <p:spPr bwMode="auto">
              <a:xfrm>
                <a:off x="1200" y="2160"/>
                <a:ext cx="240" cy="336"/>
              </a:xfrm>
              <a:prstGeom prst="roundRect">
                <a:avLst>
                  <a:gd name="adj" fmla="val 417"/>
                </a:avLst>
              </a:prstGeom>
              <a:solidFill>
                <a:srgbClr val="FF0000"/>
              </a:solidFill>
              <a:ln w="9360">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4" name="Line 38"/>
              <p:cNvSpPr>
                <a:spLocks noChangeShapeType="1"/>
              </p:cNvSpPr>
              <p:nvPr/>
            </p:nvSpPr>
            <p:spPr bwMode="auto">
              <a:xfrm flipV="1">
                <a:off x="1008" y="2207"/>
                <a:ext cx="192" cy="194"/>
              </a:xfrm>
              <a:prstGeom prst="line">
                <a:avLst/>
              </a:prstGeom>
              <a:noFill/>
              <a:ln w="3816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5" name="Line 39"/>
              <p:cNvSpPr>
                <a:spLocks noChangeShapeType="1"/>
              </p:cNvSpPr>
              <p:nvPr/>
            </p:nvSpPr>
            <p:spPr bwMode="auto">
              <a:xfrm flipH="1" flipV="1">
                <a:off x="1439" y="2207"/>
                <a:ext cx="194" cy="194"/>
              </a:xfrm>
              <a:prstGeom prst="line">
                <a:avLst/>
              </a:prstGeom>
              <a:noFill/>
              <a:ln w="3816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6" name="Line 40"/>
              <p:cNvSpPr>
                <a:spLocks noChangeShapeType="1"/>
              </p:cNvSpPr>
              <p:nvPr/>
            </p:nvSpPr>
            <p:spPr bwMode="auto">
              <a:xfrm flipV="1">
                <a:off x="1200" y="2495"/>
                <a:ext cx="96" cy="338"/>
              </a:xfrm>
              <a:prstGeom prst="line">
                <a:avLst/>
              </a:prstGeom>
              <a:noFill/>
              <a:ln w="5724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7" name="Line 41"/>
              <p:cNvSpPr>
                <a:spLocks noChangeShapeType="1"/>
              </p:cNvSpPr>
              <p:nvPr/>
            </p:nvSpPr>
            <p:spPr bwMode="auto">
              <a:xfrm flipH="1" flipV="1">
                <a:off x="1391" y="2495"/>
                <a:ext cx="50" cy="338"/>
              </a:xfrm>
              <a:prstGeom prst="line">
                <a:avLst/>
              </a:prstGeom>
              <a:noFill/>
              <a:ln w="5724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5311" name="Group 42"/>
            <p:cNvGrpSpPr/>
            <p:nvPr/>
          </p:nvGrpSpPr>
          <p:grpSpPr>
            <a:xfrm>
              <a:off x="1914529" y="4746473"/>
              <a:ext cx="989013" cy="1446061"/>
              <a:chOff x="960" y="3072"/>
              <a:chExt cx="623" cy="911"/>
            </a:xfrm>
          </p:grpSpPr>
          <p:sp>
            <p:nvSpPr>
              <p:cNvPr id="26" name="Oval 43"/>
              <p:cNvSpPr>
                <a:spLocks noChangeArrowheads="1"/>
              </p:cNvSpPr>
              <p:nvPr/>
            </p:nvSpPr>
            <p:spPr bwMode="auto">
              <a:xfrm>
                <a:off x="1152" y="3072"/>
                <a:ext cx="240" cy="240"/>
              </a:xfrm>
              <a:prstGeom prst="ellipse">
                <a:avLst/>
              </a:prstGeom>
              <a:solidFill>
                <a:srgbClr val="666699"/>
              </a:solidFill>
              <a:ln w="9360">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7" name="AutoShape 44"/>
              <p:cNvSpPr>
                <a:spLocks noChangeArrowheads="1"/>
              </p:cNvSpPr>
              <p:nvPr/>
            </p:nvSpPr>
            <p:spPr bwMode="auto">
              <a:xfrm>
                <a:off x="1152" y="3312"/>
                <a:ext cx="240" cy="336"/>
              </a:xfrm>
              <a:prstGeom prst="roundRect">
                <a:avLst>
                  <a:gd name="adj" fmla="val 417"/>
                </a:avLst>
              </a:prstGeom>
              <a:solidFill>
                <a:srgbClr val="FF0000"/>
              </a:solidFill>
              <a:ln w="9360">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8" name="Line 45"/>
              <p:cNvSpPr>
                <a:spLocks noChangeShapeType="1"/>
              </p:cNvSpPr>
              <p:nvPr/>
            </p:nvSpPr>
            <p:spPr bwMode="auto">
              <a:xfrm flipV="1">
                <a:off x="960" y="3359"/>
                <a:ext cx="192" cy="194"/>
              </a:xfrm>
              <a:prstGeom prst="line">
                <a:avLst/>
              </a:prstGeom>
              <a:noFill/>
              <a:ln w="3816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9" name="Line 46"/>
              <p:cNvSpPr>
                <a:spLocks noChangeShapeType="1"/>
              </p:cNvSpPr>
              <p:nvPr/>
            </p:nvSpPr>
            <p:spPr bwMode="auto">
              <a:xfrm flipH="1" flipV="1">
                <a:off x="1391" y="3359"/>
                <a:ext cx="194" cy="194"/>
              </a:xfrm>
              <a:prstGeom prst="line">
                <a:avLst/>
              </a:prstGeom>
              <a:noFill/>
              <a:ln w="3816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0" name="Line 47"/>
              <p:cNvSpPr>
                <a:spLocks noChangeShapeType="1"/>
              </p:cNvSpPr>
              <p:nvPr/>
            </p:nvSpPr>
            <p:spPr bwMode="auto">
              <a:xfrm flipV="1">
                <a:off x="1152" y="3647"/>
                <a:ext cx="96" cy="338"/>
              </a:xfrm>
              <a:prstGeom prst="line">
                <a:avLst/>
              </a:prstGeom>
              <a:noFill/>
              <a:ln w="5724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1" name="Line 48"/>
              <p:cNvSpPr>
                <a:spLocks noChangeShapeType="1"/>
              </p:cNvSpPr>
              <p:nvPr/>
            </p:nvSpPr>
            <p:spPr bwMode="auto">
              <a:xfrm flipH="1" flipV="1">
                <a:off x="1343" y="3647"/>
                <a:ext cx="50" cy="338"/>
              </a:xfrm>
              <a:prstGeom prst="line">
                <a:avLst/>
              </a:prstGeom>
              <a:noFill/>
              <a:ln w="57240">
                <a:solidFill>
                  <a:srgbClr val="000000"/>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5312" name="Group 49"/>
            <p:cNvGrpSpPr/>
            <p:nvPr/>
          </p:nvGrpSpPr>
          <p:grpSpPr>
            <a:xfrm>
              <a:off x="7239001" y="2917865"/>
              <a:ext cx="989013" cy="1446061"/>
              <a:chOff x="4560" y="1920"/>
              <a:chExt cx="623" cy="911"/>
            </a:xfrm>
          </p:grpSpPr>
          <p:sp>
            <p:nvSpPr>
              <p:cNvPr id="20" name="Oval 50"/>
              <p:cNvSpPr>
                <a:spLocks noChangeArrowheads="1"/>
              </p:cNvSpPr>
              <p:nvPr/>
            </p:nvSpPr>
            <p:spPr bwMode="auto">
              <a:xfrm>
                <a:off x="4752" y="1920"/>
                <a:ext cx="241" cy="240"/>
              </a:xfrm>
              <a:prstGeom prst="ellipse">
                <a:avLst/>
              </a:prstGeom>
              <a:solidFill>
                <a:srgbClr val="666699"/>
              </a:solidFill>
              <a:ln w="9360">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1" name="AutoShape 51"/>
              <p:cNvSpPr>
                <a:spLocks noChangeArrowheads="1"/>
              </p:cNvSpPr>
              <p:nvPr/>
            </p:nvSpPr>
            <p:spPr bwMode="auto">
              <a:xfrm>
                <a:off x="4752" y="2160"/>
                <a:ext cx="241" cy="337"/>
              </a:xfrm>
              <a:prstGeom prst="roundRect">
                <a:avLst>
                  <a:gd name="adj" fmla="val 417"/>
                </a:avLst>
              </a:prstGeom>
              <a:solidFill>
                <a:srgbClr val="FF0000"/>
              </a:solidFill>
              <a:ln w="9360">
                <a:solidFill>
                  <a:srgbClr val="000000"/>
                </a:solidFill>
                <a:round/>
              </a:ln>
            </p:spPr>
            <p:txBody>
              <a:bodyPr wrap="none" anchor="ct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2" name="Line 52"/>
              <p:cNvSpPr>
                <a:spLocks noChangeShapeType="1"/>
              </p:cNvSpPr>
              <p:nvPr/>
            </p:nvSpPr>
            <p:spPr bwMode="auto">
              <a:xfrm flipV="1">
                <a:off x="4560" y="2207"/>
                <a:ext cx="192" cy="194"/>
              </a:xfrm>
              <a:prstGeom prst="line">
                <a:avLst/>
              </a:prstGeom>
              <a:noFill/>
              <a:ln w="57240">
                <a:solidFill>
                  <a:srgbClr val="FF99CC"/>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3" name="Line 53"/>
              <p:cNvSpPr>
                <a:spLocks noChangeShapeType="1"/>
              </p:cNvSpPr>
              <p:nvPr/>
            </p:nvSpPr>
            <p:spPr bwMode="auto">
              <a:xfrm flipH="1" flipV="1">
                <a:off x="4991" y="2207"/>
                <a:ext cx="194" cy="194"/>
              </a:xfrm>
              <a:prstGeom prst="line">
                <a:avLst/>
              </a:prstGeom>
              <a:noFill/>
              <a:ln w="57240">
                <a:solidFill>
                  <a:srgbClr val="FF99CC"/>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4" name="Line 54"/>
              <p:cNvSpPr>
                <a:spLocks noChangeShapeType="1"/>
              </p:cNvSpPr>
              <p:nvPr/>
            </p:nvSpPr>
            <p:spPr bwMode="auto">
              <a:xfrm flipV="1">
                <a:off x="4752" y="2495"/>
                <a:ext cx="96" cy="338"/>
              </a:xfrm>
              <a:prstGeom prst="line">
                <a:avLst/>
              </a:prstGeom>
              <a:noFill/>
              <a:ln w="57240">
                <a:solidFill>
                  <a:srgbClr val="FF99CC"/>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5" name="Line 55"/>
              <p:cNvSpPr>
                <a:spLocks noChangeShapeType="1"/>
              </p:cNvSpPr>
              <p:nvPr/>
            </p:nvSpPr>
            <p:spPr bwMode="auto">
              <a:xfrm flipH="1" flipV="1">
                <a:off x="4943" y="2495"/>
                <a:ext cx="50" cy="338"/>
              </a:xfrm>
              <a:prstGeom prst="line">
                <a:avLst/>
              </a:prstGeom>
              <a:noFill/>
              <a:ln w="57240">
                <a:solidFill>
                  <a:srgbClr val="FF99CC"/>
                </a:solidFill>
                <a:round/>
              </a:ln>
            </p:spPr>
            <p:txBody>
              <a:bodyPr/>
              <a:lstStyle/>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17" name="AutoShape 56"/>
            <p:cNvSpPr>
              <a:spLocks noChangeArrowheads="1"/>
            </p:cNvSpPr>
            <p:nvPr/>
          </p:nvSpPr>
          <p:spPr bwMode="auto">
            <a:xfrm>
              <a:off x="2981305" y="1927369"/>
              <a:ext cx="1560478" cy="371436"/>
            </a:xfrm>
            <a:prstGeom prst="roundRect">
              <a:avLst>
                <a:gd name="adj" fmla="val 431"/>
              </a:avLst>
            </a:prstGeom>
            <a:noFill/>
            <a:ln w="9525">
              <a:noFill/>
              <a:round/>
            </a:ln>
          </p:spPr>
          <p:txBody>
            <a:bodyPr wrap="none" lIns="89980" tIns="46789" rIns="89980" bIns="46789">
              <a:spAutoFit/>
            </a:bodyPr>
            <a:lstStyle/>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prstClr val="white"/>
                  </a:solidFill>
                  <a:effectLst/>
                  <a:uLnTx/>
                  <a:uFillTx/>
                  <a:latin typeface="Tahoma" panose="020B0604030504040204" pitchFamily="34" charset="0"/>
                  <a:ea typeface="仿宋_GB2312" panose="02010609030101010101" pitchFamily="49" charset="-122"/>
                  <a:cs typeface="Arial" panose="020B0604020202020204" pitchFamily="34" charset="0"/>
                </a:rPr>
                <a:t>Black Limbs</a:t>
              </a:r>
              <a:endParaRPr kumimoji="0" lang="en-GB" altLang="zh-CN" sz="2400" b="0" i="0" u="none" strike="noStrike" kern="0" cap="none" spc="0" normalizeH="0" baseline="0" noProof="0" dirty="0">
                <a:ln>
                  <a:noFill/>
                </a:ln>
                <a:solidFill>
                  <a:prstClr val="white"/>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18" name="AutoShape 57"/>
            <p:cNvSpPr>
              <a:spLocks noChangeArrowheads="1"/>
            </p:cNvSpPr>
            <p:nvPr/>
          </p:nvSpPr>
          <p:spPr bwMode="auto">
            <a:xfrm>
              <a:off x="6784868" y="2010704"/>
              <a:ext cx="1566827" cy="371436"/>
            </a:xfrm>
            <a:prstGeom prst="roundRect">
              <a:avLst>
                <a:gd name="adj" fmla="val 431"/>
              </a:avLst>
            </a:prstGeom>
            <a:noFill/>
            <a:ln w="9525">
              <a:noFill/>
              <a:round/>
            </a:ln>
          </p:spPr>
          <p:txBody>
            <a:bodyPr wrap="none" lIns="89980" tIns="46789" rIns="89980" bIns="46789">
              <a:spAutoFit/>
            </a:bodyPr>
            <a:lstStyle/>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zh-CN" altLang="en-US" sz="2400" b="0" i="0" u="none" strike="noStrike" kern="0" cap="none" spc="0" normalizeH="0" baseline="0" noProof="0" dirty="0">
                  <a:ln>
                    <a:noFill/>
                  </a:ln>
                  <a:solidFill>
                    <a:srgbClr val="FF33CC"/>
                  </a:solidFill>
                  <a:effectLst/>
                  <a:uLnTx/>
                  <a:uFillTx/>
                  <a:latin typeface="微软雅黑" panose="020B0503020204020204" pitchFamily="34" charset="-122"/>
                  <a:ea typeface="微软雅黑" panose="020B0503020204020204" pitchFamily="34" charset="-122"/>
                  <a:cs typeface="Arial" panose="020B0604020202020204" pitchFamily="34" charset="0"/>
                </a:rPr>
                <a:t>四肢：粉红色</a:t>
              </a:r>
              <a:endParaRPr kumimoji="0" lang="zh-CN" altLang="en-US" sz="2400" b="0" i="0" u="none" strike="noStrike" kern="0" cap="none" spc="0" normalizeH="0" baseline="0" noProof="0" dirty="0">
                <a:ln>
                  <a:noFill/>
                </a:ln>
                <a:solidFill>
                  <a:srgbClr val="FF33CC"/>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AutoShape 57"/>
            <p:cNvSpPr>
              <a:spLocks noChangeArrowheads="1"/>
            </p:cNvSpPr>
            <p:nvPr/>
          </p:nvSpPr>
          <p:spPr bwMode="auto">
            <a:xfrm>
              <a:off x="2994004" y="1994037"/>
              <a:ext cx="1336645" cy="371436"/>
            </a:xfrm>
            <a:prstGeom prst="roundRect">
              <a:avLst>
                <a:gd name="adj" fmla="val 431"/>
              </a:avLst>
            </a:prstGeom>
            <a:noFill/>
            <a:ln w="9525">
              <a:noFill/>
              <a:round/>
            </a:ln>
          </p:spPr>
          <p:txBody>
            <a:bodyPr wrap="none" lIns="89980" tIns="46789" rIns="89980" bIns="46789">
              <a:spAutoFit/>
            </a:bodyPr>
            <a:lstStyle/>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四肢：黑色</a:t>
              </a:r>
              <a:endParaRPr kumimoji="0" lang="en-GB" altLang="zh-CN"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56" name="Rectangle 2"/>
          <p:cNvSpPr txBox="1">
            <a:spLocks noChangeArrowheads="1"/>
          </p:cNvSpPr>
          <p:nvPr/>
        </p:nvSpPr>
        <p:spPr bwMode="auto">
          <a:xfrm>
            <a:off x="1414780" y="1393825"/>
            <a:ext cx="7545388" cy="4116388"/>
          </a:xfrm>
          <a:prstGeom prst="rect">
            <a:avLst/>
          </a:prstGeom>
          <a:noFill/>
          <a:ln>
            <a:noFill/>
          </a:ln>
          <a:effectLst/>
        </p:spPr>
        <p:txBody>
          <a:bodyPr lIns="89980" tIns="46789" rIns="89980" bIns="46789"/>
          <a:lstStyle>
            <a:lvl1pPr algn="l" defTabSz="414655" rtl="0" eaLnBrk="0" fontAlgn="base" hangingPunct="0">
              <a:lnSpc>
                <a:spcPct val="101000"/>
              </a:lnSpc>
              <a:spcBef>
                <a:spcPct val="0"/>
              </a:spcBef>
              <a:spcAft>
                <a:spcPct val="0"/>
              </a:spcAft>
              <a:buClr>
                <a:srgbClr val="000000"/>
              </a:buClr>
              <a:buSzPct val="100000"/>
              <a:buFont typeface="Times New Roman" panose="02020603050405020304" pitchFamily="18" charset="0"/>
              <a:defRPr sz="3630" kern="1200">
                <a:solidFill>
                  <a:srgbClr val="EEEEEE"/>
                </a:solidFill>
                <a:latin typeface="微软雅黑" panose="020B0503020204020204" pitchFamily="34" charset="-122"/>
                <a:ea typeface="微软雅黑" panose="020B0503020204020204" pitchFamily="34" charset="-122"/>
                <a:cs typeface="+mj-cs"/>
              </a:defRPr>
            </a:lvl1pPr>
            <a:lvl2pPr algn="l" defTabSz="414655" rtl="0" eaLnBrk="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2pPr>
            <a:lvl3pPr algn="l" defTabSz="414655" rtl="0" eaLnBrk="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3pPr>
            <a:lvl4pPr algn="l" defTabSz="414655" rtl="0" eaLnBrk="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4pPr>
            <a:lvl5pPr algn="l" defTabSz="414655" rtl="0" eaLnBrk="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5pPr>
            <a:lvl6pPr marL="2280920" indent="-207645" algn="l" defTabSz="414655" rtl="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6pPr>
            <a:lvl7pPr marL="2695575" indent="-207645" algn="l" defTabSz="414655" rtl="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7pPr>
            <a:lvl8pPr marL="3110230" indent="-207645" algn="l" defTabSz="414655" rtl="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8pPr>
            <a:lvl9pPr marL="3524885" indent="-207645" algn="l" defTabSz="414655" rtl="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9pPr>
          </a:lstStyle>
          <a:p>
            <a:pPr marL="0" marR="0" lvl="0" indent="0" algn="l" defTabSz="448945" rtl="0" eaLnBrk="0" fontAlgn="base" latinLnBrk="0" hangingPunct="0">
              <a:lnSpc>
                <a:spcPct val="101000"/>
              </a:lnSpc>
              <a:spcBef>
                <a:spcPts val="700"/>
              </a:spcBef>
              <a:spcAft>
                <a:spcPct val="0"/>
              </a:spcAft>
              <a:buClr>
                <a:srgbClr val="0563C1"/>
              </a:buClr>
              <a:buSzPct val="70000"/>
              <a:buFont typeface="Times New Roman" panose="02020603050405020304" pitchFamily="18" charset="0"/>
              <a:buNone/>
              <a:tabLst>
                <a:tab pos="910590" algn="l"/>
                <a:tab pos="1824355" algn="l"/>
                <a:tab pos="2738755" algn="l"/>
                <a:tab pos="3653155" algn="l"/>
                <a:tab pos="4567555" algn="l"/>
                <a:tab pos="5481320" algn="l"/>
                <a:tab pos="6395720" algn="l"/>
                <a:tab pos="7310120" algn="l"/>
                <a:tab pos="8223885" algn="l"/>
                <a:tab pos="9138285" algn="l"/>
                <a:tab pos="10052685" algn="l"/>
              </a:tabLst>
              <a:defRPr/>
            </a:pPr>
            <a:r>
              <a:rPr kumimoji="0" lang="zh-CN" altLang="en-US" sz="3175"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j-cs"/>
              </a:rPr>
              <a:t>躯干：红色</a:t>
            </a:r>
            <a:endParaRPr kumimoji="0" lang="zh-CN" altLang="en-US" sz="3175"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j-cs"/>
            </a:endParaRPr>
          </a:p>
        </p:txBody>
      </p:sp>
      <p:sp>
        <p:nvSpPr>
          <p:cNvPr id="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决策树原理</a:t>
            </a:r>
            <a:endParaRPr lang="zh-CN" altLang="en-US" dirty="0">
              <a:solidFill>
                <a:schemeClr val="tx1"/>
              </a:solidFill>
            </a:endParaRPr>
          </a:p>
        </p:txBody>
      </p:sp>
    </p:spTree>
  </p:cSld>
  <p:clrMapOvr>
    <a:masterClrMapping/>
  </p:clrMapOvr>
  <p:transition advTm="8005"/>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22"/>
          <p:cNvSpPr txBox="1">
            <a:spLocks noChangeArrowheads="1"/>
          </p:cNvSpPr>
          <p:nvPr/>
        </p:nvSpPr>
        <p:spPr bwMode="auto">
          <a:xfrm>
            <a:off x="624523" y="310111"/>
            <a:ext cx="6726237" cy="66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CART</a:t>
            </a:r>
            <a:r>
              <a:rPr lang="zh-CN" altLang="en-US" dirty="0"/>
              <a:t>算法</a:t>
            </a:r>
            <a:r>
              <a:rPr lang="en-US" altLang="zh-CN" dirty="0"/>
              <a:t>-</a:t>
            </a:r>
            <a:r>
              <a:rPr lang="zh-CN" altLang="en-US" dirty="0"/>
              <a:t>回归</a:t>
            </a:r>
            <a:endParaRPr lang="zh-CN" altLang="en-US" dirty="0"/>
          </a:p>
        </p:txBody>
      </p:sp>
      <p:sp>
        <p:nvSpPr>
          <p:cNvPr id="46"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2" descr="[公式]"/>
          <p:cNvSpPr>
            <a:spLocks noChangeAspect="1" noChangeArrowheads="1"/>
          </p:cNvSpPr>
          <p:nvPr/>
        </p:nvSpPr>
        <p:spPr bwMode="auto">
          <a:xfrm>
            <a:off x="4130511" y="244673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3" descr="[公式]"/>
          <p:cNvSpPr>
            <a:spLocks noChangeAspect="1" noChangeArrowheads="1"/>
          </p:cNvSpPr>
          <p:nvPr/>
        </p:nvSpPr>
        <p:spPr bwMode="auto">
          <a:xfrm>
            <a:off x="12490286" y="244673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AutoShape 4" descr="[公式]"/>
          <p:cNvSpPr>
            <a:spLocks noChangeAspect="1" noChangeArrowheads="1"/>
          </p:cNvSpPr>
          <p:nvPr/>
        </p:nvSpPr>
        <p:spPr bwMode="auto">
          <a:xfrm>
            <a:off x="1196811" y="273565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AutoShape 5" descr="[公式]"/>
          <p:cNvSpPr>
            <a:spLocks noChangeAspect="1" noChangeArrowheads="1"/>
          </p:cNvSpPr>
          <p:nvPr/>
        </p:nvSpPr>
        <p:spPr bwMode="auto">
          <a:xfrm>
            <a:off x="2012786" y="273565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AutoShape 6" descr="[公式]"/>
          <p:cNvSpPr>
            <a:spLocks noChangeAspect="1" noChangeArrowheads="1"/>
          </p:cNvSpPr>
          <p:nvPr/>
        </p:nvSpPr>
        <p:spPr bwMode="auto">
          <a:xfrm>
            <a:off x="4428961" y="273565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AutoShape 7" descr="[公式]"/>
          <p:cNvSpPr>
            <a:spLocks noChangeAspect="1" noChangeArrowheads="1"/>
          </p:cNvSpPr>
          <p:nvPr/>
        </p:nvSpPr>
        <p:spPr bwMode="auto">
          <a:xfrm>
            <a:off x="5244936" y="273565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9" name="AutoShape 8" descr="[公式]"/>
          <p:cNvSpPr>
            <a:spLocks noChangeAspect="1" noChangeArrowheads="1"/>
          </p:cNvSpPr>
          <p:nvPr/>
        </p:nvSpPr>
        <p:spPr bwMode="auto">
          <a:xfrm>
            <a:off x="7216611" y="30261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 name="AutoShape 9" descr="[公式]"/>
          <p:cNvSpPr>
            <a:spLocks noChangeAspect="1" noChangeArrowheads="1"/>
          </p:cNvSpPr>
          <p:nvPr/>
        </p:nvSpPr>
        <p:spPr bwMode="auto">
          <a:xfrm>
            <a:off x="10089986" y="30261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 name="AutoShape 10" descr="[公式]"/>
          <p:cNvSpPr>
            <a:spLocks noChangeAspect="1" noChangeArrowheads="1"/>
          </p:cNvSpPr>
          <p:nvPr/>
        </p:nvSpPr>
        <p:spPr bwMode="auto">
          <a:xfrm>
            <a:off x="447511" y="331509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mc:AlternateContent xmlns:mc="http://schemas.openxmlformats.org/markup-compatibility/2006">
        <mc:Choice xmlns:a14="http://schemas.microsoft.com/office/drawing/2010/main" Requires="a14">
          <p:sp>
            <p:nvSpPr>
              <p:cNvPr id="49" name="文本框 48"/>
              <p:cNvSpPr txBox="1"/>
              <p:nvPr/>
            </p:nvSpPr>
            <p:spPr>
              <a:xfrm>
                <a:off x="364993" y="1365505"/>
                <a:ext cx="11331019" cy="4762714"/>
              </a:xfrm>
              <a:prstGeom prst="rect">
                <a:avLst/>
              </a:prstGeom>
              <a:noFill/>
            </p:spPr>
            <p:txBody>
              <a:bodyPr wrap="square">
                <a:spAutoFit/>
              </a:bodyPr>
              <a:lstStyle/>
              <a:p>
                <a:pPr algn="just">
                  <a:lnSpc>
                    <a:spcPct val="150000"/>
                  </a:lnSpc>
                </a:pPr>
                <a:r>
                  <a:rPr lang="zh-CN" altLang="en-US" sz="2400" b="1" dirty="0">
                    <a:latin typeface="+mj-ea"/>
                    <a:ea typeface="+mj-ea"/>
                    <a:cs typeface="Times New Roman" panose="02020603050405020304" pitchFamily="18" charset="0"/>
                  </a:rPr>
                  <a:t>用</a:t>
                </a:r>
                <a:r>
                  <a:rPr lang="zh-CN" altLang="en-US" sz="2400" b="1" dirty="0">
                    <a:solidFill>
                      <a:srgbClr val="FF0000"/>
                    </a:solidFill>
                    <a:latin typeface="+mj-ea"/>
                    <a:ea typeface="+mj-ea"/>
                    <a:cs typeface="Times New Roman" panose="02020603050405020304" pitchFamily="18" charset="0"/>
                  </a:rPr>
                  <a:t>均方差</a:t>
                </a:r>
                <a:r>
                  <a:rPr lang="zh-CN" altLang="en-US" sz="2400" b="1" dirty="0">
                    <a:latin typeface="+mj-ea"/>
                    <a:ea typeface="+mj-ea"/>
                    <a:cs typeface="Times New Roman" panose="02020603050405020304" pitchFamily="18" charset="0"/>
                  </a:rPr>
                  <a:t>来选择属性</a:t>
                </a:r>
                <a:endParaRPr lang="en-US" altLang="zh-CN" sz="2400" b="1" dirty="0">
                  <a:latin typeface="+mj-ea"/>
                  <a:ea typeface="+mj-ea"/>
                  <a:cs typeface="Times New Roman" panose="02020603050405020304" pitchFamily="18" charset="0"/>
                </a:endParaRPr>
              </a:p>
              <a:p>
                <a:pPr algn="just">
                  <a:lnSpc>
                    <a:spcPct val="150000"/>
                  </a:lnSpc>
                </a:pPr>
                <a:r>
                  <a:rPr lang="zh-CN" altLang="zh-CN" sz="2400" kern="100" dirty="0">
                    <a:effectLst/>
                    <a:latin typeface="+mj-ea"/>
                    <a:ea typeface="+mj-ea"/>
                  </a:rPr>
                  <a:t>对于连续值的处理，</a:t>
                </a:r>
                <a:r>
                  <a:rPr lang="en-US" altLang="zh-CN" sz="2400" kern="100" dirty="0">
                    <a:effectLst/>
                    <a:latin typeface="+mj-ea"/>
                    <a:ea typeface="+mj-ea"/>
                  </a:rPr>
                  <a:t>CART </a:t>
                </a:r>
                <a:r>
                  <a:rPr lang="zh-CN" altLang="zh-CN" sz="2400" kern="100" dirty="0">
                    <a:effectLst/>
                    <a:latin typeface="+mj-ea"/>
                    <a:ea typeface="+mj-ea"/>
                  </a:rPr>
                  <a:t>分类树采用基尼系数的大小来度量特征的各个划分点。对于任意划分特征 </a:t>
                </a:r>
                <a14:m>
                  <m:oMath xmlns:m="http://schemas.openxmlformats.org/officeDocument/2006/math">
                    <m:r>
                      <a:rPr lang="en-US" altLang="zh-CN" sz="2400" i="1" kern="100">
                        <a:effectLst/>
                        <a:latin typeface="Cambria Math" panose="02040503050406030204" pitchFamily="18" charset="0"/>
                        <a:ea typeface="+mj-ea"/>
                      </a:rPr>
                      <m:t>𝐴</m:t>
                    </m:r>
                  </m:oMath>
                </a14:m>
                <a:r>
                  <a:rPr lang="zh-CN" altLang="zh-CN" sz="2400" kern="100" dirty="0">
                    <a:effectLst/>
                    <a:latin typeface="+mj-ea"/>
                    <a:ea typeface="+mj-ea"/>
                  </a:rPr>
                  <a:t>，对应的任意划分点</a:t>
                </a:r>
                <a14:m>
                  <m:oMath xmlns:m="http://schemas.openxmlformats.org/officeDocument/2006/math">
                    <m:r>
                      <a:rPr lang="en-US" altLang="zh-CN" sz="2400" i="1" kern="100">
                        <a:effectLst/>
                        <a:latin typeface="Cambria Math" panose="02040503050406030204" pitchFamily="18" charset="0"/>
                        <a:ea typeface="+mj-ea"/>
                      </a:rPr>
                      <m:t>𝑠</m:t>
                    </m:r>
                  </m:oMath>
                </a14:m>
                <a:r>
                  <a:rPr lang="en-US" altLang="zh-CN" sz="2400" kern="100" dirty="0">
                    <a:effectLst/>
                    <a:latin typeface="+mj-ea"/>
                    <a:ea typeface="+mj-ea"/>
                  </a:rPr>
                  <a:t> </a:t>
                </a:r>
                <a:r>
                  <a:rPr lang="zh-CN" altLang="zh-CN" sz="2400" kern="100" dirty="0">
                    <a:effectLst/>
                    <a:latin typeface="+mj-ea"/>
                    <a:ea typeface="+mj-ea"/>
                  </a:rPr>
                  <a:t>两边划分成的数据集 </a:t>
                </a:r>
                <a14:m>
                  <m:oMath xmlns:m="http://schemas.openxmlformats.org/officeDocument/2006/math">
                    <m:sSub>
                      <m:sSubPr>
                        <m:ctrlPr>
                          <a:rPr lang="zh-CN" altLang="zh-CN" sz="2400" i="1" kern="100">
                            <a:effectLst/>
                            <a:latin typeface="Cambria Math" panose="02040503050406030204" pitchFamily="18" charset="0"/>
                            <a:ea typeface="+mj-ea"/>
                          </a:rPr>
                        </m:ctrlPr>
                      </m:sSubPr>
                      <m:e>
                        <m:r>
                          <a:rPr lang="en-US" altLang="zh-CN" sz="2400" i="1" kern="100">
                            <a:effectLst/>
                            <a:latin typeface="Cambria Math" panose="02040503050406030204" pitchFamily="18" charset="0"/>
                            <a:ea typeface="+mj-ea"/>
                          </a:rPr>
                          <m:t>𝐷</m:t>
                        </m:r>
                      </m:e>
                      <m:sub>
                        <m:r>
                          <a:rPr lang="en-US" altLang="zh-CN" sz="2400" i="1" kern="100">
                            <a:effectLst/>
                            <a:latin typeface="Cambria Math" panose="02040503050406030204" pitchFamily="18" charset="0"/>
                            <a:ea typeface="+mj-ea"/>
                          </a:rPr>
                          <m:t>1</m:t>
                        </m:r>
                      </m:sub>
                    </m:sSub>
                  </m:oMath>
                </a14:m>
                <a:r>
                  <a:rPr lang="zh-CN" altLang="zh-CN" sz="2400" kern="100" dirty="0">
                    <a:effectLst/>
                    <a:latin typeface="+mj-ea"/>
                    <a:ea typeface="+mj-ea"/>
                  </a:rPr>
                  <a:t>和</a:t>
                </a:r>
                <a14:m>
                  <m:oMath xmlns:m="http://schemas.openxmlformats.org/officeDocument/2006/math">
                    <m:sSub>
                      <m:sSubPr>
                        <m:ctrlPr>
                          <a:rPr lang="zh-CN" altLang="zh-CN" sz="2400" i="1" kern="100">
                            <a:effectLst/>
                            <a:latin typeface="Cambria Math" panose="02040503050406030204" pitchFamily="18" charset="0"/>
                            <a:ea typeface="+mj-ea"/>
                          </a:rPr>
                        </m:ctrlPr>
                      </m:sSubPr>
                      <m:e>
                        <m:r>
                          <a:rPr lang="en-US" altLang="zh-CN" sz="2400" i="1" kern="100">
                            <a:effectLst/>
                            <a:latin typeface="Cambria Math" panose="02040503050406030204" pitchFamily="18" charset="0"/>
                            <a:ea typeface="+mj-ea"/>
                          </a:rPr>
                          <m:t>𝐷</m:t>
                        </m:r>
                      </m:e>
                      <m:sub>
                        <m:r>
                          <a:rPr lang="en-US" altLang="zh-CN" sz="2400" i="1" kern="100">
                            <a:effectLst/>
                            <a:latin typeface="Cambria Math" panose="02040503050406030204" pitchFamily="18" charset="0"/>
                            <a:ea typeface="+mj-ea"/>
                          </a:rPr>
                          <m:t>2</m:t>
                        </m:r>
                      </m:sub>
                    </m:sSub>
                  </m:oMath>
                </a14:m>
                <a:r>
                  <a:rPr lang="en-US" altLang="zh-CN" sz="2400" kern="100" dirty="0">
                    <a:effectLst/>
                    <a:latin typeface="+mj-ea"/>
                    <a:ea typeface="+mj-ea"/>
                  </a:rPr>
                  <a:t> </a:t>
                </a:r>
                <a:r>
                  <a:rPr lang="zh-CN" altLang="zh-CN" sz="2400" kern="100" dirty="0">
                    <a:effectLst/>
                    <a:latin typeface="+mj-ea"/>
                    <a:ea typeface="+mj-ea"/>
                  </a:rPr>
                  <a:t>，求出使 </a:t>
                </a:r>
                <a14:m>
                  <m:oMath xmlns:m="http://schemas.openxmlformats.org/officeDocument/2006/math">
                    <m:sSub>
                      <m:sSubPr>
                        <m:ctrlPr>
                          <a:rPr lang="zh-CN" altLang="zh-CN" sz="2400" i="1" kern="100">
                            <a:effectLst/>
                            <a:latin typeface="Cambria Math" panose="02040503050406030204" pitchFamily="18" charset="0"/>
                            <a:ea typeface="+mj-ea"/>
                          </a:rPr>
                        </m:ctrlPr>
                      </m:sSubPr>
                      <m:e>
                        <m:r>
                          <a:rPr lang="en-US" altLang="zh-CN" sz="2400" i="1" kern="100">
                            <a:effectLst/>
                            <a:latin typeface="Cambria Math" panose="02040503050406030204" pitchFamily="18" charset="0"/>
                            <a:ea typeface="+mj-ea"/>
                          </a:rPr>
                          <m:t>𝐷</m:t>
                        </m:r>
                      </m:e>
                      <m:sub>
                        <m:r>
                          <a:rPr lang="en-US" altLang="zh-CN" sz="2400" i="1" kern="100">
                            <a:effectLst/>
                            <a:latin typeface="Cambria Math" panose="02040503050406030204" pitchFamily="18" charset="0"/>
                            <a:ea typeface="+mj-ea"/>
                          </a:rPr>
                          <m:t>1</m:t>
                        </m:r>
                      </m:sub>
                    </m:sSub>
                  </m:oMath>
                </a14:m>
                <a:r>
                  <a:rPr lang="zh-CN" altLang="zh-CN" sz="2400" kern="100" dirty="0">
                    <a:effectLst/>
                    <a:latin typeface="+mj-ea"/>
                    <a:ea typeface="+mj-ea"/>
                  </a:rPr>
                  <a:t>和</a:t>
                </a:r>
                <a14:m>
                  <m:oMath xmlns:m="http://schemas.openxmlformats.org/officeDocument/2006/math">
                    <m:sSub>
                      <m:sSubPr>
                        <m:ctrlPr>
                          <a:rPr lang="zh-CN" altLang="zh-CN" sz="2400" i="1" kern="100">
                            <a:effectLst/>
                            <a:latin typeface="Cambria Math" panose="02040503050406030204" pitchFamily="18" charset="0"/>
                            <a:ea typeface="+mj-ea"/>
                          </a:rPr>
                        </m:ctrlPr>
                      </m:sSubPr>
                      <m:e>
                        <m:r>
                          <a:rPr lang="en-US" altLang="zh-CN" sz="2400" i="1" kern="100">
                            <a:effectLst/>
                            <a:latin typeface="Cambria Math" panose="02040503050406030204" pitchFamily="18" charset="0"/>
                            <a:ea typeface="+mj-ea"/>
                          </a:rPr>
                          <m:t>𝐷</m:t>
                        </m:r>
                      </m:e>
                      <m:sub>
                        <m:r>
                          <a:rPr lang="en-US" altLang="zh-CN" sz="2400" i="1" kern="100">
                            <a:effectLst/>
                            <a:latin typeface="Cambria Math" panose="02040503050406030204" pitchFamily="18" charset="0"/>
                            <a:ea typeface="+mj-ea"/>
                          </a:rPr>
                          <m:t>2</m:t>
                        </m:r>
                      </m:sub>
                    </m:sSub>
                  </m:oMath>
                </a14:m>
                <a:r>
                  <a:rPr lang="zh-CN" altLang="zh-CN" sz="2400" kern="100" dirty="0">
                    <a:effectLst/>
                    <a:latin typeface="+mj-ea"/>
                    <a:ea typeface="+mj-ea"/>
                  </a:rPr>
                  <a:t>各自集合的均方差最小，同时 </a:t>
                </a:r>
                <a14:m>
                  <m:oMath xmlns:m="http://schemas.openxmlformats.org/officeDocument/2006/math">
                    <m:sSub>
                      <m:sSubPr>
                        <m:ctrlPr>
                          <a:rPr lang="zh-CN" altLang="zh-CN" sz="2400" i="1" kern="100">
                            <a:effectLst/>
                            <a:latin typeface="Cambria Math" panose="02040503050406030204" pitchFamily="18" charset="0"/>
                            <a:ea typeface="+mj-ea"/>
                          </a:rPr>
                        </m:ctrlPr>
                      </m:sSubPr>
                      <m:e>
                        <m:r>
                          <a:rPr lang="en-US" altLang="zh-CN" sz="2400" i="1" kern="100">
                            <a:effectLst/>
                            <a:latin typeface="Cambria Math" panose="02040503050406030204" pitchFamily="18" charset="0"/>
                            <a:ea typeface="+mj-ea"/>
                          </a:rPr>
                          <m:t>𝐷</m:t>
                        </m:r>
                      </m:e>
                      <m:sub>
                        <m:r>
                          <a:rPr lang="en-US" altLang="zh-CN" sz="2400" i="1" kern="100">
                            <a:effectLst/>
                            <a:latin typeface="Cambria Math" panose="02040503050406030204" pitchFamily="18" charset="0"/>
                            <a:ea typeface="+mj-ea"/>
                          </a:rPr>
                          <m:t>1</m:t>
                        </m:r>
                      </m:sub>
                    </m:sSub>
                  </m:oMath>
                </a14:m>
                <a:r>
                  <a:rPr lang="zh-CN" altLang="zh-CN" sz="2400" kern="100" dirty="0">
                    <a:effectLst/>
                    <a:latin typeface="+mj-ea"/>
                    <a:ea typeface="+mj-ea"/>
                  </a:rPr>
                  <a:t>和</a:t>
                </a:r>
                <a14:m>
                  <m:oMath xmlns:m="http://schemas.openxmlformats.org/officeDocument/2006/math">
                    <m:sSub>
                      <m:sSubPr>
                        <m:ctrlPr>
                          <a:rPr lang="zh-CN" altLang="zh-CN" sz="2400" i="1" kern="100">
                            <a:effectLst/>
                            <a:latin typeface="Cambria Math" panose="02040503050406030204" pitchFamily="18" charset="0"/>
                            <a:ea typeface="+mj-ea"/>
                          </a:rPr>
                        </m:ctrlPr>
                      </m:sSubPr>
                      <m:e>
                        <m:r>
                          <a:rPr lang="en-US" altLang="zh-CN" sz="2400" i="1" kern="100">
                            <a:effectLst/>
                            <a:latin typeface="Cambria Math" panose="02040503050406030204" pitchFamily="18" charset="0"/>
                            <a:ea typeface="+mj-ea"/>
                          </a:rPr>
                          <m:t>𝐷</m:t>
                        </m:r>
                      </m:e>
                      <m:sub>
                        <m:r>
                          <a:rPr lang="en-US" altLang="zh-CN" sz="2400" i="1" kern="100">
                            <a:effectLst/>
                            <a:latin typeface="Cambria Math" panose="02040503050406030204" pitchFamily="18" charset="0"/>
                            <a:ea typeface="+mj-ea"/>
                          </a:rPr>
                          <m:t>2</m:t>
                        </m:r>
                      </m:sub>
                    </m:sSub>
                  </m:oMath>
                </a14:m>
                <a:r>
                  <a:rPr lang="zh-CN" altLang="zh-CN" sz="2400" kern="100" dirty="0">
                    <a:effectLst/>
                    <a:latin typeface="+mj-ea"/>
                    <a:ea typeface="+mj-ea"/>
                  </a:rPr>
                  <a:t>的均方差之和最小所对应的特征和特征值划分点。表达式为：</a:t>
                </a:r>
                <a:endParaRPr lang="zh-CN" altLang="zh-CN" sz="2400" kern="100" dirty="0">
                  <a:effectLst/>
                  <a:latin typeface="+mj-ea"/>
                  <a:ea typeface="+mj-ea"/>
                </a:endParaRPr>
              </a:p>
              <a:p>
                <a:pPr indent="266700" algn="just">
                  <a:lnSpc>
                    <a:spcPct val="150000"/>
                  </a:lnSpc>
                </a:pPr>
                <a14:m>
                  <m:oMathPara xmlns:m="http://schemas.openxmlformats.org/officeDocument/2006/math">
                    <m:oMathParaPr>
                      <m:jc m:val="centerGroup"/>
                    </m:oMathParaPr>
                    <m:oMath xmlns:m="http://schemas.openxmlformats.org/officeDocument/2006/math">
                      <m:sSub>
                        <m:sSubPr>
                          <m:ctrlPr>
                            <a:rPr lang="zh-CN" altLang="zh-CN" sz="2400" i="1" kern="100">
                              <a:effectLst/>
                              <a:latin typeface="Cambria Math" panose="02040503050406030204" pitchFamily="18" charset="0"/>
                              <a:ea typeface="+mj-ea"/>
                            </a:rPr>
                          </m:ctrlPr>
                        </m:sSubPr>
                        <m:e>
                          <m:r>
                            <m:rPr>
                              <m:sty m:val="p"/>
                            </m:rPr>
                            <a:rPr lang="en-US" altLang="zh-CN" sz="2400" kern="100">
                              <a:effectLst/>
                              <a:latin typeface="Cambria Math" panose="02040503050406030204" pitchFamily="18" charset="0"/>
                              <a:ea typeface="+mj-ea"/>
                            </a:rPr>
                            <m:t>min</m:t>
                          </m:r>
                        </m:e>
                        <m:sub>
                          <m:r>
                            <a:rPr lang="en-US" altLang="zh-CN" sz="2400" i="1" kern="100">
                              <a:effectLst/>
                              <a:latin typeface="Cambria Math" panose="02040503050406030204" pitchFamily="18" charset="0"/>
                              <a:ea typeface="+mj-ea"/>
                            </a:rPr>
                            <m:t>𝑎</m:t>
                          </m:r>
                          <m:r>
                            <a:rPr lang="en-US" altLang="zh-CN" sz="2400" i="1" kern="100">
                              <a:effectLst/>
                              <a:latin typeface="Cambria Math" panose="02040503050406030204" pitchFamily="18" charset="0"/>
                              <a:ea typeface="+mj-ea"/>
                            </a:rPr>
                            <m:t>,</m:t>
                          </m:r>
                          <m:r>
                            <a:rPr lang="en-US" altLang="zh-CN" sz="2400" i="1" kern="100">
                              <a:effectLst/>
                              <a:latin typeface="Cambria Math" panose="02040503050406030204" pitchFamily="18" charset="0"/>
                              <a:ea typeface="+mj-ea"/>
                            </a:rPr>
                            <m:t>𝑠</m:t>
                          </m:r>
                        </m:sub>
                      </m:sSub>
                      <m:r>
                        <a:rPr lang="en-US" altLang="zh-CN" sz="2400" i="1" kern="100">
                          <a:effectLst/>
                          <a:latin typeface="Cambria Math" panose="02040503050406030204" pitchFamily="18" charset="0"/>
                          <a:ea typeface="+mj-ea"/>
                        </a:rPr>
                        <m:t>[</m:t>
                      </m:r>
                      <m:sSub>
                        <m:sSubPr>
                          <m:ctrlPr>
                            <a:rPr lang="zh-CN" altLang="zh-CN" sz="2400" i="1" kern="100">
                              <a:effectLst/>
                              <a:latin typeface="Cambria Math" panose="02040503050406030204" pitchFamily="18" charset="0"/>
                              <a:ea typeface="+mj-ea"/>
                            </a:rPr>
                          </m:ctrlPr>
                        </m:sSubPr>
                        <m:e>
                          <m:r>
                            <m:rPr>
                              <m:sty m:val="p"/>
                            </m:rPr>
                            <a:rPr lang="en-US" altLang="zh-CN" sz="2400" kern="100">
                              <a:effectLst/>
                              <a:latin typeface="Cambria Math" panose="02040503050406030204" pitchFamily="18" charset="0"/>
                              <a:ea typeface="+mj-ea"/>
                            </a:rPr>
                            <m:t>min</m:t>
                          </m:r>
                        </m:e>
                        <m:sub>
                          <m:sSub>
                            <m:sSubPr>
                              <m:ctrlPr>
                                <a:rPr lang="zh-CN" altLang="zh-CN" sz="2400" i="1" kern="100">
                                  <a:effectLst/>
                                  <a:latin typeface="Cambria Math" panose="02040503050406030204" pitchFamily="18" charset="0"/>
                                  <a:ea typeface="+mj-ea"/>
                                </a:rPr>
                              </m:ctrlPr>
                            </m:sSubPr>
                            <m:e>
                              <m:r>
                                <a:rPr lang="en-US" altLang="zh-CN" sz="2400" i="1" kern="100">
                                  <a:effectLst/>
                                  <a:latin typeface="Cambria Math" panose="02040503050406030204" pitchFamily="18" charset="0"/>
                                  <a:ea typeface="+mj-ea"/>
                                </a:rPr>
                                <m:t>𝑐</m:t>
                              </m:r>
                            </m:e>
                            <m:sub>
                              <m:r>
                                <a:rPr lang="en-US" altLang="zh-CN" sz="2400" i="1" kern="100">
                                  <a:effectLst/>
                                  <a:latin typeface="Cambria Math" panose="02040503050406030204" pitchFamily="18" charset="0"/>
                                  <a:ea typeface="+mj-ea"/>
                                </a:rPr>
                                <m:t>1</m:t>
                              </m:r>
                            </m:sub>
                          </m:sSub>
                        </m:sub>
                      </m:sSub>
                      <m:nary>
                        <m:naryPr>
                          <m:chr m:val="∑"/>
                          <m:limLoc m:val="undOvr"/>
                          <m:ctrlPr>
                            <a:rPr lang="zh-CN" altLang="zh-CN" sz="2400" i="1" kern="100">
                              <a:effectLst/>
                              <a:latin typeface="Cambria Math" panose="02040503050406030204" pitchFamily="18" charset="0"/>
                              <a:ea typeface="+mj-ea"/>
                            </a:rPr>
                          </m:ctrlPr>
                        </m:naryPr>
                        <m:sub>
                          <m:sSub>
                            <m:sSubPr>
                              <m:ctrlPr>
                                <a:rPr lang="zh-CN" altLang="zh-CN" sz="2400" i="1" kern="100">
                                  <a:effectLst/>
                                  <a:latin typeface="Cambria Math" panose="02040503050406030204" pitchFamily="18" charset="0"/>
                                  <a:ea typeface="+mj-ea"/>
                                </a:rPr>
                              </m:ctrlPr>
                            </m:sSubPr>
                            <m:e>
                              <m:r>
                                <a:rPr lang="en-US" altLang="zh-CN" sz="2400" i="1" kern="100">
                                  <a:effectLst/>
                                  <a:latin typeface="Cambria Math" panose="02040503050406030204" pitchFamily="18" charset="0"/>
                                  <a:ea typeface="+mj-ea"/>
                                </a:rPr>
                                <m:t>𝑥</m:t>
                              </m:r>
                            </m:e>
                            <m:sub>
                              <m:r>
                                <a:rPr lang="en-US" altLang="zh-CN" sz="2400" i="1" kern="100">
                                  <a:effectLst/>
                                  <a:latin typeface="Cambria Math" panose="02040503050406030204" pitchFamily="18" charset="0"/>
                                  <a:ea typeface="+mj-ea"/>
                                </a:rPr>
                                <m:t>𝑖</m:t>
                              </m:r>
                            </m:sub>
                          </m:sSub>
                          <m:r>
                            <a:rPr lang="en-US" altLang="zh-CN" sz="2400" i="1" kern="100">
                              <a:effectLst/>
                              <a:latin typeface="Cambria Math" panose="02040503050406030204" pitchFamily="18" charset="0"/>
                              <a:ea typeface="+mj-ea"/>
                            </a:rPr>
                            <m:t>∈</m:t>
                          </m:r>
                          <m:sSub>
                            <m:sSubPr>
                              <m:ctrlPr>
                                <a:rPr lang="zh-CN" altLang="zh-CN" sz="2400" i="1" kern="100">
                                  <a:effectLst/>
                                  <a:latin typeface="Cambria Math" panose="02040503050406030204" pitchFamily="18" charset="0"/>
                                  <a:ea typeface="+mj-ea"/>
                                </a:rPr>
                              </m:ctrlPr>
                            </m:sSubPr>
                            <m:e>
                              <m:r>
                                <a:rPr lang="en-US" altLang="zh-CN" sz="2400" i="1" kern="100">
                                  <a:effectLst/>
                                  <a:latin typeface="Cambria Math" panose="02040503050406030204" pitchFamily="18" charset="0"/>
                                  <a:ea typeface="+mj-ea"/>
                                </a:rPr>
                                <m:t>𝐷</m:t>
                              </m:r>
                            </m:e>
                            <m:sub>
                              <m:r>
                                <a:rPr lang="en-US" altLang="zh-CN" sz="2400" i="1" kern="100">
                                  <a:effectLst/>
                                  <a:latin typeface="Cambria Math" panose="02040503050406030204" pitchFamily="18" charset="0"/>
                                  <a:ea typeface="+mj-ea"/>
                                </a:rPr>
                                <m:t>1</m:t>
                              </m:r>
                            </m:sub>
                          </m:sSub>
                        </m:sub>
                        <m:sup>
                          <m:r>
                            <a:rPr lang="en-US" altLang="zh-CN" sz="2400" i="1" kern="100">
                              <a:effectLst/>
                              <a:latin typeface="Cambria Math" panose="02040503050406030204" pitchFamily="18" charset="0"/>
                              <a:ea typeface="+mj-ea"/>
                            </a:rPr>
                            <m:t>​</m:t>
                          </m:r>
                        </m:sup>
                        <m:e>
                          <m:r>
                            <a:rPr lang="en-US" altLang="zh-CN" sz="2400" i="1" kern="100">
                              <a:effectLst/>
                              <a:latin typeface="Cambria Math" panose="02040503050406030204" pitchFamily="18" charset="0"/>
                              <a:ea typeface="+mj-ea"/>
                            </a:rPr>
                            <m:t>(</m:t>
                          </m:r>
                        </m:e>
                      </m:nary>
                      <m:sSub>
                        <m:sSubPr>
                          <m:ctrlPr>
                            <a:rPr lang="zh-CN" altLang="zh-CN" sz="2400" i="1" kern="100">
                              <a:effectLst/>
                              <a:latin typeface="Cambria Math" panose="02040503050406030204" pitchFamily="18" charset="0"/>
                              <a:ea typeface="+mj-ea"/>
                            </a:rPr>
                          </m:ctrlPr>
                        </m:sSubPr>
                        <m:e>
                          <m:r>
                            <a:rPr lang="en-US" altLang="zh-CN" sz="2400" i="1" kern="100">
                              <a:effectLst/>
                              <a:latin typeface="Cambria Math" panose="02040503050406030204" pitchFamily="18" charset="0"/>
                              <a:ea typeface="+mj-ea"/>
                            </a:rPr>
                            <m:t>𝑦</m:t>
                          </m:r>
                        </m:e>
                        <m:sub>
                          <m:r>
                            <a:rPr lang="en-US" altLang="zh-CN" sz="2400" i="1" kern="100">
                              <a:effectLst/>
                              <a:latin typeface="Cambria Math" panose="02040503050406030204" pitchFamily="18" charset="0"/>
                              <a:ea typeface="+mj-ea"/>
                            </a:rPr>
                            <m:t>𝑖</m:t>
                          </m:r>
                        </m:sub>
                      </m:sSub>
                      <m:r>
                        <a:rPr lang="en-US" altLang="zh-CN" sz="2400" i="1" kern="100">
                          <a:effectLst/>
                          <a:latin typeface="Cambria Math" panose="02040503050406030204" pitchFamily="18" charset="0"/>
                          <a:ea typeface="+mj-ea"/>
                        </a:rPr>
                        <m:t>−</m:t>
                      </m:r>
                      <m:sSub>
                        <m:sSubPr>
                          <m:ctrlPr>
                            <a:rPr lang="zh-CN" altLang="zh-CN" sz="2400" i="1" kern="100">
                              <a:effectLst/>
                              <a:latin typeface="Cambria Math" panose="02040503050406030204" pitchFamily="18" charset="0"/>
                              <a:ea typeface="+mj-ea"/>
                            </a:rPr>
                          </m:ctrlPr>
                        </m:sSubPr>
                        <m:e>
                          <m:r>
                            <a:rPr lang="en-US" altLang="zh-CN" sz="2400" i="1" kern="100">
                              <a:effectLst/>
                              <a:latin typeface="Cambria Math" panose="02040503050406030204" pitchFamily="18" charset="0"/>
                              <a:ea typeface="+mj-ea"/>
                            </a:rPr>
                            <m:t>𝑐</m:t>
                          </m:r>
                        </m:e>
                        <m:sub>
                          <m:r>
                            <a:rPr lang="en-US" altLang="zh-CN" sz="2400" i="1" kern="100">
                              <a:effectLst/>
                              <a:latin typeface="Cambria Math" panose="02040503050406030204" pitchFamily="18" charset="0"/>
                              <a:ea typeface="+mj-ea"/>
                            </a:rPr>
                            <m:t>1</m:t>
                          </m:r>
                        </m:sub>
                      </m:sSub>
                      <m:sSup>
                        <m:sSupPr>
                          <m:ctrlPr>
                            <a:rPr lang="zh-CN" altLang="zh-CN" sz="2400" i="1" kern="100">
                              <a:effectLst/>
                              <a:latin typeface="Cambria Math" panose="02040503050406030204" pitchFamily="18" charset="0"/>
                              <a:ea typeface="+mj-ea"/>
                            </a:rPr>
                          </m:ctrlPr>
                        </m:sSupPr>
                        <m:e>
                          <m:r>
                            <a:rPr lang="en-US" altLang="zh-CN" sz="2400" i="1" kern="100">
                              <a:effectLst/>
                              <a:latin typeface="Cambria Math" panose="02040503050406030204" pitchFamily="18" charset="0"/>
                              <a:ea typeface="+mj-ea"/>
                            </a:rPr>
                            <m:t>)</m:t>
                          </m:r>
                        </m:e>
                        <m:sup>
                          <m:r>
                            <a:rPr lang="en-US" altLang="zh-CN" sz="2400" i="1" kern="100">
                              <a:effectLst/>
                              <a:latin typeface="Cambria Math" panose="02040503050406030204" pitchFamily="18" charset="0"/>
                              <a:ea typeface="+mj-ea"/>
                            </a:rPr>
                            <m:t>2</m:t>
                          </m:r>
                        </m:sup>
                      </m:sSup>
                      <m:r>
                        <a:rPr lang="en-US" altLang="zh-CN" sz="2400" i="1" kern="100">
                          <a:effectLst/>
                          <a:latin typeface="Cambria Math" panose="02040503050406030204" pitchFamily="18" charset="0"/>
                          <a:ea typeface="+mj-ea"/>
                        </a:rPr>
                        <m:t>+</m:t>
                      </m:r>
                      <m:sSub>
                        <m:sSubPr>
                          <m:ctrlPr>
                            <a:rPr lang="zh-CN" altLang="zh-CN" sz="2400" i="1" kern="100">
                              <a:effectLst/>
                              <a:latin typeface="Cambria Math" panose="02040503050406030204" pitchFamily="18" charset="0"/>
                              <a:ea typeface="+mj-ea"/>
                            </a:rPr>
                          </m:ctrlPr>
                        </m:sSubPr>
                        <m:e>
                          <m:r>
                            <m:rPr>
                              <m:sty m:val="p"/>
                            </m:rPr>
                            <a:rPr lang="en-US" altLang="zh-CN" sz="2400" kern="100">
                              <a:effectLst/>
                              <a:latin typeface="Cambria Math" panose="02040503050406030204" pitchFamily="18" charset="0"/>
                              <a:ea typeface="+mj-ea"/>
                            </a:rPr>
                            <m:t>min</m:t>
                          </m:r>
                        </m:e>
                        <m:sub>
                          <m:sSub>
                            <m:sSubPr>
                              <m:ctrlPr>
                                <a:rPr lang="zh-CN" altLang="zh-CN" sz="2400" i="1" kern="100">
                                  <a:effectLst/>
                                  <a:latin typeface="Cambria Math" panose="02040503050406030204" pitchFamily="18" charset="0"/>
                                  <a:ea typeface="+mj-ea"/>
                                </a:rPr>
                              </m:ctrlPr>
                            </m:sSubPr>
                            <m:e>
                              <m:r>
                                <a:rPr lang="en-US" altLang="zh-CN" sz="2400" i="1" kern="100">
                                  <a:effectLst/>
                                  <a:latin typeface="Cambria Math" panose="02040503050406030204" pitchFamily="18" charset="0"/>
                                  <a:ea typeface="+mj-ea"/>
                                </a:rPr>
                                <m:t>𝑐</m:t>
                              </m:r>
                            </m:e>
                            <m:sub>
                              <m:r>
                                <a:rPr lang="en-US" altLang="zh-CN" sz="2400" i="1" kern="100">
                                  <a:effectLst/>
                                  <a:latin typeface="Cambria Math" panose="02040503050406030204" pitchFamily="18" charset="0"/>
                                  <a:ea typeface="+mj-ea"/>
                                </a:rPr>
                                <m:t>2</m:t>
                              </m:r>
                            </m:sub>
                          </m:sSub>
                        </m:sub>
                      </m:sSub>
                      <m:nary>
                        <m:naryPr>
                          <m:chr m:val="∑"/>
                          <m:limLoc m:val="undOvr"/>
                          <m:ctrlPr>
                            <a:rPr lang="zh-CN" altLang="zh-CN" sz="2400" i="1" kern="100">
                              <a:effectLst/>
                              <a:latin typeface="Cambria Math" panose="02040503050406030204" pitchFamily="18" charset="0"/>
                              <a:ea typeface="+mj-ea"/>
                            </a:rPr>
                          </m:ctrlPr>
                        </m:naryPr>
                        <m:sub>
                          <m:sSub>
                            <m:sSubPr>
                              <m:ctrlPr>
                                <a:rPr lang="zh-CN" altLang="zh-CN" sz="2400" i="1" kern="100">
                                  <a:effectLst/>
                                  <a:latin typeface="Cambria Math" panose="02040503050406030204" pitchFamily="18" charset="0"/>
                                  <a:ea typeface="+mj-ea"/>
                                </a:rPr>
                              </m:ctrlPr>
                            </m:sSubPr>
                            <m:e>
                              <m:r>
                                <a:rPr lang="en-US" altLang="zh-CN" sz="2400" i="1" kern="100">
                                  <a:effectLst/>
                                  <a:latin typeface="Cambria Math" panose="02040503050406030204" pitchFamily="18" charset="0"/>
                                  <a:ea typeface="+mj-ea"/>
                                </a:rPr>
                                <m:t>𝑥</m:t>
                              </m:r>
                            </m:e>
                            <m:sub>
                              <m:r>
                                <a:rPr lang="en-US" altLang="zh-CN" sz="2400" i="1" kern="100">
                                  <a:effectLst/>
                                  <a:latin typeface="Cambria Math" panose="02040503050406030204" pitchFamily="18" charset="0"/>
                                  <a:ea typeface="+mj-ea"/>
                                </a:rPr>
                                <m:t>𝑖</m:t>
                              </m:r>
                            </m:sub>
                          </m:sSub>
                          <m:r>
                            <a:rPr lang="en-US" altLang="zh-CN" sz="2400" i="1" kern="100">
                              <a:effectLst/>
                              <a:latin typeface="Cambria Math" panose="02040503050406030204" pitchFamily="18" charset="0"/>
                              <a:ea typeface="+mj-ea"/>
                            </a:rPr>
                            <m:t>∈</m:t>
                          </m:r>
                          <m:sSub>
                            <m:sSubPr>
                              <m:ctrlPr>
                                <a:rPr lang="zh-CN" altLang="zh-CN" sz="2400" i="1" kern="100">
                                  <a:effectLst/>
                                  <a:latin typeface="Cambria Math" panose="02040503050406030204" pitchFamily="18" charset="0"/>
                                  <a:ea typeface="+mj-ea"/>
                                </a:rPr>
                              </m:ctrlPr>
                            </m:sSubPr>
                            <m:e>
                              <m:r>
                                <a:rPr lang="en-US" altLang="zh-CN" sz="2400" i="1" kern="100">
                                  <a:effectLst/>
                                  <a:latin typeface="Cambria Math" panose="02040503050406030204" pitchFamily="18" charset="0"/>
                                  <a:ea typeface="+mj-ea"/>
                                </a:rPr>
                                <m:t>𝐷</m:t>
                              </m:r>
                            </m:e>
                            <m:sub>
                              <m:r>
                                <a:rPr lang="en-US" altLang="zh-CN" sz="2400" i="1" kern="100">
                                  <a:effectLst/>
                                  <a:latin typeface="Cambria Math" panose="02040503050406030204" pitchFamily="18" charset="0"/>
                                  <a:ea typeface="+mj-ea"/>
                                </a:rPr>
                                <m:t>2</m:t>
                              </m:r>
                            </m:sub>
                          </m:sSub>
                        </m:sub>
                        <m:sup>
                          <m:r>
                            <a:rPr lang="en-US" altLang="zh-CN" sz="2400" i="1" kern="100">
                              <a:effectLst/>
                              <a:latin typeface="Cambria Math" panose="02040503050406030204" pitchFamily="18" charset="0"/>
                              <a:ea typeface="+mj-ea"/>
                            </a:rPr>
                            <m:t>​</m:t>
                          </m:r>
                        </m:sup>
                        <m:e>
                          <m:r>
                            <a:rPr lang="en-US" altLang="zh-CN" sz="2400" i="1" kern="100">
                              <a:effectLst/>
                              <a:latin typeface="Cambria Math" panose="02040503050406030204" pitchFamily="18" charset="0"/>
                              <a:ea typeface="+mj-ea"/>
                            </a:rPr>
                            <m:t>(</m:t>
                          </m:r>
                        </m:e>
                      </m:nary>
                      <m:sSub>
                        <m:sSubPr>
                          <m:ctrlPr>
                            <a:rPr lang="zh-CN" altLang="zh-CN" sz="2400" i="1" kern="100">
                              <a:effectLst/>
                              <a:latin typeface="Cambria Math" panose="02040503050406030204" pitchFamily="18" charset="0"/>
                              <a:ea typeface="+mj-ea"/>
                            </a:rPr>
                          </m:ctrlPr>
                        </m:sSubPr>
                        <m:e>
                          <m:r>
                            <a:rPr lang="en-US" altLang="zh-CN" sz="2400" i="1" kern="100">
                              <a:effectLst/>
                              <a:latin typeface="Cambria Math" panose="02040503050406030204" pitchFamily="18" charset="0"/>
                              <a:ea typeface="+mj-ea"/>
                            </a:rPr>
                            <m:t>𝑦</m:t>
                          </m:r>
                        </m:e>
                        <m:sub>
                          <m:r>
                            <a:rPr lang="en-US" altLang="zh-CN" sz="2400" i="1" kern="100">
                              <a:effectLst/>
                              <a:latin typeface="Cambria Math" panose="02040503050406030204" pitchFamily="18" charset="0"/>
                              <a:ea typeface="+mj-ea"/>
                            </a:rPr>
                            <m:t>𝑖</m:t>
                          </m:r>
                        </m:sub>
                      </m:sSub>
                      <m:r>
                        <a:rPr lang="en-US" altLang="zh-CN" sz="2400" i="1" kern="100">
                          <a:effectLst/>
                          <a:latin typeface="Cambria Math" panose="02040503050406030204" pitchFamily="18" charset="0"/>
                          <a:ea typeface="+mj-ea"/>
                        </a:rPr>
                        <m:t>−</m:t>
                      </m:r>
                      <m:sSub>
                        <m:sSubPr>
                          <m:ctrlPr>
                            <a:rPr lang="zh-CN" altLang="zh-CN" sz="2400" i="1" kern="100">
                              <a:effectLst/>
                              <a:latin typeface="Cambria Math" panose="02040503050406030204" pitchFamily="18" charset="0"/>
                              <a:ea typeface="+mj-ea"/>
                            </a:rPr>
                          </m:ctrlPr>
                        </m:sSubPr>
                        <m:e>
                          <m:r>
                            <a:rPr lang="en-US" altLang="zh-CN" sz="2400" i="1" kern="100">
                              <a:effectLst/>
                              <a:latin typeface="Cambria Math" panose="02040503050406030204" pitchFamily="18" charset="0"/>
                              <a:ea typeface="+mj-ea"/>
                            </a:rPr>
                            <m:t>𝑐</m:t>
                          </m:r>
                        </m:e>
                        <m:sub>
                          <m:r>
                            <a:rPr lang="en-US" altLang="zh-CN" sz="2400" i="1" kern="100">
                              <a:effectLst/>
                              <a:latin typeface="Cambria Math" panose="02040503050406030204" pitchFamily="18" charset="0"/>
                              <a:ea typeface="+mj-ea"/>
                            </a:rPr>
                            <m:t>2</m:t>
                          </m:r>
                        </m:sub>
                      </m:sSub>
                      <m:sSup>
                        <m:sSupPr>
                          <m:ctrlPr>
                            <a:rPr lang="zh-CN" altLang="zh-CN" sz="2400" i="1" kern="100">
                              <a:effectLst/>
                              <a:latin typeface="Cambria Math" panose="02040503050406030204" pitchFamily="18" charset="0"/>
                              <a:ea typeface="+mj-ea"/>
                            </a:rPr>
                          </m:ctrlPr>
                        </m:sSupPr>
                        <m:e>
                          <m:r>
                            <a:rPr lang="en-US" altLang="zh-CN" sz="2400" i="1" kern="100">
                              <a:effectLst/>
                              <a:latin typeface="Cambria Math" panose="02040503050406030204" pitchFamily="18" charset="0"/>
                              <a:ea typeface="+mj-ea"/>
                            </a:rPr>
                            <m:t>)</m:t>
                          </m:r>
                        </m:e>
                        <m:sup>
                          <m:r>
                            <a:rPr lang="en-US" altLang="zh-CN" sz="2400" i="1" kern="100">
                              <a:effectLst/>
                              <a:latin typeface="Cambria Math" panose="02040503050406030204" pitchFamily="18" charset="0"/>
                              <a:ea typeface="+mj-ea"/>
                            </a:rPr>
                            <m:t>2</m:t>
                          </m:r>
                        </m:sup>
                      </m:sSup>
                      <m:r>
                        <a:rPr lang="en-US" altLang="zh-CN" sz="2400" i="1" kern="100">
                          <a:effectLst/>
                          <a:latin typeface="Cambria Math" panose="02040503050406030204" pitchFamily="18" charset="0"/>
                          <a:ea typeface="+mj-ea"/>
                        </a:rPr>
                        <m:t>]</m:t>
                      </m:r>
                    </m:oMath>
                  </m:oMathPara>
                </a14:m>
                <a:endParaRPr lang="zh-CN" altLang="zh-CN" sz="2400" kern="100" dirty="0">
                  <a:effectLst/>
                  <a:latin typeface="+mj-ea"/>
                  <a:ea typeface="+mj-ea"/>
                </a:endParaRPr>
              </a:p>
              <a:p>
                <a:pPr indent="266700" algn="just">
                  <a:lnSpc>
                    <a:spcPct val="150000"/>
                  </a:lnSpc>
                </a:pPr>
                <a:r>
                  <a:rPr lang="zh-CN" altLang="zh-CN" sz="2400" kern="100" dirty="0">
                    <a:effectLst/>
                    <a:latin typeface="+mj-ea"/>
                    <a:ea typeface="+mj-ea"/>
                  </a:rPr>
                  <a:t>其中，</a:t>
                </a:r>
                <a14:m>
                  <m:oMath xmlns:m="http://schemas.openxmlformats.org/officeDocument/2006/math">
                    <m:sSub>
                      <m:sSubPr>
                        <m:ctrlPr>
                          <a:rPr lang="zh-CN" altLang="zh-CN" sz="2400" i="1" kern="100">
                            <a:effectLst/>
                            <a:latin typeface="Cambria Math" panose="02040503050406030204" pitchFamily="18" charset="0"/>
                            <a:ea typeface="+mj-ea"/>
                          </a:rPr>
                        </m:ctrlPr>
                      </m:sSubPr>
                      <m:e>
                        <m:r>
                          <a:rPr lang="en-US" altLang="zh-CN" sz="2400" i="1" kern="100">
                            <a:effectLst/>
                            <a:latin typeface="Cambria Math" panose="02040503050406030204" pitchFamily="18" charset="0"/>
                            <a:ea typeface="+mj-ea"/>
                          </a:rPr>
                          <m:t>𝑐</m:t>
                        </m:r>
                      </m:e>
                      <m:sub>
                        <m:r>
                          <a:rPr lang="en-US" altLang="zh-CN" sz="2400" i="1" kern="100">
                            <a:effectLst/>
                            <a:latin typeface="Cambria Math" panose="02040503050406030204" pitchFamily="18" charset="0"/>
                            <a:ea typeface="+mj-ea"/>
                          </a:rPr>
                          <m:t>1</m:t>
                        </m:r>
                      </m:sub>
                    </m:sSub>
                  </m:oMath>
                </a14:m>
                <a:r>
                  <a:rPr lang="zh-CN" altLang="zh-CN" sz="2400" kern="100" dirty="0">
                    <a:effectLst/>
                    <a:latin typeface="+mj-ea"/>
                    <a:ea typeface="+mj-ea"/>
                  </a:rPr>
                  <a:t>为</a:t>
                </a:r>
                <a14:m>
                  <m:oMath xmlns:m="http://schemas.openxmlformats.org/officeDocument/2006/math">
                    <m:sSub>
                      <m:sSubPr>
                        <m:ctrlPr>
                          <a:rPr lang="zh-CN" altLang="zh-CN" sz="2400" i="1" kern="100">
                            <a:effectLst/>
                            <a:latin typeface="Cambria Math" panose="02040503050406030204" pitchFamily="18" charset="0"/>
                            <a:ea typeface="+mj-ea"/>
                          </a:rPr>
                        </m:ctrlPr>
                      </m:sSubPr>
                      <m:e>
                        <m:r>
                          <a:rPr lang="en-US" altLang="zh-CN" sz="2400" i="1" kern="100">
                            <a:effectLst/>
                            <a:latin typeface="Cambria Math" panose="02040503050406030204" pitchFamily="18" charset="0"/>
                            <a:ea typeface="+mj-ea"/>
                          </a:rPr>
                          <m:t>𝐷</m:t>
                        </m:r>
                      </m:e>
                      <m:sub>
                        <m:r>
                          <a:rPr lang="en-US" altLang="zh-CN" sz="2400" i="1" kern="100">
                            <a:effectLst/>
                            <a:latin typeface="Cambria Math" panose="02040503050406030204" pitchFamily="18" charset="0"/>
                            <a:ea typeface="+mj-ea"/>
                          </a:rPr>
                          <m:t>1</m:t>
                        </m:r>
                      </m:sub>
                    </m:sSub>
                  </m:oMath>
                </a14:m>
                <a:r>
                  <a:rPr lang="zh-CN" altLang="zh-CN" sz="2400" kern="100" dirty="0">
                    <a:effectLst/>
                    <a:latin typeface="+mj-ea"/>
                    <a:ea typeface="+mj-ea"/>
                  </a:rPr>
                  <a:t>数据集的样本输出均值，</a:t>
                </a:r>
                <a14:m>
                  <m:oMath xmlns:m="http://schemas.openxmlformats.org/officeDocument/2006/math">
                    <m:sSub>
                      <m:sSubPr>
                        <m:ctrlPr>
                          <a:rPr lang="zh-CN" altLang="zh-CN" sz="2400" i="1" kern="100">
                            <a:effectLst/>
                            <a:latin typeface="Cambria Math" panose="02040503050406030204" pitchFamily="18" charset="0"/>
                            <a:ea typeface="+mj-ea"/>
                          </a:rPr>
                        </m:ctrlPr>
                      </m:sSubPr>
                      <m:e>
                        <m:r>
                          <a:rPr lang="en-US" altLang="zh-CN" sz="2400" i="1" kern="100">
                            <a:effectLst/>
                            <a:latin typeface="Cambria Math" panose="02040503050406030204" pitchFamily="18" charset="0"/>
                            <a:ea typeface="+mj-ea"/>
                          </a:rPr>
                          <m:t>𝑐</m:t>
                        </m:r>
                      </m:e>
                      <m:sub>
                        <m:r>
                          <a:rPr lang="en-US" altLang="zh-CN" sz="2400" i="1" kern="100">
                            <a:effectLst/>
                            <a:latin typeface="Cambria Math" panose="02040503050406030204" pitchFamily="18" charset="0"/>
                            <a:ea typeface="+mj-ea"/>
                          </a:rPr>
                          <m:t>2</m:t>
                        </m:r>
                      </m:sub>
                    </m:sSub>
                  </m:oMath>
                </a14:m>
                <a:r>
                  <a:rPr lang="zh-CN" altLang="zh-CN" sz="2400" kern="100" dirty="0">
                    <a:effectLst/>
                    <a:latin typeface="+mj-ea"/>
                    <a:ea typeface="+mj-ea"/>
                  </a:rPr>
                  <a:t>为</a:t>
                </a:r>
                <a14:m>
                  <m:oMath xmlns:m="http://schemas.openxmlformats.org/officeDocument/2006/math">
                    <m:sSub>
                      <m:sSubPr>
                        <m:ctrlPr>
                          <a:rPr lang="zh-CN" altLang="zh-CN" sz="2400" i="1" kern="100">
                            <a:effectLst/>
                            <a:latin typeface="Cambria Math" panose="02040503050406030204" pitchFamily="18" charset="0"/>
                            <a:ea typeface="+mj-ea"/>
                          </a:rPr>
                        </m:ctrlPr>
                      </m:sSubPr>
                      <m:e>
                        <m:r>
                          <a:rPr lang="en-US" altLang="zh-CN" sz="2400" i="1" kern="100">
                            <a:effectLst/>
                            <a:latin typeface="Cambria Math" panose="02040503050406030204" pitchFamily="18" charset="0"/>
                            <a:ea typeface="+mj-ea"/>
                          </a:rPr>
                          <m:t>𝐷</m:t>
                        </m:r>
                      </m:e>
                      <m:sub>
                        <m:r>
                          <a:rPr lang="en-US" altLang="zh-CN" sz="2400" i="1" kern="100">
                            <a:effectLst/>
                            <a:latin typeface="Cambria Math" panose="02040503050406030204" pitchFamily="18" charset="0"/>
                            <a:ea typeface="+mj-ea"/>
                          </a:rPr>
                          <m:t>2</m:t>
                        </m:r>
                      </m:sub>
                    </m:sSub>
                  </m:oMath>
                </a14:m>
                <a:r>
                  <a:rPr lang="en-US" altLang="zh-CN" sz="2400" kern="100" dirty="0">
                    <a:effectLst/>
                    <a:latin typeface="+mj-ea"/>
                    <a:ea typeface="+mj-ea"/>
                  </a:rPr>
                  <a:t> </a:t>
                </a:r>
                <a:r>
                  <a:rPr lang="zh-CN" altLang="zh-CN" sz="2400" kern="100" dirty="0">
                    <a:effectLst/>
                    <a:latin typeface="+mj-ea"/>
                    <a:ea typeface="+mj-ea"/>
                  </a:rPr>
                  <a:t>数据集的样本输出均值。</a:t>
                </a:r>
                <a:endParaRPr lang="zh-CN" altLang="zh-CN" sz="2400" kern="100" dirty="0">
                  <a:effectLst/>
                  <a:latin typeface="+mj-ea"/>
                  <a:ea typeface="+mj-ea"/>
                </a:endParaRPr>
              </a:p>
            </p:txBody>
          </p:sp>
        </mc:Choice>
        <mc:Fallback>
          <p:sp>
            <p:nvSpPr>
              <p:cNvPr id="49" name="文本框 48"/>
              <p:cNvSpPr txBox="1">
                <a:spLocks noRot="1" noChangeAspect="1" noMove="1" noResize="1" noEditPoints="1" noAdjustHandles="1" noChangeArrowheads="1" noChangeShapeType="1" noTextEdit="1"/>
              </p:cNvSpPr>
              <p:nvPr/>
            </p:nvSpPr>
            <p:spPr>
              <a:xfrm>
                <a:off x="364993" y="1365505"/>
                <a:ext cx="11331019" cy="4762714"/>
              </a:xfrm>
              <a:prstGeom prst="rect">
                <a:avLst/>
              </a:prstGeom>
              <a:blipFill rotWithShape="1">
                <a:blip r:embed="rId1"/>
                <a:stretch>
                  <a:fillRect l="-4" t="-5" r="5" b="-1270"/>
                </a:stretch>
              </a:blipFill>
            </p:spPr>
            <p:txBody>
              <a:bodyPr/>
              <a:lstStyle/>
              <a:p>
                <a:r>
                  <a:rPr lang="zh-CN" altLang="en-US">
                    <a:noFill/>
                  </a:rPr>
                  <a:t> </a:t>
                </a:r>
              </a:p>
            </p:txBody>
          </p:sp>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22"/>
          <p:cNvSpPr txBox="1">
            <a:spLocks noChangeArrowheads="1"/>
          </p:cNvSpPr>
          <p:nvPr/>
        </p:nvSpPr>
        <p:spPr bwMode="auto">
          <a:xfrm>
            <a:off x="624523" y="310111"/>
            <a:ext cx="6726237" cy="66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CART</a:t>
            </a:r>
            <a:r>
              <a:rPr lang="zh-CN" altLang="en-US" dirty="0"/>
              <a:t>算法</a:t>
            </a:r>
            <a:r>
              <a:rPr lang="en-US" altLang="zh-CN" dirty="0"/>
              <a:t>-</a:t>
            </a:r>
            <a:r>
              <a:rPr lang="zh-CN" altLang="en-US" dirty="0"/>
              <a:t>回归</a:t>
            </a:r>
            <a:endParaRPr lang="zh-CN" altLang="en-US" dirty="0"/>
          </a:p>
        </p:txBody>
      </p:sp>
      <p:sp>
        <p:nvSpPr>
          <p:cNvPr id="46"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2" descr="[公式]"/>
          <p:cNvSpPr>
            <a:spLocks noChangeAspect="1" noChangeArrowheads="1"/>
          </p:cNvSpPr>
          <p:nvPr/>
        </p:nvSpPr>
        <p:spPr bwMode="auto">
          <a:xfrm>
            <a:off x="4130511" y="244673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3" descr="[公式]"/>
          <p:cNvSpPr>
            <a:spLocks noChangeAspect="1" noChangeArrowheads="1"/>
          </p:cNvSpPr>
          <p:nvPr/>
        </p:nvSpPr>
        <p:spPr bwMode="auto">
          <a:xfrm>
            <a:off x="12490286" y="244673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AutoShape 4" descr="[公式]"/>
          <p:cNvSpPr>
            <a:spLocks noChangeAspect="1" noChangeArrowheads="1"/>
          </p:cNvSpPr>
          <p:nvPr/>
        </p:nvSpPr>
        <p:spPr bwMode="auto">
          <a:xfrm>
            <a:off x="1196811" y="273565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AutoShape 5" descr="[公式]"/>
          <p:cNvSpPr>
            <a:spLocks noChangeAspect="1" noChangeArrowheads="1"/>
          </p:cNvSpPr>
          <p:nvPr/>
        </p:nvSpPr>
        <p:spPr bwMode="auto">
          <a:xfrm>
            <a:off x="2012786" y="273565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AutoShape 6" descr="[公式]"/>
          <p:cNvSpPr>
            <a:spLocks noChangeAspect="1" noChangeArrowheads="1"/>
          </p:cNvSpPr>
          <p:nvPr/>
        </p:nvSpPr>
        <p:spPr bwMode="auto">
          <a:xfrm>
            <a:off x="4428961" y="273565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AutoShape 7" descr="[公式]"/>
          <p:cNvSpPr>
            <a:spLocks noChangeAspect="1" noChangeArrowheads="1"/>
          </p:cNvSpPr>
          <p:nvPr/>
        </p:nvSpPr>
        <p:spPr bwMode="auto">
          <a:xfrm>
            <a:off x="5244936" y="273565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9" name="AutoShape 8" descr="[公式]"/>
          <p:cNvSpPr>
            <a:spLocks noChangeAspect="1" noChangeArrowheads="1"/>
          </p:cNvSpPr>
          <p:nvPr/>
        </p:nvSpPr>
        <p:spPr bwMode="auto">
          <a:xfrm>
            <a:off x="7216611" y="30261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 name="AutoShape 9" descr="[公式]"/>
          <p:cNvSpPr>
            <a:spLocks noChangeAspect="1" noChangeArrowheads="1"/>
          </p:cNvSpPr>
          <p:nvPr/>
        </p:nvSpPr>
        <p:spPr bwMode="auto">
          <a:xfrm>
            <a:off x="10089986" y="30261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 name="AutoShape 10" descr="[公式]"/>
          <p:cNvSpPr>
            <a:spLocks noChangeAspect="1" noChangeArrowheads="1"/>
          </p:cNvSpPr>
          <p:nvPr/>
        </p:nvSpPr>
        <p:spPr bwMode="auto">
          <a:xfrm>
            <a:off x="447511" y="331509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9" name="文本框 48"/>
          <p:cNvSpPr txBox="1"/>
          <p:nvPr/>
        </p:nvSpPr>
        <p:spPr>
          <a:xfrm>
            <a:off x="512320" y="1782448"/>
            <a:ext cx="10172962" cy="2797048"/>
          </a:xfrm>
          <a:prstGeom prst="rect">
            <a:avLst/>
          </a:prstGeom>
          <a:noFill/>
        </p:spPr>
        <p:txBody>
          <a:bodyPr wrap="square">
            <a:spAutoFit/>
          </a:bodyPr>
          <a:lstStyle/>
          <a:p>
            <a:pPr algn="just">
              <a:lnSpc>
                <a:spcPct val="150000"/>
              </a:lnSpc>
            </a:pPr>
            <a:r>
              <a:rPr lang="zh-CN" altLang="zh-CN" sz="2400" b="1" kern="100" dirty="0">
                <a:effectLst/>
                <a:latin typeface="+mj-ea"/>
                <a:ea typeface="+mj-ea"/>
              </a:rPr>
              <a:t>预测方式</a:t>
            </a:r>
            <a:endParaRPr lang="zh-CN" altLang="zh-CN" sz="2400" kern="100" dirty="0">
              <a:effectLst/>
              <a:latin typeface="+mj-ea"/>
              <a:ea typeface="+mj-ea"/>
            </a:endParaRPr>
          </a:p>
          <a:p>
            <a:pPr algn="just">
              <a:lnSpc>
                <a:spcPct val="150000"/>
              </a:lnSpc>
            </a:pPr>
            <a:r>
              <a:rPr lang="zh-CN" altLang="zh-CN" sz="2400" kern="100" dirty="0">
                <a:effectLst/>
                <a:latin typeface="+mj-ea"/>
                <a:ea typeface="+mj-ea"/>
              </a:rPr>
              <a:t>对于决策树建立后做预测的方式，上面讲到了</a:t>
            </a:r>
            <a:r>
              <a:rPr lang="en-US" altLang="zh-CN" sz="2400" kern="100" dirty="0">
                <a:effectLst/>
                <a:latin typeface="+mj-ea"/>
                <a:ea typeface="+mj-ea"/>
              </a:rPr>
              <a:t> CART </a:t>
            </a:r>
            <a:r>
              <a:rPr lang="zh-CN" altLang="zh-CN" sz="2400" kern="100" dirty="0">
                <a:effectLst/>
                <a:latin typeface="+mj-ea"/>
                <a:ea typeface="+mj-ea"/>
              </a:rPr>
              <a:t>分类树采用叶子节点里概率最大的类别作为当前节点的预测类别。</a:t>
            </a:r>
            <a:endParaRPr lang="en-US" altLang="zh-CN" sz="2400" kern="100" dirty="0">
              <a:effectLst/>
              <a:latin typeface="+mj-ea"/>
              <a:ea typeface="+mj-ea"/>
            </a:endParaRPr>
          </a:p>
          <a:p>
            <a:pPr algn="just">
              <a:lnSpc>
                <a:spcPct val="150000"/>
              </a:lnSpc>
            </a:pPr>
            <a:r>
              <a:rPr lang="zh-CN" altLang="zh-CN" sz="2400" kern="100" dirty="0">
                <a:effectLst/>
                <a:latin typeface="+mj-ea"/>
                <a:ea typeface="+mj-ea"/>
              </a:rPr>
              <a:t>而回归树输出不是类别，它采用的是用最终叶子的均值或者中位数来预测输出结果。</a:t>
            </a:r>
            <a:endParaRPr lang="zh-CN" altLang="zh-CN" sz="2400" kern="100" dirty="0">
              <a:effectLst/>
              <a:latin typeface="+mj-ea"/>
              <a:ea typeface="+mj-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剪枝</a:t>
            </a:r>
            <a:endParaRPr lang="zh-CN" altLang="en-US" dirty="0">
              <a:solidFill>
                <a:schemeClr val="tx1"/>
              </a:solidFill>
            </a:endParaRPr>
          </a:p>
        </p:txBody>
      </p:sp>
      <p:sp>
        <p:nvSpPr>
          <p:cNvPr id="10" name="文本框 9"/>
          <p:cNvSpPr txBox="1"/>
          <p:nvPr/>
        </p:nvSpPr>
        <p:spPr>
          <a:xfrm>
            <a:off x="663586" y="1781435"/>
            <a:ext cx="10781875" cy="3905043"/>
          </a:xfrm>
          <a:prstGeom prst="rect">
            <a:avLst/>
          </a:prstGeom>
          <a:noFill/>
        </p:spPr>
        <p:txBody>
          <a:bodyPr wrap="square">
            <a:spAutoFit/>
          </a:bodyPr>
          <a:lstStyle/>
          <a:p>
            <a:pPr algn="just">
              <a:lnSpc>
                <a:spcPct val="150000"/>
              </a:lnSpc>
            </a:pPr>
            <a:r>
              <a:rPr lang="en-US" altLang="zh-CN" sz="2400" kern="100" dirty="0">
                <a:effectLst/>
                <a:latin typeface="+mj-ea"/>
                <a:ea typeface="+mj-ea"/>
              </a:rPr>
              <a:t>CART</a:t>
            </a:r>
            <a:r>
              <a:rPr lang="zh-CN" altLang="en-US" sz="2400" kern="100" dirty="0">
                <a:effectLst/>
                <a:latin typeface="+mj-ea"/>
                <a:ea typeface="+mj-ea"/>
              </a:rPr>
              <a:t>算法</a:t>
            </a:r>
            <a:r>
              <a:rPr lang="zh-CN" altLang="zh-CN" sz="2400" kern="100" dirty="0">
                <a:effectLst/>
                <a:latin typeface="+mj-ea"/>
                <a:ea typeface="+mj-ea"/>
              </a:rPr>
              <a:t>采用一种</a:t>
            </a:r>
            <a:r>
              <a:rPr lang="en-US" altLang="zh-CN" sz="2400" kern="100" dirty="0">
                <a:effectLst/>
                <a:latin typeface="+mj-ea"/>
                <a:ea typeface="+mj-ea"/>
              </a:rPr>
              <a:t>“</a:t>
            </a:r>
            <a:r>
              <a:rPr lang="zh-CN" altLang="zh-CN" sz="2400" kern="100" dirty="0">
                <a:effectLst/>
                <a:latin typeface="+mj-ea"/>
                <a:ea typeface="+mj-ea"/>
              </a:rPr>
              <a:t>基于代价复杂度的剪枝</a:t>
            </a:r>
            <a:r>
              <a:rPr lang="en-US" altLang="zh-CN" sz="2400" kern="100" dirty="0">
                <a:effectLst/>
                <a:latin typeface="+mj-ea"/>
                <a:ea typeface="+mj-ea"/>
              </a:rPr>
              <a:t>”</a:t>
            </a:r>
            <a:r>
              <a:rPr lang="zh-CN" altLang="zh-CN" sz="2400" kern="100" dirty="0">
                <a:effectLst/>
                <a:latin typeface="+mj-ea"/>
                <a:ea typeface="+mj-ea"/>
              </a:rPr>
              <a:t>方法进行</a:t>
            </a:r>
            <a:r>
              <a:rPr lang="zh-CN" altLang="zh-CN" sz="2400" b="1" kern="100" dirty="0">
                <a:effectLst/>
                <a:latin typeface="+mj-ea"/>
                <a:ea typeface="+mj-ea"/>
              </a:rPr>
              <a:t>后剪枝</a:t>
            </a:r>
            <a:r>
              <a:rPr lang="zh-CN" altLang="zh-CN" sz="2400" kern="100" dirty="0">
                <a:effectLst/>
                <a:latin typeface="+mj-ea"/>
                <a:ea typeface="+mj-ea"/>
              </a:rPr>
              <a:t>，这种方法会生成一系列树，每个树都是通过将前面的树的某个或某些子树替换成一个叶节点而得到的，这一系列树中的最后一棵树仅含一个用来预测类别的叶节点。然后用一种成本复杂度的度量准则来判断哪棵子树应该被一个预测类别值的叶节点所代替。</a:t>
            </a:r>
            <a:endParaRPr lang="en-US" altLang="zh-CN" sz="2400" kern="100" dirty="0">
              <a:effectLst/>
              <a:latin typeface="+mj-ea"/>
              <a:ea typeface="+mj-ea"/>
            </a:endParaRPr>
          </a:p>
          <a:p>
            <a:pPr algn="just">
              <a:lnSpc>
                <a:spcPct val="150000"/>
              </a:lnSpc>
            </a:pPr>
            <a:r>
              <a:rPr lang="zh-CN" altLang="zh-CN" sz="2400" kern="100" dirty="0">
                <a:effectLst/>
                <a:latin typeface="+mj-ea"/>
                <a:ea typeface="+mj-ea"/>
              </a:rPr>
              <a:t>这种方法需要使用一个单独的测试数据集来评估所有的树，根据它们在测试数据集熵的分类性能选出最佳的树。</a:t>
            </a:r>
            <a:endParaRPr lang="zh-CN" altLang="zh-CN" sz="2400" kern="100" dirty="0">
              <a:effectLst/>
              <a:latin typeface="+mj-ea"/>
              <a:ea typeface="+mj-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a:t>
            </a:r>
            <a:endParaRPr lang="zh-CN" altLang="en-US" dirty="0">
              <a:solidFill>
                <a:schemeClr val="tx1"/>
              </a:solidFill>
            </a:endParaRPr>
          </a:p>
        </p:txBody>
      </p:sp>
      <p:sp>
        <p:nvSpPr>
          <p:cNvPr id="2" name="文本框 1"/>
          <p:cNvSpPr txBox="1"/>
          <p:nvPr/>
        </p:nvSpPr>
        <p:spPr>
          <a:xfrm>
            <a:off x="1013381" y="1626124"/>
            <a:ext cx="1781666" cy="461665"/>
          </a:xfrm>
          <a:prstGeom prst="rect">
            <a:avLst/>
          </a:prstGeom>
          <a:noFill/>
        </p:spPr>
        <p:txBody>
          <a:bodyPr wrap="square" rtlCol="0">
            <a:spAutoFit/>
          </a:bodyPr>
          <a:lstStyle/>
          <a:p>
            <a:r>
              <a:rPr lang="en-US" altLang="zh-CN" dirty="0"/>
              <a:t>CART</a:t>
            </a:r>
            <a:r>
              <a:rPr lang="zh-CN" altLang="en-US" dirty="0"/>
              <a:t>剪枝</a:t>
            </a:r>
            <a:endParaRPr lang="zh-CN" altLang="en-US" dirty="0"/>
          </a:p>
        </p:txBody>
      </p:sp>
      <p:sp>
        <p:nvSpPr>
          <p:cNvPr id="7" name="文本框 6"/>
          <p:cNvSpPr txBox="1"/>
          <p:nvPr/>
        </p:nvSpPr>
        <p:spPr>
          <a:xfrm>
            <a:off x="1013383" y="2510656"/>
            <a:ext cx="4921634" cy="3969385"/>
          </a:xfrm>
          <a:prstGeom prst="rect">
            <a:avLst/>
          </a:prstGeom>
          <a:noFill/>
        </p:spPr>
        <p:txBody>
          <a:bodyPr wrap="square">
            <a:spAutoFit/>
          </a:bodyPr>
          <a:lstStyle/>
          <a:p>
            <a:pPr>
              <a:lnSpc>
                <a:spcPct val="150000"/>
              </a:lnSpc>
            </a:pPr>
            <a:r>
              <a:rPr lang="zh-CN" altLang="en-US" dirty="0"/>
              <a:t>具体流程:</a:t>
            </a:r>
            <a:endParaRPr lang="zh-CN" altLang="en-US" dirty="0"/>
          </a:p>
          <a:p>
            <a:pPr>
              <a:lnSpc>
                <a:spcPct val="150000"/>
              </a:lnSpc>
            </a:pPr>
            <a:r>
              <a:rPr lang="zh-CN" altLang="en-US" dirty="0"/>
              <a:t>(1)计算每一个结点的条件熵</a:t>
            </a:r>
            <a:endParaRPr lang="zh-CN" altLang="en-US" dirty="0"/>
          </a:p>
          <a:p>
            <a:pPr>
              <a:lnSpc>
                <a:spcPct val="150000"/>
              </a:lnSpc>
            </a:pPr>
            <a:r>
              <a:rPr lang="zh-CN" altLang="en-US" dirty="0"/>
              <a:t>(2)递归的从叶子节点开始往上遍历,减掉叶子节点,然后判断损失函数的值是否减少,如果减少,则将父节点作为新的叶子节点</a:t>
            </a:r>
            <a:endParaRPr lang="zh-CN" altLang="en-US" dirty="0"/>
          </a:p>
          <a:p>
            <a:pPr>
              <a:lnSpc>
                <a:spcPct val="150000"/>
              </a:lnSpc>
            </a:pPr>
            <a:r>
              <a:rPr lang="zh-CN" altLang="en-US" dirty="0"/>
              <a:t>(3)重复(2),直到完全不能剪枝。</a:t>
            </a:r>
            <a:endParaRPr lang="zh-CN" altLang="en-US" dirty="0"/>
          </a:p>
        </p:txBody>
      </p:sp>
      <p:cxnSp>
        <p:nvCxnSpPr>
          <p:cNvPr id="9" name="直接箭头连接符 8"/>
          <p:cNvCxnSpPr>
            <a:stCxn id="20" idx="2"/>
          </p:cNvCxnSpPr>
          <p:nvPr/>
        </p:nvCxnSpPr>
        <p:spPr>
          <a:xfrm flipH="1">
            <a:off x="7396986" y="2380106"/>
            <a:ext cx="1299784" cy="56432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20" idx="6"/>
          </p:cNvCxnSpPr>
          <p:nvPr/>
        </p:nvCxnSpPr>
        <p:spPr>
          <a:xfrm>
            <a:off x="9552406" y="2380106"/>
            <a:ext cx="1652599" cy="628989"/>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15" idx="0"/>
          </p:cNvCxnSpPr>
          <p:nvPr/>
        </p:nvCxnSpPr>
        <p:spPr>
          <a:xfrm flipH="1">
            <a:off x="9241733" y="2921776"/>
            <a:ext cx="515160" cy="851635"/>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8980887" y="2204169"/>
            <a:ext cx="640078" cy="657498"/>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0165747" y="2349929"/>
            <a:ext cx="640078" cy="307777"/>
          </a:xfrm>
          <a:prstGeom prst="rect">
            <a:avLst/>
          </a:prstGeom>
          <a:noFill/>
        </p:spPr>
        <p:txBody>
          <a:bodyPr wrap="square" rtlCol="0">
            <a:spAutoFit/>
          </a:bodyPr>
          <a:lstStyle/>
          <a:p>
            <a:r>
              <a:rPr lang="zh-CN" altLang="en-US" sz="1400" dirty="0">
                <a:ea typeface="微软雅黑" panose="020B0503020204020204" pitchFamily="34" charset="-122"/>
              </a:rPr>
              <a:t>平坦</a:t>
            </a:r>
            <a:endParaRPr lang="zh-CN" altLang="en-US" sz="1400" dirty="0">
              <a:ea typeface="微软雅黑" panose="020B0503020204020204" pitchFamily="34" charset="-122"/>
            </a:endParaRPr>
          </a:p>
        </p:txBody>
      </p:sp>
      <p:sp>
        <p:nvSpPr>
          <p:cNvPr id="14" name="椭圆 13"/>
          <p:cNvSpPr/>
          <p:nvPr/>
        </p:nvSpPr>
        <p:spPr>
          <a:xfrm>
            <a:off x="8621999" y="4921532"/>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纹理</a:t>
            </a:r>
            <a:endParaRPr lang="zh-CN" altLang="en-US" sz="1600" dirty="0">
              <a:solidFill>
                <a:schemeClr val="bg1"/>
              </a:solidFill>
              <a:ea typeface="微软雅黑" panose="020B0503020204020204" pitchFamily="34" charset="-122"/>
            </a:endParaRPr>
          </a:p>
        </p:txBody>
      </p:sp>
      <p:sp>
        <p:nvSpPr>
          <p:cNvPr id="15" name="椭圆 14"/>
          <p:cNvSpPr/>
          <p:nvPr/>
        </p:nvSpPr>
        <p:spPr>
          <a:xfrm>
            <a:off x="8813915" y="3773411"/>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色泽</a:t>
            </a:r>
            <a:endParaRPr lang="zh-CN" altLang="en-US" sz="1600" dirty="0">
              <a:solidFill>
                <a:schemeClr val="bg1"/>
              </a:solidFill>
              <a:ea typeface="微软雅黑" panose="020B0503020204020204" pitchFamily="34" charset="-122"/>
            </a:endParaRPr>
          </a:p>
        </p:txBody>
      </p:sp>
      <p:sp>
        <p:nvSpPr>
          <p:cNvPr id="16" name="椭圆 15"/>
          <p:cNvSpPr/>
          <p:nvPr/>
        </p:nvSpPr>
        <p:spPr>
          <a:xfrm>
            <a:off x="10838506" y="3758791"/>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17" name="椭圆 16"/>
          <p:cNvSpPr/>
          <p:nvPr/>
        </p:nvSpPr>
        <p:spPr>
          <a:xfrm>
            <a:off x="11184223" y="2858978"/>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18" name="椭圆 17"/>
          <p:cNvSpPr/>
          <p:nvPr/>
        </p:nvSpPr>
        <p:spPr>
          <a:xfrm>
            <a:off x="9236779" y="2867554"/>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根蒂</a:t>
            </a:r>
            <a:endParaRPr lang="zh-CN" altLang="en-US" sz="1600" dirty="0">
              <a:solidFill>
                <a:schemeClr val="bg1"/>
              </a:solidFill>
              <a:ea typeface="微软雅黑" panose="020B0503020204020204" pitchFamily="34" charset="-122"/>
            </a:endParaRPr>
          </a:p>
        </p:txBody>
      </p:sp>
      <p:sp>
        <p:nvSpPr>
          <p:cNvPr id="19" name="椭圆 18"/>
          <p:cNvSpPr/>
          <p:nvPr/>
        </p:nvSpPr>
        <p:spPr>
          <a:xfrm>
            <a:off x="6650364" y="2894319"/>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色泽</a:t>
            </a:r>
            <a:endParaRPr lang="zh-CN" altLang="en-US" sz="1600" dirty="0">
              <a:solidFill>
                <a:schemeClr val="bg1"/>
              </a:solidFill>
              <a:ea typeface="微软雅黑" panose="020B0503020204020204" pitchFamily="34" charset="-122"/>
            </a:endParaRPr>
          </a:p>
        </p:txBody>
      </p:sp>
      <p:sp>
        <p:nvSpPr>
          <p:cNvPr id="20" name="椭圆 19"/>
          <p:cNvSpPr/>
          <p:nvPr/>
        </p:nvSpPr>
        <p:spPr>
          <a:xfrm>
            <a:off x="8696770" y="2179806"/>
            <a:ext cx="855636" cy="400599"/>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脐部</a:t>
            </a:r>
            <a:endParaRPr lang="zh-CN" altLang="en-US" sz="1600" dirty="0">
              <a:solidFill>
                <a:schemeClr val="bg1"/>
              </a:solidFill>
              <a:ea typeface="微软雅黑" panose="020B0503020204020204" pitchFamily="34" charset="-122"/>
            </a:endParaRPr>
          </a:p>
        </p:txBody>
      </p:sp>
      <p:cxnSp>
        <p:nvCxnSpPr>
          <p:cNvPr id="21" name="直接箭头连接符 20"/>
          <p:cNvCxnSpPr>
            <a:stCxn id="19" idx="4"/>
          </p:cNvCxnSpPr>
          <p:nvPr/>
        </p:nvCxnSpPr>
        <p:spPr>
          <a:xfrm flipH="1">
            <a:off x="7068379" y="3294918"/>
            <a:ext cx="9803" cy="917614"/>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7263278" y="3294918"/>
            <a:ext cx="652661" cy="467471"/>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5" idx="4"/>
            <a:endCxn id="14" idx="0"/>
          </p:cNvCxnSpPr>
          <p:nvPr/>
        </p:nvCxnSpPr>
        <p:spPr>
          <a:xfrm flipH="1">
            <a:off x="9049817" y="4174010"/>
            <a:ext cx="191916" cy="74752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5" idx="3"/>
          </p:cNvCxnSpPr>
          <p:nvPr/>
        </p:nvCxnSpPr>
        <p:spPr>
          <a:xfrm flipH="1">
            <a:off x="8202390" y="4115344"/>
            <a:ext cx="736830" cy="539924"/>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9441923" y="4076557"/>
            <a:ext cx="332949" cy="711843"/>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6626328" y="3294918"/>
            <a:ext cx="274294" cy="513376"/>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9786294" y="3243233"/>
            <a:ext cx="346697" cy="585745"/>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10085395" y="3098189"/>
            <a:ext cx="1010283" cy="65741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4" idx="3"/>
          </p:cNvCxnSpPr>
          <p:nvPr/>
        </p:nvCxnSpPr>
        <p:spPr>
          <a:xfrm flipH="1">
            <a:off x="8128008" y="5263465"/>
            <a:ext cx="619296" cy="532808"/>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4" idx="5"/>
          </p:cNvCxnSpPr>
          <p:nvPr/>
        </p:nvCxnSpPr>
        <p:spPr>
          <a:xfrm>
            <a:off x="9352330" y="5263465"/>
            <a:ext cx="664144" cy="479910"/>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45" idx="0"/>
          </p:cNvCxnSpPr>
          <p:nvPr/>
        </p:nvCxnSpPr>
        <p:spPr>
          <a:xfrm flipH="1">
            <a:off x="9082060" y="5317858"/>
            <a:ext cx="34792" cy="496727"/>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7442325" y="3774247"/>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33" name="椭圆 32"/>
          <p:cNvSpPr/>
          <p:nvPr/>
        </p:nvSpPr>
        <p:spPr>
          <a:xfrm>
            <a:off x="9767402" y="5737379"/>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34" name="椭圆 33"/>
          <p:cNvSpPr/>
          <p:nvPr/>
        </p:nvSpPr>
        <p:spPr>
          <a:xfrm>
            <a:off x="9585576" y="4765585"/>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35" name="椭圆 34"/>
          <p:cNvSpPr/>
          <p:nvPr/>
        </p:nvSpPr>
        <p:spPr>
          <a:xfrm>
            <a:off x="9780246" y="3828978"/>
            <a:ext cx="855636" cy="400599"/>
          </a:xfrm>
          <a:prstGeom prst="ellipse">
            <a:avLst/>
          </a:prstGeom>
          <a:solidFill>
            <a:srgbClr val="FF9900"/>
          </a:solidFill>
          <a:ln>
            <a:solidFill>
              <a:srgbClr val="FBBCA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坏瓜</a:t>
            </a:r>
            <a:endParaRPr lang="zh-CN" altLang="en-US" sz="1600" dirty="0">
              <a:solidFill>
                <a:schemeClr val="bg1"/>
              </a:solidFill>
              <a:ea typeface="微软雅黑" panose="020B0503020204020204" pitchFamily="34" charset="-122"/>
            </a:endParaRPr>
          </a:p>
        </p:txBody>
      </p:sp>
      <p:sp>
        <p:nvSpPr>
          <p:cNvPr id="36" name="椭圆 35"/>
          <p:cNvSpPr/>
          <p:nvPr/>
        </p:nvSpPr>
        <p:spPr>
          <a:xfrm>
            <a:off x="7431128" y="5759731"/>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38" name="椭圆 37"/>
          <p:cNvSpPr/>
          <p:nvPr/>
        </p:nvSpPr>
        <p:spPr>
          <a:xfrm>
            <a:off x="8641496" y="5812820"/>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39" name="椭圆 38"/>
          <p:cNvSpPr/>
          <p:nvPr/>
        </p:nvSpPr>
        <p:spPr>
          <a:xfrm>
            <a:off x="7666268" y="4657119"/>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40" name="椭圆 39"/>
          <p:cNvSpPr/>
          <p:nvPr/>
        </p:nvSpPr>
        <p:spPr>
          <a:xfrm>
            <a:off x="6640885" y="4222653"/>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41" name="椭圆 40"/>
          <p:cNvSpPr/>
          <p:nvPr/>
        </p:nvSpPr>
        <p:spPr>
          <a:xfrm>
            <a:off x="6096000" y="3816229"/>
            <a:ext cx="855636" cy="400599"/>
          </a:xfrm>
          <a:prstGeom prst="ellipse">
            <a:avLst/>
          </a:prstGeom>
          <a:solidFill>
            <a:srgbClr val="00B050"/>
          </a:solidFill>
          <a:ln>
            <a:solidFill>
              <a:schemeClr val="accent1">
                <a:lumMod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ea typeface="微软雅黑" panose="020B0503020204020204" pitchFamily="34" charset="-122"/>
              </a:rPr>
              <a:t>好瓜</a:t>
            </a:r>
            <a:endParaRPr lang="zh-CN" altLang="en-US" sz="1600" dirty="0">
              <a:solidFill>
                <a:schemeClr val="bg1"/>
              </a:solidFill>
              <a:ea typeface="微软雅黑" panose="020B0503020204020204" pitchFamily="34" charset="-122"/>
            </a:endParaRPr>
          </a:p>
        </p:txBody>
      </p:sp>
      <p:sp>
        <p:nvSpPr>
          <p:cNvPr id="42" name="文本框 41"/>
          <p:cNvSpPr txBox="1"/>
          <p:nvPr/>
        </p:nvSpPr>
        <p:spPr>
          <a:xfrm>
            <a:off x="6826496" y="3532560"/>
            <a:ext cx="640078" cy="307777"/>
          </a:xfrm>
          <a:prstGeom prst="rect">
            <a:avLst/>
          </a:prstGeom>
          <a:noFill/>
        </p:spPr>
        <p:txBody>
          <a:bodyPr wrap="square" rtlCol="0">
            <a:spAutoFit/>
          </a:bodyPr>
          <a:lstStyle/>
          <a:p>
            <a:r>
              <a:rPr lang="zh-CN" altLang="en-US" sz="1400" dirty="0">
                <a:ea typeface="微软雅黑" panose="020B0503020204020204" pitchFamily="34" charset="-122"/>
              </a:rPr>
              <a:t>乌黑</a:t>
            </a:r>
            <a:endParaRPr lang="zh-CN" altLang="en-US" sz="1400" dirty="0">
              <a:ea typeface="微软雅黑" panose="020B0503020204020204" pitchFamily="34" charset="-122"/>
            </a:endParaRPr>
          </a:p>
        </p:txBody>
      </p:sp>
      <p:sp>
        <p:nvSpPr>
          <p:cNvPr id="43" name="文本框 42"/>
          <p:cNvSpPr txBox="1"/>
          <p:nvPr/>
        </p:nvSpPr>
        <p:spPr>
          <a:xfrm>
            <a:off x="7667847" y="2391261"/>
            <a:ext cx="640078" cy="307777"/>
          </a:xfrm>
          <a:prstGeom prst="rect">
            <a:avLst/>
          </a:prstGeom>
          <a:noFill/>
        </p:spPr>
        <p:txBody>
          <a:bodyPr wrap="square" rtlCol="0">
            <a:spAutoFit/>
          </a:bodyPr>
          <a:lstStyle/>
          <a:p>
            <a:r>
              <a:rPr lang="zh-CN" altLang="en-US" sz="1400" dirty="0">
                <a:ea typeface="微软雅黑" panose="020B0503020204020204" pitchFamily="34" charset="-122"/>
              </a:rPr>
              <a:t>凹陷</a:t>
            </a:r>
            <a:endParaRPr lang="zh-CN" altLang="en-US" sz="1400" dirty="0">
              <a:ea typeface="微软雅黑" panose="020B0503020204020204" pitchFamily="34" charset="-122"/>
            </a:endParaRPr>
          </a:p>
        </p:txBody>
      </p:sp>
      <p:sp>
        <p:nvSpPr>
          <p:cNvPr id="44" name="文本框 43"/>
          <p:cNvSpPr txBox="1"/>
          <p:nvPr/>
        </p:nvSpPr>
        <p:spPr>
          <a:xfrm>
            <a:off x="10326274" y="3319305"/>
            <a:ext cx="640078" cy="307777"/>
          </a:xfrm>
          <a:prstGeom prst="rect">
            <a:avLst/>
          </a:prstGeom>
          <a:noFill/>
        </p:spPr>
        <p:txBody>
          <a:bodyPr wrap="square" rtlCol="0">
            <a:spAutoFit/>
          </a:bodyPr>
          <a:lstStyle/>
          <a:p>
            <a:r>
              <a:rPr lang="zh-CN" altLang="en-US" sz="1400" dirty="0">
                <a:ea typeface="微软雅黑" panose="020B0503020204020204" pitchFamily="34" charset="-122"/>
              </a:rPr>
              <a:t>硬挺</a:t>
            </a:r>
            <a:endParaRPr lang="zh-CN" altLang="en-US" sz="1400" dirty="0">
              <a:ea typeface="微软雅黑" panose="020B0503020204020204" pitchFamily="34" charset="-122"/>
            </a:endParaRPr>
          </a:p>
        </p:txBody>
      </p:sp>
      <p:sp>
        <p:nvSpPr>
          <p:cNvPr id="45" name="文本框 44"/>
          <p:cNvSpPr txBox="1"/>
          <p:nvPr/>
        </p:nvSpPr>
        <p:spPr>
          <a:xfrm>
            <a:off x="8796813" y="5317858"/>
            <a:ext cx="640078" cy="307777"/>
          </a:xfrm>
          <a:prstGeom prst="rect">
            <a:avLst/>
          </a:prstGeom>
          <a:noFill/>
        </p:spPr>
        <p:txBody>
          <a:bodyPr wrap="square" rtlCol="0">
            <a:spAutoFit/>
          </a:bodyPr>
          <a:lstStyle/>
          <a:p>
            <a:r>
              <a:rPr lang="zh-CN" altLang="en-US" sz="1400" dirty="0">
                <a:ea typeface="微软雅黑" panose="020B0503020204020204" pitchFamily="34" charset="-122"/>
              </a:rPr>
              <a:t>稍糊</a:t>
            </a:r>
            <a:endParaRPr lang="zh-CN" altLang="en-US" sz="1400" dirty="0">
              <a:ea typeface="微软雅黑" panose="020B0503020204020204" pitchFamily="34" charset="-122"/>
            </a:endParaRPr>
          </a:p>
        </p:txBody>
      </p:sp>
      <p:sp>
        <p:nvSpPr>
          <p:cNvPr id="46" name="文本框 45"/>
          <p:cNvSpPr txBox="1"/>
          <p:nvPr/>
        </p:nvSpPr>
        <p:spPr>
          <a:xfrm>
            <a:off x="9678909" y="5322131"/>
            <a:ext cx="640078" cy="307777"/>
          </a:xfrm>
          <a:prstGeom prst="rect">
            <a:avLst/>
          </a:prstGeom>
          <a:noFill/>
        </p:spPr>
        <p:txBody>
          <a:bodyPr wrap="square" rtlCol="0">
            <a:spAutoFit/>
          </a:bodyPr>
          <a:lstStyle/>
          <a:p>
            <a:r>
              <a:rPr lang="zh-CN" altLang="en-US" sz="1400" dirty="0">
                <a:ea typeface="微软雅黑" panose="020B0503020204020204" pitchFamily="34" charset="-122"/>
              </a:rPr>
              <a:t>清晰</a:t>
            </a:r>
            <a:endParaRPr lang="zh-CN" altLang="en-US" sz="1400" dirty="0">
              <a:ea typeface="微软雅黑" panose="020B0503020204020204" pitchFamily="34" charset="-122"/>
            </a:endParaRPr>
          </a:p>
        </p:txBody>
      </p:sp>
      <p:sp>
        <p:nvSpPr>
          <p:cNvPr id="47" name="文本框 46"/>
          <p:cNvSpPr txBox="1"/>
          <p:nvPr/>
        </p:nvSpPr>
        <p:spPr>
          <a:xfrm>
            <a:off x="9608397" y="3310059"/>
            <a:ext cx="640078" cy="307777"/>
          </a:xfrm>
          <a:prstGeom prst="rect">
            <a:avLst/>
          </a:prstGeom>
          <a:noFill/>
        </p:spPr>
        <p:txBody>
          <a:bodyPr wrap="square" rtlCol="0">
            <a:spAutoFit/>
          </a:bodyPr>
          <a:lstStyle/>
          <a:p>
            <a:r>
              <a:rPr lang="zh-CN" altLang="en-US" sz="1400" dirty="0">
                <a:ea typeface="微软雅黑" panose="020B0503020204020204" pitchFamily="34" charset="-122"/>
              </a:rPr>
              <a:t>蜷曲</a:t>
            </a:r>
            <a:endParaRPr lang="zh-CN" altLang="en-US" sz="1400" dirty="0">
              <a:ea typeface="微软雅黑" panose="020B0503020204020204" pitchFamily="34" charset="-122"/>
            </a:endParaRPr>
          </a:p>
        </p:txBody>
      </p:sp>
      <p:sp>
        <p:nvSpPr>
          <p:cNvPr id="48" name="文本框 47"/>
          <p:cNvSpPr txBox="1"/>
          <p:nvPr/>
        </p:nvSpPr>
        <p:spPr>
          <a:xfrm>
            <a:off x="8893121" y="3291887"/>
            <a:ext cx="640078" cy="307777"/>
          </a:xfrm>
          <a:prstGeom prst="rect">
            <a:avLst/>
          </a:prstGeom>
          <a:noFill/>
        </p:spPr>
        <p:txBody>
          <a:bodyPr wrap="square" rtlCol="0">
            <a:spAutoFit/>
          </a:bodyPr>
          <a:lstStyle/>
          <a:p>
            <a:r>
              <a:rPr lang="zh-CN" altLang="en-US" sz="1400" dirty="0">
                <a:ea typeface="微软雅黑" panose="020B0503020204020204" pitchFamily="34" charset="-122"/>
              </a:rPr>
              <a:t>稍蜷</a:t>
            </a:r>
            <a:endParaRPr lang="zh-CN" altLang="en-US" sz="1400" dirty="0">
              <a:ea typeface="微软雅黑" panose="020B0503020204020204" pitchFamily="34" charset="-122"/>
            </a:endParaRPr>
          </a:p>
        </p:txBody>
      </p:sp>
      <p:sp>
        <p:nvSpPr>
          <p:cNvPr id="49" name="文本框 48"/>
          <p:cNvSpPr txBox="1"/>
          <p:nvPr/>
        </p:nvSpPr>
        <p:spPr>
          <a:xfrm>
            <a:off x="7966725" y="5271303"/>
            <a:ext cx="640078" cy="307777"/>
          </a:xfrm>
          <a:prstGeom prst="rect">
            <a:avLst/>
          </a:prstGeom>
          <a:noFill/>
        </p:spPr>
        <p:txBody>
          <a:bodyPr wrap="square" rtlCol="0">
            <a:spAutoFit/>
          </a:bodyPr>
          <a:lstStyle/>
          <a:p>
            <a:r>
              <a:rPr lang="zh-CN" altLang="en-US" sz="1400" dirty="0">
                <a:ea typeface="微软雅黑" panose="020B0503020204020204" pitchFamily="34" charset="-122"/>
              </a:rPr>
              <a:t>模糊</a:t>
            </a:r>
            <a:endParaRPr lang="zh-CN" altLang="en-US" sz="1400" dirty="0">
              <a:ea typeface="微软雅黑" panose="020B0503020204020204" pitchFamily="34" charset="-122"/>
            </a:endParaRPr>
          </a:p>
        </p:txBody>
      </p:sp>
      <p:sp>
        <p:nvSpPr>
          <p:cNvPr id="50" name="文本框 49"/>
          <p:cNvSpPr txBox="1"/>
          <p:nvPr/>
        </p:nvSpPr>
        <p:spPr>
          <a:xfrm>
            <a:off x="6358982" y="3320600"/>
            <a:ext cx="640078" cy="307777"/>
          </a:xfrm>
          <a:prstGeom prst="rect">
            <a:avLst/>
          </a:prstGeom>
          <a:noFill/>
        </p:spPr>
        <p:txBody>
          <a:bodyPr wrap="square" rtlCol="0">
            <a:spAutoFit/>
          </a:bodyPr>
          <a:lstStyle/>
          <a:p>
            <a:r>
              <a:rPr lang="zh-CN" altLang="en-US" sz="1400" dirty="0">
                <a:ea typeface="微软雅黑" panose="020B0503020204020204" pitchFamily="34" charset="-122"/>
              </a:rPr>
              <a:t>青绿</a:t>
            </a:r>
            <a:endParaRPr lang="zh-CN" altLang="en-US" sz="1400" dirty="0">
              <a:ea typeface="微软雅黑" panose="020B0503020204020204" pitchFamily="34" charset="-122"/>
            </a:endParaRPr>
          </a:p>
        </p:txBody>
      </p:sp>
      <p:sp>
        <p:nvSpPr>
          <p:cNvPr id="51" name="文本框 50"/>
          <p:cNvSpPr txBox="1"/>
          <p:nvPr/>
        </p:nvSpPr>
        <p:spPr>
          <a:xfrm>
            <a:off x="8968319" y="2594141"/>
            <a:ext cx="640078" cy="307777"/>
          </a:xfrm>
          <a:prstGeom prst="rect">
            <a:avLst/>
          </a:prstGeom>
          <a:noFill/>
        </p:spPr>
        <p:txBody>
          <a:bodyPr wrap="square" rtlCol="0">
            <a:spAutoFit/>
          </a:bodyPr>
          <a:lstStyle/>
          <a:p>
            <a:r>
              <a:rPr lang="zh-CN" altLang="en-US" sz="1400" dirty="0">
                <a:ea typeface="微软雅黑" panose="020B0503020204020204" pitchFamily="34" charset="-122"/>
              </a:rPr>
              <a:t>稍凹</a:t>
            </a:r>
            <a:endParaRPr lang="zh-CN" altLang="en-US" sz="1400" dirty="0">
              <a:ea typeface="微软雅黑" panose="020B0503020204020204" pitchFamily="34" charset="-122"/>
            </a:endParaRPr>
          </a:p>
        </p:txBody>
      </p:sp>
      <p:sp>
        <p:nvSpPr>
          <p:cNvPr id="52" name="文本框 51"/>
          <p:cNvSpPr txBox="1"/>
          <p:nvPr/>
        </p:nvSpPr>
        <p:spPr>
          <a:xfrm>
            <a:off x="9564970" y="4239317"/>
            <a:ext cx="640078" cy="307777"/>
          </a:xfrm>
          <a:prstGeom prst="rect">
            <a:avLst/>
          </a:prstGeom>
          <a:noFill/>
        </p:spPr>
        <p:txBody>
          <a:bodyPr wrap="square" rtlCol="0">
            <a:spAutoFit/>
          </a:bodyPr>
          <a:lstStyle/>
          <a:p>
            <a:r>
              <a:rPr lang="zh-CN" altLang="en-US" sz="1400" dirty="0">
                <a:ea typeface="微软雅黑" panose="020B0503020204020204" pitchFamily="34" charset="-122"/>
              </a:rPr>
              <a:t>浅白</a:t>
            </a:r>
            <a:endParaRPr lang="zh-CN" altLang="en-US" sz="1400" dirty="0">
              <a:ea typeface="微软雅黑" panose="020B0503020204020204" pitchFamily="34" charset="-122"/>
            </a:endParaRPr>
          </a:p>
        </p:txBody>
      </p:sp>
      <p:sp>
        <p:nvSpPr>
          <p:cNvPr id="53" name="文本框 52"/>
          <p:cNvSpPr txBox="1"/>
          <p:nvPr/>
        </p:nvSpPr>
        <p:spPr>
          <a:xfrm>
            <a:off x="8223089" y="4249698"/>
            <a:ext cx="640078" cy="307777"/>
          </a:xfrm>
          <a:prstGeom prst="rect">
            <a:avLst/>
          </a:prstGeom>
          <a:noFill/>
        </p:spPr>
        <p:txBody>
          <a:bodyPr wrap="square" rtlCol="0">
            <a:spAutoFit/>
          </a:bodyPr>
          <a:lstStyle/>
          <a:p>
            <a:r>
              <a:rPr lang="zh-CN" altLang="en-US" sz="1400" dirty="0">
                <a:ea typeface="微软雅黑" panose="020B0503020204020204" pitchFamily="34" charset="-122"/>
              </a:rPr>
              <a:t>青绿</a:t>
            </a:r>
            <a:endParaRPr lang="zh-CN" altLang="en-US" sz="1400" dirty="0">
              <a:ea typeface="微软雅黑" panose="020B0503020204020204" pitchFamily="34" charset="-122"/>
            </a:endParaRPr>
          </a:p>
        </p:txBody>
      </p:sp>
      <p:sp>
        <p:nvSpPr>
          <p:cNvPr id="54" name="文本框 53"/>
          <p:cNvSpPr txBox="1"/>
          <p:nvPr/>
        </p:nvSpPr>
        <p:spPr>
          <a:xfrm>
            <a:off x="8905146" y="4248476"/>
            <a:ext cx="640078" cy="307777"/>
          </a:xfrm>
          <a:prstGeom prst="rect">
            <a:avLst/>
          </a:prstGeom>
          <a:noFill/>
        </p:spPr>
        <p:txBody>
          <a:bodyPr wrap="square" rtlCol="0">
            <a:spAutoFit/>
          </a:bodyPr>
          <a:lstStyle/>
          <a:p>
            <a:r>
              <a:rPr lang="zh-CN" altLang="en-US" sz="1400" dirty="0">
                <a:ea typeface="微软雅黑" panose="020B0503020204020204" pitchFamily="34" charset="-122"/>
              </a:rPr>
              <a:t>乌黑</a:t>
            </a:r>
            <a:endParaRPr lang="zh-CN" altLang="en-US" sz="1400" dirty="0">
              <a:ea typeface="微软雅黑" panose="020B0503020204020204" pitchFamily="34" charset="-122"/>
            </a:endParaRPr>
          </a:p>
        </p:txBody>
      </p:sp>
      <p:sp>
        <p:nvSpPr>
          <p:cNvPr id="55" name="文本框 54"/>
          <p:cNvSpPr txBox="1"/>
          <p:nvPr/>
        </p:nvSpPr>
        <p:spPr>
          <a:xfrm>
            <a:off x="7475037" y="3306054"/>
            <a:ext cx="640078" cy="307777"/>
          </a:xfrm>
          <a:prstGeom prst="rect">
            <a:avLst/>
          </a:prstGeom>
          <a:noFill/>
        </p:spPr>
        <p:txBody>
          <a:bodyPr wrap="square" rtlCol="0">
            <a:spAutoFit/>
          </a:bodyPr>
          <a:lstStyle/>
          <a:p>
            <a:r>
              <a:rPr lang="zh-CN" altLang="en-US" sz="1400" dirty="0">
                <a:ea typeface="微软雅黑" panose="020B0503020204020204" pitchFamily="34" charset="-122"/>
              </a:rPr>
              <a:t>浅白</a:t>
            </a:r>
            <a:endParaRPr lang="zh-CN" altLang="en-US" sz="1400" dirty="0">
              <a:ea typeface="微软雅黑" panose="020B0503020204020204" pitchFamily="34" charset="-122"/>
            </a:endParaRPr>
          </a:p>
        </p:txBody>
      </p:sp>
      <p:sp>
        <p:nvSpPr>
          <p:cNvPr id="56" name="文本框 55"/>
          <p:cNvSpPr txBox="1"/>
          <p:nvPr/>
        </p:nvSpPr>
        <p:spPr>
          <a:xfrm>
            <a:off x="8603450" y="1903123"/>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①</a:t>
            </a:r>
            <a:endParaRPr lang="zh-CN" altLang="en-US" sz="1800" dirty="0">
              <a:solidFill>
                <a:srgbClr val="FF0000"/>
              </a:solidFill>
              <a:ea typeface="微软雅黑" panose="020B0503020204020204" pitchFamily="34" charset="-122"/>
            </a:endParaRPr>
          </a:p>
        </p:txBody>
      </p:sp>
      <p:sp>
        <p:nvSpPr>
          <p:cNvPr id="57" name="文本框 56"/>
          <p:cNvSpPr txBox="1"/>
          <p:nvPr/>
        </p:nvSpPr>
        <p:spPr>
          <a:xfrm>
            <a:off x="8514230" y="4655074"/>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⑥</a:t>
            </a:r>
            <a:endParaRPr lang="zh-CN" altLang="en-US" sz="1800" dirty="0">
              <a:solidFill>
                <a:srgbClr val="FF0000"/>
              </a:solidFill>
              <a:ea typeface="微软雅黑" panose="020B0503020204020204" pitchFamily="34" charset="-122"/>
            </a:endParaRPr>
          </a:p>
        </p:txBody>
      </p:sp>
      <p:sp>
        <p:nvSpPr>
          <p:cNvPr id="58" name="文本框 57"/>
          <p:cNvSpPr txBox="1"/>
          <p:nvPr/>
        </p:nvSpPr>
        <p:spPr>
          <a:xfrm>
            <a:off x="8719070" y="3498110"/>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⑤</a:t>
            </a:r>
            <a:endParaRPr lang="zh-CN" altLang="en-US" sz="1800" dirty="0">
              <a:solidFill>
                <a:srgbClr val="FF0000"/>
              </a:solidFill>
              <a:ea typeface="微软雅黑" panose="020B0503020204020204" pitchFamily="34" charset="-122"/>
            </a:endParaRPr>
          </a:p>
        </p:txBody>
      </p:sp>
      <p:sp>
        <p:nvSpPr>
          <p:cNvPr id="59" name="文本框 58"/>
          <p:cNvSpPr txBox="1"/>
          <p:nvPr/>
        </p:nvSpPr>
        <p:spPr>
          <a:xfrm>
            <a:off x="11003495" y="2625167"/>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④</a:t>
            </a:r>
            <a:endParaRPr lang="zh-CN" altLang="en-US" sz="1800" dirty="0">
              <a:solidFill>
                <a:srgbClr val="FF0000"/>
              </a:solidFill>
              <a:ea typeface="微软雅黑" panose="020B0503020204020204" pitchFamily="34" charset="-122"/>
            </a:endParaRPr>
          </a:p>
        </p:txBody>
      </p:sp>
      <p:sp>
        <p:nvSpPr>
          <p:cNvPr id="60" name="文本框 59"/>
          <p:cNvSpPr txBox="1"/>
          <p:nvPr/>
        </p:nvSpPr>
        <p:spPr>
          <a:xfrm>
            <a:off x="8883049" y="2816073"/>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③</a:t>
            </a:r>
            <a:endParaRPr lang="zh-CN" altLang="en-US" sz="1800" dirty="0">
              <a:solidFill>
                <a:srgbClr val="FF0000"/>
              </a:solidFill>
              <a:ea typeface="微软雅黑" panose="020B0503020204020204" pitchFamily="34" charset="-122"/>
            </a:endParaRPr>
          </a:p>
        </p:txBody>
      </p:sp>
      <p:sp>
        <p:nvSpPr>
          <p:cNvPr id="61" name="文本框 60"/>
          <p:cNvSpPr txBox="1"/>
          <p:nvPr/>
        </p:nvSpPr>
        <p:spPr>
          <a:xfrm>
            <a:off x="6457976" y="2660622"/>
            <a:ext cx="640078" cy="369332"/>
          </a:xfrm>
          <a:prstGeom prst="rect">
            <a:avLst/>
          </a:prstGeom>
          <a:noFill/>
        </p:spPr>
        <p:txBody>
          <a:bodyPr wrap="square" rtlCol="0">
            <a:spAutoFit/>
          </a:bodyPr>
          <a:lstStyle/>
          <a:p>
            <a:r>
              <a:rPr lang="zh-CN" altLang="en-US" sz="1800" dirty="0">
                <a:solidFill>
                  <a:srgbClr val="FF0000"/>
                </a:solidFill>
                <a:ea typeface="微软雅黑" panose="020B0503020204020204" pitchFamily="34" charset="-122"/>
              </a:rPr>
              <a:t>②</a:t>
            </a:r>
            <a:endParaRPr lang="zh-CN" altLang="en-US" sz="1800" dirty="0">
              <a:solidFill>
                <a:srgbClr val="FF0000"/>
              </a:solidFill>
              <a:ea typeface="微软雅黑" panose="020B0503020204020204" pitchFamily="34"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pic>
        <p:nvPicPr>
          <p:cNvPr id="4" name="图片 3"/>
          <p:cNvPicPr>
            <a:picLocks noChangeAspect="1"/>
          </p:cNvPicPr>
          <p:nvPr/>
        </p:nvPicPr>
        <p:blipFill>
          <a:blip r:embed="rId1"/>
          <a:stretch>
            <a:fillRect/>
          </a:stretch>
        </p:blipFill>
        <p:spPr>
          <a:xfrm>
            <a:off x="460375" y="1590675"/>
            <a:ext cx="6120130" cy="4648200"/>
          </a:xfrm>
          <a:prstGeom prst="rect">
            <a:avLst/>
          </a:prstGeom>
        </p:spPr>
      </p:pic>
      <p:sp>
        <p:nvSpPr>
          <p:cNvPr id="7" name="文本框 6"/>
          <p:cNvSpPr txBox="1"/>
          <p:nvPr/>
        </p:nvSpPr>
        <p:spPr>
          <a:xfrm>
            <a:off x="7061835" y="2548890"/>
            <a:ext cx="4150360" cy="1568450"/>
          </a:xfrm>
          <a:prstGeom prst="rect">
            <a:avLst/>
          </a:prstGeom>
          <a:noFill/>
        </p:spPr>
        <p:txBody>
          <a:bodyPr wrap="square">
            <a:spAutoFit/>
          </a:bodyPr>
          <a:p>
            <a:pPr>
              <a:lnSpc>
                <a:spcPct val="200000"/>
              </a:lnSpc>
            </a:pPr>
            <a:r>
              <a:rPr lang="zh-CN" altLang="en-US" b="1" dirty="0">
                <a:solidFill>
                  <a:srgbClr val="FF0000"/>
                </a:solidFill>
              </a:rPr>
              <a:t>如何利用</a:t>
            </a:r>
            <a:r>
              <a:rPr lang="en-US" altLang="zh-CN" b="1" dirty="0">
                <a:solidFill>
                  <a:srgbClr val="FF0000"/>
                </a:solidFill>
              </a:rPr>
              <a:t>Gini</a:t>
            </a:r>
            <a:r>
              <a:rPr lang="zh-CN" altLang="en-US" b="1" dirty="0">
                <a:solidFill>
                  <a:srgbClr val="FF0000"/>
                </a:solidFill>
              </a:rPr>
              <a:t>系数确定特征属性构建决策树？</a:t>
            </a:r>
            <a:endParaRPr lang="zh-CN" altLang="en-US" b="1" dirty="0">
              <a:solidFill>
                <a:srgbClr val="FF00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pic>
        <p:nvPicPr>
          <p:cNvPr id="4" name="图片 3"/>
          <p:cNvPicPr>
            <a:picLocks noChangeAspect="1"/>
          </p:cNvPicPr>
          <p:nvPr/>
        </p:nvPicPr>
        <p:blipFill>
          <a:blip r:embed="rId1"/>
          <a:stretch>
            <a:fillRect/>
          </a:stretch>
        </p:blipFill>
        <p:spPr>
          <a:xfrm>
            <a:off x="460375" y="1590675"/>
            <a:ext cx="6120130" cy="4648200"/>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6947458" y="1396231"/>
                <a:ext cx="4921634" cy="4510405"/>
              </a:xfrm>
              <a:prstGeom prst="rect">
                <a:avLst/>
              </a:prstGeom>
              <a:noFill/>
            </p:spPr>
            <p:txBody>
              <a:bodyPr wrap="square">
                <a:spAutoFit/>
              </a:bodyPr>
              <a:p>
                <a:pPr>
                  <a:lnSpc>
                    <a:spcPct val="150000"/>
                  </a:lnSpc>
                </a:pPr>
                <a:r>
                  <a:rPr lang="zh-CN" altLang="en-US" dirty="0"/>
                  <a:t>具体流程:</a:t>
                </a:r>
                <a:endParaRPr lang="zh-CN" altLang="en-US" dirty="0"/>
              </a:p>
              <a:p>
                <a:pPr algn="just">
                  <a:lnSpc>
                    <a:spcPct val="150000"/>
                  </a:lnSpc>
                </a:pPr>
                <a:r>
                  <a:rPr lang="zh-CN" altLang="en-US" dirty="0"/>
                  <a:t>(1)首先对数据集非类标号属性（是否有房，婚姻状况，年收入）分别计算它们的</a:t>
                </a:r>
                <a:r>
                  <a:rPr lang="en-US" altLang="zh-CN" dirty="0"/>
                  <a:t>Gini</a:t>
                </a:r>
                <a:r>
                  <a:rPr lang="zh-CN" altLang="en-US" dirty="0"/>
                  <a:t>系数。</a:t>
                </a:r>
                <a:endParaRPr lang="zh-CN" altLang="en-US" dirty="0"/>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是否拖欠贷款</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7</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7</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42</m:t>
                      </m:r>
                    </m:oMath>
                  </m:oMathPara>
                </a14:m>
                <a:endParaRPr lang="zh-CN" altLang="en-US" dirty="0">
                  <a:ea typeface="微软雅黑" panose="020B0503020204020204" pitchFamily="34" charset="-122"/>
                </a:endParaRPr>
              </a:p>
              <a:p>
                <a:pPr>
                  <a:lnSpc>
                    <a:spcPct val="150000"/>
                  </a:lnSpc>
                </a:pPr>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6947458" y="1396231"/>
                <a:ext cx="4921634" cy="4510405"/>
              </a:xfrm>
              <a:prstGeom prst="rect">
                <a:avLst/>
              </a:prstGeom>
              <a:blipFill rotWithShape="1">
                <a:blip r:embed="rId2"/>
                <a:stretch>
                  <a:fillRect l="-11" t="-11" r="6" b="11"/>
                </a:stretch>
              </a:blipFill>
            </p:spPr>
            <p:txBody>
              <a:bodyPr/>
              <a:lstStyle/>
              <a:p>
                <a:r>
                  <a:rPr lang="zh-CN" altLang="en-US">
                    <a:noFill/>
                  </a:rPr>
                  <a:t> </a:t>
                </a:r>
              </a:p>
            </p:txBody>
          </p:sp>
        </mc:Fallback>
      </mc:AlternateContent>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pic>
        <p:nvPicPr>
          <p:cNvPr id="4" name="图片 3"/>
          <p:cNvPicPr>
            <a:picLocks noChangeAspect="1"/>
          </p:cNvPicPr>
          <p:nvPr/>
        </p:nvPicPr>
        <p:blipFill>
          <a:blip r:embed="rId1"/>
          <a:stretch>
            <a:fillRect/>
          </a:stretch>
        </p:blipFill>
        <p:spPr>
          <a:xfrm>
            <a:off x="460375" y="1590675"/>
            <a:ext cx="6120130" cy="4648200"/>
          </a:xfrm>
          <a:prstGeom prst="rect">
            <a:avLst/>
          </a:prstGeom>
        </p:spPr>
      </p:pic>
      <p:sp>
        <p:nvSpPr>
          <p:cNvPr id="7" name="文本框 6"/>
          <p:cNvSpPr txBox="1"/>
          <p:nvPr/>
        </p:nvSpPr>
        <p:spPr>
          <a:xfrm>
            <a:off x="6947458" y="1396231"/>
            <a:ext cx="4921634" cy="1753235"/>
          </a:xfrm>
          <a:prstGeom prst="rect">
            <a:avLst/>
          </a:prstGeom>
          <a:noFill/>
        </p:spPr>
        <p:txBody>
          <a:bodyPr wrap="square">
            <a:spAutoFit/>
          </a:bodyPr>
          <a:p>
            <a:pPr>
              <a:lnSpc>
                <a:spcPct val="150000"/>
              </a:lnSpc>
            </a:pPr>
            <a:r>
              <a:rPr lang="zh-CN" altLang="en-US" dirty="0"/>
              <a:t>具体流程:</a:t>
            </a:r>
            <a:endParaRPr lang="zh-CN" altLang="en-US" dirty="0"/>
          </a:p>
          <a:p>
            <a:pPr algn="just">
              <a:lnSpc>
                <a:spcPct val="150000"/>
              </a:lnSpc>
            </a:pPr>
            <a:r>
              <a:rPr lang="zh-CN" altLang="en-US" dirty="0"/>
              <a:t>(</a:t>
            </a:r>
            <a:r>
              <a:rPr lang="en-US" altLang="zh-CN" dirty="0"/>
              <a:t>2</a:t>
            </a:r>
            <a:r>
              <a:rPr lang="zh-CN" altLang="en-US" dirty="0"/>
              <a:t>)当根据是否有房来进行划分时，</a:t>
            </a:r>
            <a:r>
              <a:rPr lang="en-US" altLang="zh-CN" dirty="0"/>
              <a:t>Gini</a:t>
            </a:r>
            <a:r>
              <a:rPr lang="zh-CN" altLang="en-US" dirty="0"/>
              <a:t>系数计算过程为</a:t>
            </a:r>
            <a:endParaRPr lang="zh-CN" altLang="en-US" dirty="0"/>
          </a:p>
        </p:txBody>
      </p:sp>
      <p:pic>
        <p:nvPicPr>
          <p:cNvPr id="2" name="图片 1"/>
          <p:cNvPicPr>
            <a:picLocks noChangeAspect="1"/>
          </p:cNvPicPr>
          <p:nvPr/>
        </p:nvPicPr>
        <p:blipFill>
          <a:blip r:embed="rId2"/>
          <a:stretch>
            <a:fillRect/>
          </a:stretch>
        </p:blipFill>
        <p:spPr>
          <a:xfrm>
            <a:off x="7261225" y="3206750"/>
            <a:ext cx="3573145" cy="1075055"/>
          </a:xfrm>
          <a:prstGeom prst="rect">
            <a:avLst/>
          </a:prstGeom>
        </p:spPr>
      </p:pic>
      <p:pic>
        <p:nvPicPr>
          <p:cNvPr id="3" name="图片 2"/>
          <p:cNvPicPr>
            <a:picLocks noChangeAspect="1"/>
          </p:cNvPicPr>
          <p:nvPr/>
        </p:nvPicPr>
        <p:blipFill>
          <a:blip r:embed="rId3"/>
          <a:stretch>
            <a:fillRect/>
          </a:stretch>
        </p:blipFill>
        <p:spPr>
          <a:xfrm>
            <a:off x="7167245" y="4509770"/>
            <a:ext cx="3667125" cy="199898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pic>
        <p:nvPicPr>
          <p:cNvPr id="3" name="图片 2"/>
          <p:cNvPicPr>
            <a:picLocks noChangeAspect="1"/>
          </p:cNvPicPr>
          <p:nvPr/>
        </p:nvPicPr>
        <p:blipFill>
          <a:blip r:embed="rId1"/>
          <a:stretch>
            <a:fillRect/>
          </a:stretch>
        </p:blipFill>
        <p:spPr>
          <a:xfrm>
            <a:off x="155575" y="2138045"/>
            <a:ext cx="4511675" cy="2459355"/>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2686050" y="2276475"/>
                <a:ext cx="10191750" cy="3186430"/>
              </a:xfrm>
              <a:prstGeom prst="rect">
                <a:avLst/>
              </a:prstGeom>
              <a:noFill/>
            </p:spPr>
            <p:txBody>
              <a:bodyPr wrap="square" rtlCol="0" anchor="t">
                <a:spAutoFit/>
              </a:bodyPr>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左子节点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3</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3</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3</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3</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右子节点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7</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7</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num>
                        <m:den>
                          <m:r>
                            <a:rPr lang="en-US" altLang="zh-CN" b="0" i="1" smtClean="0">
                              <a:latin typeface="Cambria Math" panose="02040503050406030204" pitchFamily="18" charset="0"/>
                              <a:ea typeface="Cambria Math" panose="02040503050406030204" pitchFamily="18" charset="0"/>
                            </a:rPr>
                            <m:t>7</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num>
                        <m:den>
                          <m:r>
                            <a:rPr lang="en-US" altLang="zh-CN" b="0" i="1" smtClean="0">
                              <a:latin typeface="Cambria Math" panose="02040503050406030204" pitchFamily="18" charset="0"/>
                              <a:ea typeface="Cambria Math" panose="02040503050406030204" pitchFamily="18" charset="0"/>
                            </a:rPr>
                            <m:t>7</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4898</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是否拖欠贷款，是否有房</m:t>
                          </m:r>
                        </m:e>
                      </m:d>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7</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4898</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3429</m:t>
                      </m:r>
                    </m:oMath>
                  </m:oMathPara>
                </a14:m>
                <a:endParaRPr lang="zh-CN" altLang="en-US" dirty="0">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2686050" y="2276475"/>
                <a:ext cx="10191750" cy="318643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pic>
        <p:nvPicPr>
          <p:cNvPr id="4" name="图片 3"/>
          <p:cNvPicPr>
            <a:picLocks noChangeAspect="1"/>
          </p:cNvPicPr>
          <p:nvPr/>
        </p:nvPicPr>
        <p:blipFill>
          <a:blip r:embed="rId1"/>
          <a:stretch>
            <a:fillRect/>
          </a:stretch>
        </p:blipFill>
        <p:spPr>
          <a:xfrm>
            <a:off x="460375" y="1590675"/>
            <a:ext cx="6120130" cy="4648200"/>
          </a:xfrm>
          <a:prstGeom prst="rect">
            <a:avLst/>
          </a:prstGeom>
        </p:spPr>
      </p:pic>
      <p:sp>
        <p:nvSpPr>
          <p:cNvPr id="7" name="文本框 6"/>
          <p:cNvSpPr txBox="1"/>
          <p:nvPr/>
        </p:nvSpPr>
        <p:spPr>
          <a:xfrm>
            <a:off x="6947458" y="1396231"/>
            <a:ext cx="4921634" cy="2306955"/>
          </a:xfrm>
          <a:prstGeom prst="rect">
            <a:avLst/>
          </a:prstGeom>
          <a:noFill/>
        </p:spPr>
        <p:txBody>
          <a:bodyPr wrap="square">
            <a:spAutoFit/>
          </a:bodyPr>
          <a:p>
            <a:pPr>
              <a:lnSpc>
                <a:spcPct val="150000"/>
              </a:lnSpc>
            </a:pPr>
            <a:r>
              <a:rPr lang="zh-CN" altLang="en-US" dirty="0"/>
              <a:t>具体流程:</a:t>
            </a:r>
            <a:endParaRPr lang="zh-CN" altLang="en-US" dirty="0"/>
          </a:p>
          <a:p>
            <a:pPr algn="just">
              <a:lnSpc>
                <a:spcPct val="150000"/>
              </a:lnSpc>
            </a:pPr>
            <a:r>
              <a:rPr lang="zh-CN" altLang="en-US" dirty="0"/>
              <a:t>(</a:t>
            </a:r>
            <a:r>
              <a:rPr lang="en-US" altLang="zh-CN" dirty="0"/>
              <a:t>3</a:t>
            </a:r>
            <a:r>
              <a:rPr lang="zh-CN" altLang="en-US" dirty="0"/>
              <a:t>)当根据婚姻状况属性来进行划分时，婚姻状况属性有三个可能的取值（</a:t>
            </a:r>
            <a:r>
              <a:rPr lang="en-US" altLang="zh-CN" dirty="0"/>
              <a:t>married</a:t>
            </a:r>
            <a:r>
              <a:rPr lang="zh-CN" altLang="en-US" dirty="0"/>
              <a:t>，</a:t>
            </a:r>
            <a:r>
              <a:rPr lang="en-US" altLang="zh-CN" dirty="0"/>
              <a:t>single</a:t>
            </a:r>
            <a:r>
              <a:rPr lang="zh-CN" altLang="en-US" dirty="0"/>
              <a:t>，</a:t>
            </a:r>
            <a:r>
              <a:rPr lang="en-US" altLang="zh-CN" dirty="0"/>
              <a:t>divorced</a:t>
            </a:r>
            <a:r>
              <a:rPr lang="zh-CN" altLang="en-US" dirty="0"/>
              <a:t>）</a:t>
            </a:r>
            <a:endParaRPr lang="zh-CN" altLang="en-US" dirty="0"/>
          </a:p>
        </p:txBody>
      </p:sp>
      <p:graphicFrame>
        <p:nvGraphicFramePr>
          <p:cNvPr id="5" name="表格 4"/>
          <p:cNvGraphicFramePr/>
          <p:nvPr>
            <p:custDataLst>
              <p:tags r:id="rId2"/>
            </p:custDataLst>
          </p:nvPr>
        </p:nvGraphicFramePr>
        <p:xfrm>
          <a:off x="6850380" y="4027170"/>
          <a:ext cx="5115560" cy="1716405"/>
        </p:xfrm>
        <a:graphic>
          <a:graphicData uri="http://schemas.openxmlformats.org/drawingml/2006/table">
            <a:tbl>
              <a:tblPr firstRow="1" bandRow="1">
                <a:tableStyleId>{5C22544A-7EE6-4342-B048-85BDC9FD1C3A}</a:tableStyleId>
              </a:tblPr>
              <a:tblGrid>
                <a:gridCol w="2557780"/>
                <a:gridCol w="2557780"/>
              </a:tblGrid>
              <a:tr h="572135">
                <a:tc>
                  <a:txBody>
                    <a:bodyPr/>
                    <a:p>
                      <a:pPr algn="ctr">
                        <a:buNone/>
                      </a:pPr>
                      <a:r>
                        <a:rPr lang="en-US" altLang="zh-CN" sz="2000" dirty="0">
                          <a:solidFill>
                            <a:schemeClr val="tx1"/>
                          </a:solidFill>
                          <a:sym typeface="+mn-ea"/>
                        </a:rPr>
                        <a:t>married</a:t>
                      </a:r>
                      <a:endParaRPr lang="en-US" altLang="zh-CN" sz="2000" dirty="0">
                        <a:solidFill>
                          <a:schemeClr val="tx1"/>
                        </a:solidFill>
                        <a:sym typeface="+mn-ea"/>
                      </a:endParaRPr>
                    </a:p>
                  </a:txBody>
                  <a:tcPr anchor="ctr" anchorCtr="0"/>
                </a:tc>
                <a:tc>
                  <a:txBody>
                    <a:bodyPr/>
                    <a:p>
                      <a:pPr algn="ctr">
                        <a:buNone/>
                      </a:pPr>
                      <a:r>
                        <a:rPr lang="en-US" altLang="zh-CN" sz="2000" dirty="0">
                          <a:solidFill>
                            <a:schemeClr val="tx1"/>
                          </a:solidFill>
                          <a:sym typeface="+mn-ea"/>
                        </a:rPr>
                        <a:t>single，divorced</a:t>
                      </a:r>
                      <a:endParaRPr lang="zh-CN" altLang="en-US" sz="2000">
                        <a:solidFill>
                          <a:schemeClr val="tx1"/>
                        </a:solidFill>
                      </a:endParaRPr>
                    </a:p>
                  </a:txBody>
                  <a:tcPr anchor="ctr" anchorCtr="0"/>
                </a:tc>
              </a:tr>
              <a:tr h="572135">
                <a:tc>
                  <a:txBody>
                    <a:bodyPr/>
                    <a:p>
                      <a:pPr algn="ctr">
                        <a:buNone/>
                      </a:pPr>
                      <a:r>
                        <a:rPr lang="en-US" altLang="zh-CN" sz="2000" b="1" dirty="0">
                          <a:solidFill>
                            <a:schemeClr val="tx1"/>
                          </a:solidFill>
                          <a:sym typeface="+mn-ea"/>
                        </a:rPr>
                        <a:t>single</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sym typeface="+mn-ea"/>
                        </a:rPr>
                        <a:t>married，divorced</a:t>
                      </a:r>
                      <a:endParaRPr lang="en-US" altLang="zh-CN" sz="2000" b="1" dirty="0">
                        <a:solidFill>
                          <a:schemeClr val="tx1"/>
                        </a:solidFill>
                        <a:sym typeface="+mn-ea"/>
                      </a:endParaRPr>
                    </a:p>
                  </a:txBody>
                  <a:tcPr anchor="ctr" anchorCtr="0"/>
                </a:tc>
              </a:tr>
              <a:tr h="572135">
                <a:tc>
                  <a:txBody>
                    <a:bodyPr/>
                    <a:p>
                      <a:pPr algn="ctr">
                        <a:buNone/>
                      </a:pPr>
                      <a:r>
                        <a:rPr lang="en-US" altLang="zh-CN" sz="2000" b="1" dirty="0">
                          <a:solidFill>
                            <a:schemeClr val="tx1"/>
                          </a:solidFill>
                          <a:sym typeface="+mn-ea"/>
                        </a:rPr>
                        <a:t>divorced</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sym typeface="+mn-ea"/>
                        </a:rPr>
                        <a:t>single，married</a:t>
                      </a:r>
                      <a:endParaRPr lang="en-US" altLang="zh-CN" sz="2000" b="1" dirty="0">
                        <a:solidFill>
                          <a:schemeClr val="tx1"/>
                        </a:solidFill>
                        <a:sym typeface="+mn-ea"/>
                      </a:endParaRPr>
                    </a:p>
                  </a:txBody>
                  <a:tcPr anchor="ctr" anchorCtr="0"/>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5" name="文本框 4"/>
              <p:cNvSpPr txBox="1"/>
              <p:nvPr/>
            </p:nvSpPr>
            <p:spPr>
              <a:xfrm>
                <a:off x="850265" y="3429000"/>
                <a:ext cx="10191750" cy="3185160"/>
              </a:xfrm>
              <a:prstGeom prst="rect">
                <a:avLst/>
              </a:prstGeom>
              <a:noFill/>
            </p:spPr>
            <p:txBody>
              <a:bodyPr wrap="square" rtlCol="0" anchor="t">
                <a:spAutoFit/>
              </a:bodyPr>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左子节点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右子节点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5</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是否拖欠贷款，婚姻状况属性</m:t>
                          </m:r>
                        </m:e>
                      </m:d>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6</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5</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m:t>
                      </m:r>
                    </m:oMath>
                  </m:oMathPara>
                </a14:m>
                <a:endParaRPr lang="zh-CN" altLang="en-US" dirty="0">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850265" y="3429000"/>
                <a:ext cx="10191750" cy="3185160"/>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2" name="表格 1"/>
          <p:cNvGraphicFramePr/>
          <p:nvPr>
            <p:custDataLst>
              <p:tags r:id="rId2"/>
            </p:custDataLst>
          </p:nvPr>
        </p:nvGraphicFramePr>
        <p:xfrm>
          <a:off x="1430655" y="1327785"/>
          <a:ext cx="10420985" cy="2346960"/>
        </p:xfrm>
        <a:graphic>
          <a:graphicData uri="http://schemas.openxmlformats.org/drawingml/2006/table">
            <a:tbl>
              <a:tblPr firstRow="1" bandRow="1">
                <a:tableStyleId>{5C22544A-7EE6-4342-B048-85BDC9FD1C3A}</a:tableStyleId>
              </a:tblPr>
              <a:tblGrid>
                <a:gridCol w="1303020"/>
                <a:gridCol w="1191260"/>
                <a:gridCol w="1413510"/>
                <a:gridCol w="1303020"/>
                <a:gridCol w="1311275"/>
                <a:gridCol w="1292860"/>
                <a:gridCol w="1303020"/>
                <a:gridCol w="1303020"/>
              </a:tblGrid>
              <a:tr h="457200">
                <a:tc gridSpan="8">
                  <a:txBody>
                    <a:bodyPr/>
                    <a:p>
                      <a:pPr algn="ctr">
                        <a:buNone/>
                      </a:pPr>
                      <a:r>
                        <a:rPr lang="en-US" altLang="zh-CN" sz="2400" b="1" dirty="0">
                          <a:solidFill>
                            <a:schemeClr val="tx1"/>
                          </a:solidFill>
                          <a:sym typeface="+mn-ea"/>
                        </a:rPr>
                        <a:t>婚姻状况属性</a:t>
                      </a:r>
                      <a:endParaRPr lang="en-US" altLang="zh-CN" sz="2400" b="1" dirty="0">
                        <a:solidFill>
                          <a:schemeClr val="tx1"/>
                        </a:solidFill>
                        <a:sym typeface="+mn-ea"/>
                      </a:endParaRPr>
                    </a:p>
                  </a:txBody>
                  <a:tcPr anchor="ctr" anchorCtr="0"/>
                </a:tc>
                <a:tc hMerge="1">
                  <a:tcPr/>
                </a:tc>
                <a:tc hMerge="1">
                  <a:tcPr anchor="ctr" anchorCtr="0"/>
                </a:tc>
                <a:tc hMerge="1">
                  <a:tcPr anchor="ctr" anchorCtr="0"/>
                </a:tc>
                <a:tc hMerge="1">
                  <a:tcPr anchor="ctr" anchorCtr="0"/>
                </a:tc>
                <a:tc hMerge="1">
                  <a:tcPr anchor="ctr" anchorCtr="0"/>
                </a:tc>
                <a:tc hMerge="1">
                  <a:tcPr anchor="ctr" anchorCtr="0"/>
                </a:tc>
                <a:tc hMerge="1">
                  <a:tcPr anchor="ctr" anchorCtr="0"/>
                </a:tc>
              </a:tr>
              <a:tr h="396240">
                <a:tc>
                  <a:txBody>
                    <a:bodyPr/>
                    <a:p>
                      <a:pPr algn="ctr">
                        <a:buNone/>
                      </a:pPr>
                      <a:endParaRPr lang="en-US" altLang="zh-CN" sz="2000" dirty="0">
                        <a:solidFill>
                          <a:schemeClr val="tx1"/>
                        </a:solidFill>
                        <a:sym typeface="+mn-ea"/>
                      </a:endParaRPr>
                    </a:p>
                  </a:txBody>
                  <a:tcPr anchor="ctr" anchorCtr="0"/>
                </a:tc>
                <a:tc>
                  <a:txBody>
                    <a:bodyPr/>
                    <a:p>
                      <a:pPr algn="ctr">
                        <a:buNone/>
                      </a:pPr>
                      <a:endParaRPr lang="en-US" altLang="zh-CN" sz="2000" dirty="0">
                        <a:solidFill>
                          <a:schemeClr val="tx1"/>
                        </a:solidFill>
                        <a:sym typeface="+mn-ea"/>
                      </a:endParaRPr>
                    </a:p>
                  </a:txBody>
                  <a:tcPr anchor="ctr" anchorCtr="0"/>
                </a:tc>
                <a:tc gridSpan="2">
                  <a:txBody>
                    <a:bodyPr/>
                    <a:p>
                      <a:pPr algn="ctr">
                        <a:buClrTx/>
                        <a:buSzTx/>
                        <a:buFontTx/>
                        <a:buNone/>
                      </a:pPr>
                      <a:r>
                        <a:rPr lang="zh-CN" altLang="en-US" sz="2000" b="1" dirty="0">
                          <a:solidFill>
                            <a:schemeClr val="tx1"/>
                          </a:solidFill>
                          <a:sym typeface="+mn-ea"/>
                        </a:rPr>
                        <a:t>①</a:t>
                      </a:r>
                      <a:endParaRPr lang="zh-CN" altLang="en-US" sz="2000" b="1" dirty="0">
                        <a:solidFill>
                          <a:schemeClr val="tx1"/>
                        </a:solidFill>
                        <a:sym typeface="+mn-ea"/>
                      </a:endParaRPr>
                    </a:p>
                  </a:txBody>
                  <a:tcPr anchor="ctr" anchorCtr="0">
                    <a:solidFill>
                      <a:srgbClr val="FBBCA3"/>
                    </a:solidFill>
                  </a:tcPr>
                </a:tc>
                <a:tc hMerge="1">
                  <a:tcPr anchor="ctr" anchorCtr="0"/>
                </a:tc>
                <a:tc gridSpan="2">
                  <a:txBody>
                    <a:bodyPr/>
                    <a:p>
                      <a:pPr algn="ctr">
                        <a:buNone/>
                      </a:pPr>
                      <a:r>
                        <a:rPr lang="zh-CN" altLang="en-US" sz="2000" b="1" dirty="0">
                          <a:solidFill>
                            <a:schemeClr val="tx1"/>
                          </a:solidFill>
                        </a:rPr>
                        <a:t>②</a:t>
                      </a:r>
                      <a:endParaRPr lang="zh-CN" altLang="en-US" sz="2000" b="1" dirty="0">
                        <a:solidFill>
                          <a:schemeClr val="tx1"/>
                        </a:solidFill>
                      </a:endParaRPr>
                    </a:p>
                  </a:txBody>
                  <a:tcPr anchor="ctr" anchorCtr="0"/>
                </a:tc>
                <a:tc hMerge="1">
                  <a:tcPr anchor="ctr" anchorCtr="0"/>
                </a:tc>
                <a:tc gridSpan="2">
                  <a:txBody>
                    <a:bodyPr/>
                    <a:p>
                      <a:pPr algn="ctr">
                        <a:buNone/>
                      </a:pPr>
                      <a:r>
                        <a:rPr lang="zh-CN" altLang="en-US" sz="2000" b="1" dirty="0">
                          <a:solidFill>
                            <a:schemeClr val="tx1"/>
                          </a:solidFill>
                        </a:rPr>
                        <a:t>③</a:t>
                      </a:r>
                      <a:endParaRPr lang="zh-CN" altLang="en-US" sz="2000" b="1" dirty="0">
                        <a:solidFill>
                          <a:schemeClr val="tx1"/>
                        </a:solidFill>
                      </a:endParaRPr>
                    </a:p>
                  </a:txBody>
                  <a:tcPr anchor="ctr" anchorCtr="0"/>
                </a:tc>
                <a:tc hMerge="1">
                  <a:tcPr anchor="ctr" anchorCtr="0"/>
                </a:tc>
              </a:tr>
              <a:tr h="701040">
                <a:tc>
                  <a:txBody>
                    <a:bodyPr/>
                    <a:p>
                      <a:pPr algn="ctr">
                        <a:buNone/>
                      </a:pPr>
                      <a:endParaRPr lang="en-US" altLang="zh-CN" sz="2000" dirty="0">
                        <a:solidFill>
                          <a:schemeClr val="tx1"/>
                        </a:solidFill>
                        <a:sym typeface="+mn-ea"/>
                      </a:endParaRPr>
                    </a:p>
                  </a:txBody>
                  <a:tcPr anchor="ctr" anchorCtr="0"/>
                </a:tc>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married</a:t>
                      </a:r>
                      <a:endParaRPr lang="en-US" altLang="zh-CN" sz="2000" b="1" dirty="0">
                        <a:solidFill>
                          <a:schemeClr val="tx1"/>
                        </a:solidFill>
                        <a:sym typeface="+mn-ea"/>
                      </a:endParaRPr>
                    </a:p>
                  </a:txBody>
                  <a:tcPr anchor="ctr" anchorCtr="0">
                    <a:solidFill>
                      <a:srgbClr val="FBBCA3"/>
                    </a:solidFill>
                  </a:tcPr>
                </a:tc>
                <a:tc>
                  <a:txBody>
                    <a:bodyPr/>
                    <a:p>
                      <a:pPr algn="ctr">
                        <a:buClrTx/>
                        <a:buSzTx/>
                        <a:buFontTx/>
                        <a:buNone/>
                      </a:pPr>
                      <a:r>
                        <a:rPr lang="en-US" altLang="zh-CN" sz="2000" b="1" dirty="0">
                          <a:solidFill>
                            <a:schemeClr val="tx1"/>
                          </a:solidFill>
                          <a:sym typeface="+mn-ea"/>
                        </a:rPr>
                        <a:t>single，divorced</a:t>
                      </a:r>
                      <a:endParaRPr lang="en-US" altLang="zh-CN" sz="2000" b="1" dirty="0">
                        <a:solidFill>
                          <a:schemeClr val="tx1"/>
                        </a:solidFill>
                      </a:endParaRPr>
                    </a:p>
                  </a:txBody>
                  <a:tcPr anchor="ctr" anchorCtr="0">
                    <a:solidFill>
                      <a:srgbClr val="FBBCA3"/>
                    </a:solidFill>
                  </a:tcPr>
                </a:tc>
                <a:tc>
                  <a:txBody>
                    <a:bodyPr/>
                    <a:p>
                      <a:pPr algn="ctr">
                        <a:buNone/>
                      </a:pPr>
                      <a:r>
                        <a:rPr lang="en-US" altLang="zh-CN" sz="2000" b="1" dirty="0">
                          <a:solidFill>
                            <a:schemeClr val="tx1"/>
                          </a:solidFill>
                          <a:sym typeface="+mn-ea"/>
                        </a:rPr>
                        <a:t>single</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sym typeface="+mn-ea"/>
                        </a:rPr>
                        <a:t>married，divorced</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divorced</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sym typeface="+mn-ea"/>
                        </a:rPr>
                        <a:t>single，married</a:t>
                      </a:r>
                      <a:endParaRPr lang="en-US" altLang="zh-CN" sz="2000" b="1" dirty="0">
                        <a:solidFill>
                          <a:schemeClr val="tx1"/>
                        </a:solidFill>
                        <a:sym typeface="+mn-ea"/>
                      </a:endParaRPr>
                    </a:p>
                  </a:txBody>
                  <a:tcPr anchor="ctr" anchorCtr="0"/>
                </a:tc>
              </a:tr>
              <a:tr h="396240">
                <a:tc rowSpan="2">
                  <a:txBody>
                    <a:bodyPr/>
                    <a:p>
                      <a:pPr algn="ctr">
                        <a:buNone/>
                      </a:pPr>
                      <a:r>
                        <a:rPr lang="en-US" altLang="zh-CN" sz="2000" b="1" dirty="0">
                          <a:solidFill>
                            <a:schemeClr val="tx1"/>
                          </a:solidFill>
                          <a:sym typeface="+mn-ea"/>
                        </a:rPr>
                        <a:t>是否拖欠贷款</a:t>
                      </a:r>
                      <a:endParaRPr lang="zh-CN" altLang="en-US"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Yes</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0</a:t>
                      </a:r>
                      <a:endParaRPr lang="en-US" altLang="zh-CN" sz="2000" b="1" dirty="0">
                        <a:solidFill>
                          <a:schemeClr val="tx1"/>
                        </a:solidFill>
                        <a:sym typeface="+mn-ea"/>
                      </a:endParaRPr>
                    </a:p>
                  </a:txBody>
                  <a:tcPr anchor="ctr" anchorCtr="0">
                    <a:solidFill>
                      <a:srgbClr val="FBBCA3"/>
                    </a:solidFill>
                  </a:tcPr>
                </a:tc>
                <a:tc>
                  <a:txBody>
                    <a:bodyPr/>
                    <a:p>
                      <a:pPr algn="ctr">
                        <a:buNone/>
                      </a:pPr>
                      <a:r>
                        <a:rPr lang="en-US" altLang="zh-CN" sz="2000" b="1">
                          <a:solidFill>
                            <a:schemeClr val="tx1"/>
                          </a:solidFill>
                        </a:rPr>
                        <a:t>3</a:t>
                      </a:r>
                      <a:endParaRPr lang="en-US" altLang="zh-CN" sz="2000" b="1">
                        <a:solidFill>
                          <a:schemeClr val="tx1"/>
                        </a:solidFill>
                      </a:endParaRPr>
                    </a:p>
                  </a:txBody>
                  <a:tcPr anchor="ctr" anchorCtr="0">
                    <a:solidFill>
                      <a:srgbClr val="FBBCA3"/>
                    </a:solidFill>
                  </a:tcPr>
                </a:tc>
                <a:tc>
                  <a:txBody>
                    <a:bodyPr/>
                    <a:p>
                      <a:pPr algn="ctr">
                        <a:buNone/>
                      </a:pPr>
                      <a:r>
                        <a:rPr lang="en-US" altLang="zh-CN" sz="2000" b="1">
                          <a:solidFill>
                            <a:schemeClr val="tx1"/>
                          </a:solidFill>
                        </a:rPr>
                        <a:t>2</a:t>
                      </a:r>
                      <a:endParaRPr lang="en-US" altLang="zh-CN" sz="2000" b="1">
                        <a:solidFill>
                          <a:schemeClr val="tx1"/>
                        </a:solidFill>
                      </a:endParaRPr>
                    </a:p>
                  </a:txBody>
                  <a:tcPr anchor="ctr" anchorCtr="0"/>
                </a:tc>
                <a:tc>
                  <a:txBody>
                    <a:bodyPr/>
                    <a:p>
                      <a:pPr algn="ctr">
                        <a:buNone/>
                      </a:pPr>
                      <a:r>
                        <a:rPr lang="en-US" altLang="zh-CN" sz="2000" b="1">
                          <a:solidFill>
                            <a:schemeClr val="tx1"/>
                          </a:solidFill>
                        </a:rPr>
                        <a:t>1</a:t>
                      </a:r>
                      <a:endParaRPr lang="en-US" altLang="zh-CN" sz="2000" b="1">
                        <a:solidFill>
                          <a:schemeClr val="tx1"/>
                        </a:solidFill>
                      </a:endParaRPr>
                    </a:p>
                  </a:txBody>
                  <a:tcPr anchor="ctr" anchorCtr="0"/>
                </a:tc>
                <a:tc>
                  <a:txBody>
                    <a:bodyPr/>
                    <a:p>
                      <a:pPr algn="ctr">
                        <a:buNone/>
                      </a:pPr>
                      <a:r>
                        <a:rPr lang="en-US" altLang="zh-CN" sz="2000" b="1">
                          <a:solidFill>
                            <a:schemeClr val="tx1"/>
                          </a:solidFill>
                        </a:rPr>
                        <a:t>1</a:t>
                      </a:r>
                      <a:endParaRPr lang="en-US" altLang="zh-CN" sz="2000" b="1">
                        <a:solidFill>
                          <a:schemeClr val="tx1"/>
                        </a:solidFill>
                      </a:endParaRPr>
                    </a:p>
                  </a:txBody>
                  <a:tcPr anchor="ctr" anchorCtr="0"/>
                </a:tc>
                <a:tc>
                  <a:txBody>
                    <a:bodyPr/>
                    <a:p>
                      <a:pPr algn="ctr">
                        <a:buNone/>
                      </a:pPr>
                      <a:r>
                        <a:rPr lang="en-US" altLang="zh-CN" sz="2000" b="1">
                          <a:solidFill>
                            <a:schemeClr val="tx1"/>
                          </a:solidFill>
                        </a:rPr>
                        <a:t>2</a:t>
                      </a:r>
                      <a:endParaRPr lang="en-US" altLang="zh-CN" sz="2000" b="1">
                        <a:solidFill>
                          <a:schemeClr val="tx1"/>
                        </a:solidFill>
                      </a:endParaRPr>
                    </a:p>
                  </a:txBody>
                  <a:tcPr anchor="ctr" anchorCtr="0"/>
                </a:tc>
              </a:tr>
              <a:tr h="396240">
                <a:tc vMerge="1">
                  <a:tcPr anchor="ctr" anchorCtr="0"/>
                </a:tc>
                <a:tc>
                  <a:txBody>
                    <a:bodyPr/>
                    <a:p>
                      <a:pPr algn="ctr">
                        <a:buClrTx/>
                        <a:buSzTx/>
                        <a:buFontTx/>
                        <a:buNone/>
                      </a:pPr>
                      <a:r>
                        <a:rPr lang="en-US" altLang="zh-CN" sz="2000" b="1" dirty="0">
                          <a:solidFill>
                            <a:schemeClr val="tx1"/>
                          </a:solidFill>
                        </a:rPr>
                        <a:t>No</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rPr>
                        <a:t>4</a:t>
                      </a:r>
                      <a:endParaRPr lang="en-US" altLang="zh-CN" sz="2000" b="1" dirty="0">
                        <a:solidFill>
                          <a:schemeClr val="tx1"/>
                        </a:solidFill>
                      </a:endParaRPr>
                    </a:p>
                  </a:txBody>
                  <a:tcPr anchor="ctr" anchorCtr="0">
                    <a:solidFill>
                      <a:srgbClr val="FBBCA3"/>
                    </a:solidFill>
                  </a:tcPr>
                </a:tc>
                <a:tc>
                  <a:txBody>
                    <a:bodyPr/>
                    <a:p>
                      <a:pPr algn="ctr">
                        <a:buNone/>
                      </a:pPr>
                      <a:r>
                        <a:rPr lang="en-US" altLang="zh-CN" sz="2000" b="1" dirty="0">
                          <a:solidFill>
                            <a:schemeClr val="tx1"/>
                          </a:solidFill>
                          <a:sym typeface="+mn-ea"/>
                        </a:rPr>
                        <a:t>3</a:t>
                      </a:r>
                      <a:endParaRPr lang="en-US" altLang="zh-CN" sz="2000" b="1" dirty="0">
                        <a:solidFill>
                          <a:schemeClr val="tx1"/>
                        </a:solidFill>
                        <a:sym typeface="+mn-ea"/>
                      </a:endParaRPr>
                    </a:p>
                  </a:txBody>
                  <a:tcPr anchor="ctr" anchorCtr="0">
                    <a:solidFill>
                      <a:srgbClr val="FBBCA3"/>
                    </a:solidFill>
                  </a:tcPr>
                </a:tc>
                <a:tc>
                  <a:txBody>
                    <a:bodyPr/>
                    <a:p>
                      <a:pPr algn="ctr">
                        <a:buNone/>
                      </a:pPr>
                      <a:r>
                        <a:rPr lang="en-US" altLang="zh-CN" sz="2000" b="1" dirty="0">
                          <a:solidFill>
                            <a:schemeClr val="tx1"/>
                          </a:solidFill>
                          <a:sym typeface="+mn-ea"/>
                        </a:rPr>
                        <a:t>2</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5</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1</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5</a:t>
                      </a:r>
                      <a:endParaRPr lang="en-US" altLang="zh-CN" sz="2000" b="1" dirty="0">
                        <a:solidFill>
                          <a:schemeClr val="tx1"/>
                        </a:solidFill>
                        <a:sym typeface="+mn-ea"/>
                      </a:endParaRPr>
                    </a:p>
                  </a:txBody>
                  <a:tcPr anchor="ctr" anchorCtr="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
          <p:cNvSpPr txBox="1">
            <a:spLocks noChangeArrowheads="1"/>
          </p:cNvSpPr>
          <p:nvPr/>
        </p:nvSpPr>
        <p:spPr bwMode="auto">
          <a:xfrm>
            <a:off x="806450" y="1587500"/>
            <a:ext cx="7545388" cy="4116388"/>
          </a:xfrm>
          <a:prstGeom prst="rect">
            <a:avLst/>
          </a:prstGeom>
          <a:noFill/>
          <a:ln>
            <a:noFill/>
          </a:ln>
          <a:effectLst/>
        </p:spPr>
        <p:txBody>
          <a:bodyPr lIns="89980" tIns="46789" rIns="89980" bIns="46789"/>
          <a:lstStyle>
            <a:lvl1pPr algn="l" defTabSz="414655" rtl="0" eaLnBrk="0" fontAlgn="base" hangingPunct="0">
              <a:lnSpc>
                <a:spcPct val="101000"/>
              </a:lnSpc>
              <a:spcBef>
                <a:spcPct val="0"/>
              </a:spcBef>
              <a:spcAft>
                <a:spcPct val="0"/>
              </a:spcAft>
              <a:buClr>
                <a:srgbClr val="000000"/>
              </a:buClr>
              <a:buSzPct val="100000"/>
              <a:buFont typeface="Times New Roman" panose="02020603050405020304" pitchFamily="18" charset="0"/>
              <a:defRPr sz="3630" kern="1200">
                <a:solidFill>
                  <a:srgbClr val="EEEEEE"/>
                </a:solidFill>
                <a:latin typeface="微软雅黑" panose="020B0503020204020204" pitchFamily="34" charset="-122"/>
                <a:ea typeface="微软雅黑" panose="020B0503020204020204" pitchFamily="34" charset="-122"/>
                <a:cs typeface="+mj-cs"/>
              </a:defRPr>
            </a:lvl1pPr>
            <a:lvl2pPr algn="l" defTabSz="414655" rtl="0" eaLnBrk="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2pPr>
            <a:lvl3pPr algn="l" defTabSz="414655" rtl="0" eaLnBrk="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3pPr>
            <a:lvl4pPr algn="l" defTabSz="414655" rtl="0" eaLnBrk="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4pPr>
            <a:lvl5pPr algn="l" defTabSz="414655" rtl="0" eaLnBrk="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5pPr>
            <a:lvl6pPr marL="2280920" indent="-207645" algn="l" defTabSz="414655" rtl="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6pPr>
            <a:lvl7pPr marL="2695575" indent="-207645" algn="l" defTabSz="414655" rtl="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7pPr>
            <a:lvl8pPr marL="3110230" indent="-207645" algn="l" defTabSz="414655" rtl="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8pPr>
            <a:lvl9pPr marL="3524885" indent="-207645" algn="l" defTabSz="414655" rtl="0" fontAlgn="base" hangingPunct="0">
              <a:lnSpc>
                <a:spcPct val="101000"/>
              </a:lnSpc>
              <a:spcBef>
                <a:spcPct val="0"/>
              </a:spcBef>
              <a:spcAft>
                <a:spcPct val="0"/>
              </a:spcAft>
              <a:buClr>
                <a:srgbClr val="000000"/>
              </a:buClr>
              <a:buSzPct val="100000"/>
              <a:buFont typeface="Times New Roman" panose="02020603050405020304" pitchFamily="18" charset="0"/>
              <a:defRPr sz="3630">
                <a:solidFill>
                  <a:srgbClr val="EEEEEE"/>
                </a:solidFill>
                <a:latin typeface="Bitstream Charter" pitchFamily="16" charset="0"/>
                <a:ea typeface="Droid Sans Fallback" charset="0"/>
                <a:cs typeface="Droid Sans Fallback" charset="0"/>
              </a:defRPr>
            </a:lvl9pPr>
          </a:lstStyle>
          <a:p>
            <a:pPr marL="0" marR="0" lvl="0" indent="0" algn="l" defTabSz="448945" rtl="0" eaLnBrk="0" fontAlgn="base" latinLnBrk="0" hangingPunct="0">
              <a:lnSpc>
                <a:spcPct val="101000"/>
              </a:lnSpc>
              <a:spcBef>
                <a:spcPts val="700"/>
              </a:spcBef>
              <a:spcAft>
                <a:spcPct val="0"/>
              </a:spcAft>
              <a:buClr>
                <a:srgbClr val="0563C1"/>
              </a:buClr>
              <a:buSzPct val="70000"/>
              <a:buFont typeface="Times New Roman" panose="02020603050405020304" pitchFamily="18" charset="0"/>
              <a:buNone/>
              <a:tabLst>
                <a:tab pos="910590" algn="l"/>
                <a:tab pos="1824355" algn="l"/>
                <a:tab pos="2738755" algn="l"/>
                <a:tab pos="3653155" algn="l"/>
                <a:tab pos="4567555" algn="l"/>
                <a:tab pos="5481320" algn="l"/>
                <a:tab pos="6395720" algn="l"/>
                <a:tab pos="7310120" algn="l"/>
                <a:tab pos="8223885" algn="l"/>
                <a:tab pos="9138285" algn="l"/>
                <a:tab pos="10052685" algn="l"/>
              </a:tabLst>
              <a:defRPr/>
            </a:pPr>
            <a:r>
              <a:rPr kumimoji="0" lang="zh-CN" altLang="en-US" sz="3175" b="0" i="0" u="none" strike="noStrike" kern="120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j-cs"/>
              </a:rPr>
              <a:t>躯干：蓝色</a:t>
            </a:r>
            <a:endParaRPr kumimoji="0" lang="zh-CN" altLang="en-US" sz="3175"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j-cs"/>
            </a:endParaRPr>
          </a:p>
        </p:txBody>
      </p:sp>
      <p:grpSp>
        <p:nvGrpSpPr>
          <p:cNvPr id="56322" name="组合 3"/>
          <p:cNvGrpSpPr/>
          <p:nvPr>
            <p:custDataLst>
              <p:tags r:id="rId1"/>
            </p:custDataLst>
          </p:nvPr>
        </p:nvGrpSpPr>
        <p:grpSpPr>
          <a:xfrm>
            <a:off x="3994468" y="2386965"/>
            <a:ext cx="3346450" cy="3887788"/>
            <a:chOff x="3151189" y="2133738"/>
            <a:chExt cx="3346450" cy="3887379"/>
          </a:xfrm>
        </p:grpSpPr>
        <p:sp>
          <p:nvSpPr>
            <p:cNvPr id="5" name="AutoShape 10"/>
            <p:cNvSpPr>
              <a:spLocks noChangeArrowheads="1"/>
            </p:cNvSpPr>
            <p:nvPr>
              <p:custDataLst>
                <p:tags r:id="rId2"/>
              </p:custDataLst>
            </p:nvPr>
          </p:nvSpPr>
          <p:spPr bwMode="auto">
            <a:xfrm>
              <a:off x="5729289" y="2133738"/>
              <a:ext cx="501650"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No</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6" name="AutoShape 18"/>
            <p:cNvSpPr>
              <a:spLocks noChangeArrowheads="1"/>
            </p:cNvSpPr>
            <p:nvPr>
              <p:custDataLst>
                <p:tags r:id="rId3"/>
              </p:custDataLst>
            </p:nvPr>
          </p:nvSpPr>
          <p:spPr bwMode="auto">
            <a:xfrm>
              <a:off x="4649789" y="4141715"/>
              <a:ext cx="501650"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No</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grpSp>
          <p:nvGrpSpPr>
            <p:cNvPr id="56327" name="Group 19"/>
            <p:cNvGrpSpPr/>
            <p:nvPr/>
          </p:nvGrpSpPr>
          <p:grpSpPr>
            <a:xfrm>
              <a:off x="3276601" y="4571881"/>
              <a:ext cx="989013" cy="1446061"/>
              <a:chOff x="2064" y="2880"/>
              <a:chExt cx="623" cy="911"/>
            </a:xfrm>
          </p:grpSpPr>
          <p:sp>
            <p:nvSpPr>
              <p:cNvPr id="47" name="Oval 20"/>
              <p:cNvSpPr>
                <a:spLocks noChangeArrowheads="1"/>
              </p:cNvSpPr>
              <p:nvPr>
                <p:custDataLst>
                  <p:tags r:id="rId4"/>
                </p:custDataLst>
              </p:nvPr>
            </p:nvSpPr>
            <p:spPr bwMode="auto">
              <a:xfrm>
                <a:off x="2256" y="2880"/>
                <a:ext cx="240" cy="240"/>
              </a:xfrm>
              <a:prstGeom prst="ellipse">
                <a:avLst/>
              </a:prstGeom>
              <a:solidFill>
                <a:srgbClr val="008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8" name="AutoShape 21"/>
              <p:cNvSpPr>
                <a:spLocks noChangeArrowheads="1"/>
              </p:cNvSpPr>
              <p:nvPr>
                <p:custDataLst>
                  <p:tags r:id="rId5"/>
                </p:custDataLst>
              </p:nvPr>
            </p:nvSpPr>
            <p:spPr bwMode="auto">
              <a:xfrm>
                <a:off x="2256" y="3120"/>
                <a:ext cx="240" cy="336"/>
              </a:xfrm>
              <a:prstGeom prst="roundRect">
                <a:avLst>
                  <a:gd name="adj" fmla="val 417"/>
                </a:avLst>
              </a:prstGeom>
              <a:solidFill>
                <a:srgbClr val="0000FF"/>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9" name="Line 22"/>
              <p:cNvSpPr>
                <a:spLocks noChangeShapeType="1"/>
              </p:cNvSpPr>
              <p:nvPr>
                <p:custDataLst>
                  <p:tags r:id="rId6"/>
                </p:custDataLst>
              </p:nvPr>
            </p:nvSpPr>
            <p:spPr bwMode="auto">
              <a:xfrm flipV="1">
                <a:off x="2064" y="3167"/>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0" name="Line 23"/>
              <p:cNvSpPr>
                <a:spLocks noChangeShapeType="1"/>
              </p:cNvSpPr>
              <p:nvPr>
                <p:custDataLst>
                  <p:tags r:id="rId7"/>
                </p:custDataLst>
              </p:nvPr>
            </p:nvSpPr>
            <p:spPr bwMode="auto">
              <a:xfrm flipH="1" flipV="1">
                <a:off x="2495" y="3167"/>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1" name="Line 24"/>
              <p:cNvSpPr>
                <a:spLocks noChangeShapeType="1"/>
              </p:cNvSpPr>
              <p:nvPr>
                <p:custDataLst>
                  <p:tags r:id="rId8"/>
                </p:custDataLst>
              </p:nvPr>
            </p:nvSpPr>
            <p:spPr bwMode="auto">
              <a:xfrm flipV="1">
                <a:off x="2256" y="3455"/>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52" name="Line 25"/>
              <p:cNvSpPr>
                <a:spLocks noChangeShapeType="1"/>
              </p:cNvSpPr>
              <p:nvPr>
                <p:custDataLst>
                  <p:tags r:id="rId9"/>
                </p:custDataLst>
              </p:nvPr>
            </p:nvSpPr>
            <p:spPr bwMode="auto">
              <a:xfrm flipH="1" flipV="1">
                <a:off x="2447" y="3455"/>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8" name="AutoShape 26"/>
            <p:cNvSpPr>
              <a:spLocks noChangeArrowheads="1"/>
            </p:cNvSpPr>
            <p:nvPr>
              <p:custDataLst>
                <p:tags r:id="rId10"/>
              </p:custDataLst>
            </p:nvPr>
          </p:nvSpPr>
          <p:spPr bwMode="auto">
            <a:xfrm>
              <a:off x="3505201" y="4190922"/>
              <a:ext cx="593725"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9" name="AutoShape 34"/>
            <p:cNvSpPr>
              <a:spLocks noChangeArrowheads="1"/>
            </p:cNvSpPr>
            <p:nvPr>
              <p:custDataLst>
                <p:tags r:id="rId11"/>
              </p:custDataLst>
            </p:nvPr>
          </p:nvSpPr>
          <p:spPr bwMode="auto">
            <a:xfrm>
              <a:off x="4578351" y="2133738"/>
              <a:ext cx="501650"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No</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grpSp>
          <p:nvGrpSpPr>
            <p:cNvPr id="56330" name="Group 35"/>
            <p:cNvGrpSpPr/>
            <p:nvPr/>
          </p:nvGrpSpPr>
          <p:grpSpPr>
            <a:xfrm>
              <a:off x="3151189" y="2514697"/>
              <a:ext cx="989012" cy="1446061"/>
              <a:chOff x="1968" y="1584"/>
              <a:chExt cx="623" cy="911"/>
            </a:xfrm>
          </p:grpSpPr>
          <p:sp>
            <p:nvSpPr>
              <p:cNvPr id="41" name="Oval 36"/>
              <p:cNvSpPr>
                <a:spLocks noChangeArrowheads="1"/>
              </p:cNvSpPr>
              <p:nvPr>
                <p:custDataLst>
                  <p:tags r:id="rId12"/>
                </p:custDataLst>
              </p:nvPr>
            </p:nvSpPr>
            <p:spPr bwMode="auto">
              <a:xfrm>
                <a:off x="2160" y="1584"/>
                <a:ext cx="240" cy="240"/>
              </a:xfrm>
              <a:prstGeom prst="ellipse">
                <a:avLst/>
              </a:prstGeom>
              <a:solidFill>
                <a:srgbClr val="008000"/>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2" name="AutoShape 37"/>
              <p:cNvSpPr>
                <a:spLocks noChangeArrowheads="1"/>
              </p:cNvSpPr>
              <p:nvPr>
                <p:custDataLst>
                  <p:tags r:id="rId13"/>
                </p:custDataLst>
              </p:nvPr>
            </p:nvSpPr>
            <p:spPr bwMode="auto">
              <a:xfrm>
                <a:off x="2160" y="1824"/>
                <a:ext cx="240" cy="336"/>
              </a:xfrm>
              <a:prstGeom prst="roundRect">
                <a:avLst>
                  <a:gd name="adj" fmla="val 417"/>
                </a:avLst>
              </a:prstGeom>
              <a:solidFill>
                <a:srgbClr val="0000FF"/>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3" name="Line 38"/>
              <p:cNvSpPr>
                <a:spLocks noChangeShapeType="1"/>
              </p:cNvSpPr>
              <p:nvPr>
                <p:custDataLst>
                  <p:tags r:id="rId14"/>
                </p:custDataLst>
              </p:nvPr>
            </p:nvSpPr>
            <p:spPr bwMode="auto">
              <a:xfrm flipV="1">
                <a:off x="1968" y="1871"/>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4" name="Line 39"/>
              <p:cNvSpPr>
                <a:spLocks noChangeShapeType="1"/>
              </p:cNvSpPr>
              <p:nvPr>
                <p:custDataLst>
                  <p:tags r:id="rId15"/>
                </p:custDataLst>
              </p:nvPr>
            </p:nvSpPr>
            <p:spPr bwMode="auto">
              <a:xfrm flipH="1" flipV="1">
                <a:off x="2399" y="1871"/>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5" name="Line 40"/>
              <p:cNvSpPr>
                <a:spLocks noChangeShapeType="1"/>
              </p:cNvSpPr>
              <p:nvPr>
                <p:custDataLst>
                  <p:tags r:id="rId16"/>
                </p:custDataLst>
              </p:nvPr>
            </p:nvSpPr>
            <p:spPr bwMode="auto">
              <a:xfrm flipV="1">
                <a:off x="2160" y="2159"/>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6" name="Line 41"/>
              <p:cNvSpPr>
                <a:spLocks noChangeShapeType="1"/>
              </p:cNvSpPr>
              <p:nvPr>
                <p:custDataLst>
                  <p:tags r:id="rId17"/>
                </p:custDataLst>
              </p:nvPr>
            </p:nvSpPr>
            <p:spPr bwMode="auto">
              <a:xfrm flipH="1" flipV="1">
                <a:off x="2351" y="2159"/>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sp>
          <p:nvSpPr>
            <p:cNvPr id="11" name="AutoShape 42"/>
            <p:cNvSpPr>
              <a:spLocks noChangeArrowheads="1"/>
            </p:cNvSpPr>
            <p:nvPr>
              <p:custDataLst>
                <p:tags r:id="rId18"/>
              </p:custDataLst>
            </p:nvPr>
          </p:nvSpPr>
          <p:spPr bwMode="auto">
            <a:xfrm>
              <a:off x="3429001" y="2133738"/>
              <a:ext cx="593725"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Yes</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sp>
          <p:nvSpPr>
            <p:cNvPr id="12" name="AutoShape 50"/>
            <p:cNvSpPr>
              <a:spLocks noChangeArrowheads="1"/>
            </p:cNvSpPr>
            <p:nvPr>
              <p:custDataLst>
                <p:tags r:id="rId19"/>
              </p:custDataLst>
            </p:nvPr>
          </p:nvSpPr>
          <p:spPr bwMode="auto">
            <a:xfrm>
              <a:off x="5729289" y="4149651"/>
              <a:ext cx="501650" cy="371436"/>
            </a:xfrm>
            <a:prstGeom prst="roundRect">
              <a:avLst>
                <a:gd name="adj" fmla="val 431"/>
              </a:avLst>
            </a:prstGeom>
            <a:noFill/>
            <a:ln w="9525">
              <a:noFill/>
              <a:round/>
            </a:ln>
          </p:spPr>
          <p:txBody>
            <a:bodyPr wrap="none" lIns="89980" tIns="46789" rIns="89980" bIns="46789">
              <a:spAutoFit/>
            </a:bodyPr>
            <a:p>
              <a:pPr marL="0" marR="0" lvl="0" indent="0" algn="l" defTabSz="414655" rtl="0" eaLnBrk="1" fontAlgn="auto" latinLnBrk="0" hangingPunct="1">
                <a:lnSpc>
                  <a:spcPct val="100000"/>
                </a:lnSpc>
                <a:spcBef>
                  <a:spcPts val="0"/>
                </a:spcBef>
                <a:spcAft>
                  <a:spcPts val="0"/>
                </a:spcAft>
                <a:buClr>
                  <a:srgbClr val="000000"/>
                </a:buClr>
                <a:buSzPct val="100000"/>
                <a:buFontTx/>
                <a:buNone/>
                <a:tabLst>
                  <a:tab pos="0" algn="l"/>
                  <a:tab pos="911860" algn="l"/>
                  <a:tab pos="1826260" algn="l"/>
                  <a:tab pos="2740660" algn="l"/>
                  <a:tab pos="3655060" algn="l"/>
                  <a:tab pos="4569460" algn="l"/>
                  <a:tab pos="5483860" algn="l"/>
                  <a:tab pos="6398260" algn="l"/>
                  <a:tab pos="7312025" algn="l"/>
                  <a:tab pos="8227060" algn="l"/>
                  <a:tab pos="9140825" algn="l"/>
                  <a:tab pos="10055225" algn="l"/>
                </a:tabLst>
                <a:defRPr/>
              </a:pPr>
              <a:r>
                <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rPr>
                <a:t>No</a:t>
              </a:r>
              <a:endParaRPr kumimoji="0" lang="en-GB" altLang="zh-CN" sz="2400" b="0" i="0" u="none" strike="noStrike" kern="0" cap="none" spc="0" normalizeH="0" baseline="0" noProof="0" dirty="0">
                <a:ln>
                  <a:noFill/>
                </a:ln>
                <a:solidFill>
                  <a:srgbClr val="FF3300"/>
                </a:solidFill>
                <a:effectLst/>
                <a:uLnTx/>
                <a:uFillTx/>
                <a:latin typeface="Tahoma" panose="020B0604030504040204" pitchFamily="34" charset="0"/>
                <a:ea typeface="仿宋_GB2312" panose="02010609030101010101" pitchFamily="49" charset="-122"/>
                <a:cs typeface="Arial" panose="020B0604020202020204" pitchFamily="34" charset="0"/>
              </a:endParaRPr>
            </a:p>
          </p:txBody>
        </p:sp>
        <p:grpSp>
          <p:nvGrpSpPr>
            <p:cNvPr id="56333" name="Group 52"/>
            <p:cNvGrpSpPr/>
            <p:nvPr/>
          </p:nvGrpSpPr>
          <p:grpSpPr>
            <a:xfrm>
              <a:off x="4303714" y="2514697"/>
              <a:ext cx="989012" cy="1446061"/>
              <a:chOff x="3792" y="1584"/>
              <a:chExt cx="623" cy="911"/>
            </a:xfrm>
          </p:grpSpPr>
          <p:sp>
            <p:nvSpPr>
              <p:cNvPr id="35" name="Oval 53"/>
              <p:cNvSpPr>
                <a:spLocks noChangeArrowheads="1"/>
              </p:cNvSpPr>
              <p:nvPr>
                <p:custDataLst>
                  <p:tags r:id="rId20"/>
                </p:custDataLst>
              </p:nvPr>
            </p:nvSpPr>
            <p:spPr bwMode="auto">
              <a:xfrm>
                <a:off x="3984" y="1584"/>
                <a:ext cx="240" cy="240"/>
              </a:xfrm>
              <a:prstGeom prst="ellipse">
                <a:avLst/>
              </a:prstGeom>
              <a:solidFill>
                <a:srgbClr val="FFFF00"/>
              </a:solidFill>
              <a:ln w="9398">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6" name="AutoShape 54"/>
              <p:cNvSpPr>
                <a:spLocks noChangeArrowheads="1"/>
              </p:cNvSpPr>
              <p:nvPr>
                <p:custDataLst>
                  <p:tags r:id="rId21"/>
                </p:custDataLst>
              </p:nvPr>
            </p:nvSpPr>
            <p:spPr bwMode="auto">
              <a:xfrm>
                <a:off x="3984" y="1824"/>
                <a:ext cx="240" cy="336"/>
              </a:xfrm>
              <a:prstGeom prst="roundRect">
                <a:avLst>
                  <a:gd name="adj" fmla="val 417"/>
                </a:avLst>
              </a:prstGeom>
              <a:solidFill>
                <a:srgbClr val="0000FF"/>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7" name="Line 55"/>
              <p:cNvSpPr>
                <a:spLocks noChangeShapeType="1"/>
              </p:cNvSpPr>
              <p:nvPr>
                <p:custDataLst>
                  <p:tags r:id="rId22"/>
                </p:custDataLst>
              </p:nvPr>
            </p:nvSpPr>
            <p:spPr bwMode="auto">
              <a:xfrm flipV="1">
                <a:off x="3792" y="1871"/>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8" name="Line 56"/>
              <p:cNvSpPr>
                <a:spLocks noChangeShapeType="1"/>
              </p:cNvSpPr>
              <p:nvPr>
                <p:custDataLst>
                  <p:tags r:id="rId23"/>
                </p:custDataLst>
              </p:nvPr>
            </p:nvSpPr>
            <p:spPr bwMode="auto">
              <a:xfrm flipH="1" flipV="1">
                <a:off x="4223" y="1871"/>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9" name="Line 57"/>
              <p:cNvSpPr>
                <a:spLocks noChangeShapeType="1"/>
              </p:cNvSpPr>
              <p:nvPr>
                <p:custDataLst>
                  <p:tags r:id="rId24"/>
                </p:custDataLst>
              </p:nvPr>
            </p:nvSpPr>
            <p:spPr bwMode="auto">
              <a:xfrm flipV="1">
                <a:off x="3984" y="2159"/>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40" name="Line 58"/>
              <p:cNvSpPr>
                <a:spLocks noChangeShapeType="1"/>
              </p:cNvSpPr>
              <p:nvPr>
                <p:custDataLst>
                  <p:tags r:id="rId25"/>
                </p:custDataLst>
              </p:nvPr>
            </p:nvSpPr>
            <p:spPr bwMode="auto">
              <a:xfrm flipH="1" flipV="1">
                <a:off x="4175" y="2159"/>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6334" name="Group 59"/>
            <p:cNvGrpSpPr/>
            <p:nvPr/>
          </p:nvGrpSpPr>
          <p:grpSpPr>
            <a:xfrm>
              <a:off x="5454651" y="2514697"/>
              <a:ext cx="989013" cy="1446061"/>
              <a:chOff x="3792" y="1584"/>
              <a:chExt cx="623" cy="911"/>
            </a:xfrm>
          </p:grpSpPr>
          <p:sp>
            <p:nvSpPr>
              <p:cNvPr id="29" name="Oval 60"/>
              <p:cNvSpPr>
                <a:spLocks noChangeArrowheads="1"/>
              </p:cNvSpPr>
              <p:nvPr>
                <p:custDataLst>
                  <p:tags r:id="rId26"/>
                </p:custDataLst>
              </p:nvPr>
            </p:nvSpPr>
            <p:spPr bwMode="auto">
              <a:xfrm>
                <a:off x="3984" y="1584"/>
                <a:ext cx="240" cy="240"/>
              </a:xfrm>
              <a:prstGeom prst="ellipse">
                <a:avLst/>
              </a:prstGeom>
              <a:solidFill>
                <a:srgbClr val="FFFF00"/>
              </a:solidFill>
              <a:ln w="9398">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0" name="AutoShape 61"/>
              <p:cNvSpPr>
                <a:spLocks noChangeArrowheads="1"/>
              </p:cNvSpPr>
              <p:nvPr>
                <p:custDataLst>
                  <p:tags r:id="rId27"/>
                </p:custDataLst>
              </p:nvPr>
            </p:nvSpPr>
            <p:spPr bwMode="auto">
              <a:xfrm>
                <a:off x="3984" y="1824"/>
                <a:ext cx="240" cy="336"/>
              </a:xfrm>
              <a:prstGeom prst="roundRect">
                <a:avLst>
                  <a:gd name="adj" fmla="val 417"/>
                </a:avLst>
              </a:prstGeom>
              <a:solidFill>
                <a:srgbClr val="0000FF"/>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1" name="Line 62"/>
              <p:cNvSpPr>
                <a:spLocks noChangeShapeType="1"/>
              </p:cNvSpPr>
              <p:nvPr>
                <p:custDataLst>
                  <p:tags r:id="rId28"/>
                </p:custDataLst>
              </p:nvPr>
            </p:nvSpPr>
            <p:spPr bwMode="auto">
              <a:xfrm flipV="1">
                <a:off x="3792" y="1871"/>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2" name="Line 63"/>
              <p:cNvSpPr>
                <a:spLocks noChangeShapeType="1"/>
              </p:cNvSpPr>
              <p:nvPr/>
            </p:nvSpPr>
            <p:spPr bwMode="auto">
              <a:xfrm flipH="1" flipV="1">
                <a:off x="4223" y="1871"/>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3" name="Line 64"/>
              <p:cNvSpPr>
                <a:spLocks noChangeShapeType="1"/>
              </p:cNvSpPr>
              <p:nvPr>
                <p:custDataLst>
                  <p:tags r:id="rId29"/>
                </p:custDataLst>
              </p:nvPr>
            </p:nvSpPr>
            <p:spPr bwMode="auto">
              <a:xfrm flipV="1">
                <a:off x="3984" y="2159"/>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34" name="Line 65"/>
              <p:cNvSpPr>
                <a:spLocks noChangeShapeType="1"/>
              </p:cNvSpPr>
              <p:nvPr>
                <p:custDataLst>
                  <p:tags r:id="rId30"/>
                </p:custDataLst>
              </p:nvPr>
            </p:nvSpPr>
            <p:spPr bwMode="auto">
              <a:xfrm flipH="1" flipV="1">
                <a:off x="4175" y="2159"/>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6335" name="Group 66"/>
            <p:cNvGrpSpPr/>
            <p:nvPr/>
          </p:nvGrpSpPr>
          <p:grpSpPr>
            <a:xfrm>
              <a:off x="5508626" y="4575056"/>
              <a:ext cx="989013" cy="1446061"/>
              <a:chOff x="3792" y="1584"/>
              <a:chExt cx="623" cy="911"/>
            </a:xfrm>
          </p:grpSpPr>
          <p:sp>
            <p:nvSpPr>
              <p:cNvPr id="23" name="Oval 67"/>
              <p:cNvSpPr>
                <a:spLocks noChangeArrowheads="1"/>
              </p:cNvSpPr>
              <p:nvPr>
                <p:custDataLst>
                  <p:tags r:id="rId31"/>
                </p:custDataLst>
              </p:nvPr>
            </p:nvSpPr>
            <p:spPr bwMode="auto">
              <a:xfrm>
                <a:off x="3984" y="1584"/>
                <a:ext cx="240" cy="240"/>
              </a:xfrm>
              <a:prstGeom prst="ellipse">
                <a:avLst/>
              </a:prstGeom>
              <a:solidFill>
                <a:srgbClr val="FFFF00"/>
              </a:solidFill>
              <a:ln w="9398">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4" name="AutoShape 68"/>
              <p:cNvSpPr>
                <a:spLocks noChangeArrowheads="1"/>
              </p:cNvSpPr>
              <p:nvPr>
                <p:custDataLst>
                  <p:tags r:id="rId32"/>
                </p:custDataLst>
              </p:nvPr>
            </p:nvSpPr>
            <p:spPr bwMode="auto">
              <a:xfrm>
                <a:off x="3984" y="1824"/>
                <a:ext cx="240" cy="336"/>
              </a:xfrm>
              <a:prstGeom prst="roundRect">
                <a:avLst>
                  <a:gd name="adj" fmla="val 417"/>
                </a:avLst>
              </a:prstGeom>
              <a:solidFill>
                <a:srgbClr val="0000FF"/>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5" name="Line 69"/>
              <p:cNvSpPr>
                <a:spLocks noChangeShapeType="1"/>
              </p:cNvSpPr>
              <p:nvPr>
                <p:custDataLst>
                  <p:tags r:id="rId33"/>
                </p:custDataLst>
              </p:nvPr>
            </p:nvSpPr>
            <p:spPr bwMode="auto">
              <a:xfrm flipV="1">
                <a:off x="3792" y="1871"/>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6" name="Line 70"/>
              <p:cNvSpPr>
                <a:spLocks noChangeShapeType="1"/>
              </p:cNvSpPr>
              <p:nvPr/>
            </p:nvSpPr>
            <p:spPr bwMode="auto">
              <a:xfrm flipH="1" flipV="1">
                <a:off x="4223" y="1871"/>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7" name="Line 71"/>
              <p:cNvSpPr>
                <a:spLocks noChangeShapeType="1"/>
              </p:cNvSpPr>
              <p:nvPr>
                <p:custDataLst>
                  <p:tags r:id="rId34"/>
                </p:custDataLst>
              </p:nvPr>
            </p:nvSpPr>
            <p:spPr bwMode="auto">
              <a:xfrm flipV="1">
                <a:off x="3984" y="2159"/>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8" name="Line 72"/>
              <p:cNvSpPr>
                <a:spLocks noChangeShapeType="1"/>
              </p:cNvSpPr>
              <p:nvPr>
                <p:custDataLst>
                  <p:tags r:id="rId35"/>
                </p:custDataLst>
              </p:nvPr>
            </p:nvSpPr>
            <p:spPr bwMode="auto">
              <a:xfrm flipH="1" flipV="1">
                <a:off x="4175" y="2159"/>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nvGrpSpPr>
            <p:cNvPr id="56336" name="Group 73"/>
            <p:cNvGrpSpPr/>
            <p:nvPr/>
          </p:nvGrpSpPr>
          <p:grpSpPr>
            <a:xfrm>
              <a:off x="4375151" y="4575056"/>
              <a:ext cx="989013" cy="1446061"/>
              <a:chOff x="3792" y="1584"/>
              <a:chExt cx="623" cy="911"/>
            </a:xfrm>
          </p:grpSpPr>
          <p:sp>
            <p:nvSpPr>
              <p:cNvPr id="17" name="Oval 74"/>
              <p:cNvSpPr>
                <a:spLocks noChangeArrowheads="1"/>
              </p:cNvSpPr>
              <p:nvPr>
                <p:custDataLst>
                  <p:tags r:id="rId36"/>
                </p:custDataLst>
              </p:nvPr>
            </p:nvSpPr>
            <p:spPr bwMode="auto">
              <a:xfrm>
                <a:off x="3984" y="1584"/>
                <a:ext cx="240" cy="240"/>
              </a:xfrm>
              <a:prstGeom prst="ellipse">
                <a:avLst/>
              </a:prstGeom>
              <a:solidFill>
                <a:srgbClr val="FFFF00"/>
              </a:solidFill>
              <a:ln w="9398">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8" name="AutoShape 75"/>
              <p:cNvSpPr>
                <a:spLocks noChangeArrowheads="1"/>
              </p:cNvSpPr>
              <p:nvPr>
                <p:custDataLst>
                  <p:tags r:id="rId37"/>
                </p:custDataLst>
              </p:nvPr>
            </p:nvSpPr>
            <p:spPr bwMode="auto">
              <a:xfrm>
                <a:off x="3984" y="1824"/>
                <a:ext cx="240" cy="336"/>
              </a:xfrm>
              <a:prstGeom prst="roundRect">
                <a:avLst>
                  <a:gd name="adj" fmla="val 417"/>
                </a:avLst>
              </a:prstGeom>
              <a:solidFill>
                <a:srgbClr val="0000FF"/>
              </a:solidFill>
              <a:ln w="9360">
                <a:solidFill>
                  <a:srgbClr val="000000"/>
                </a:solidFill>
                <a:round/>
              </a:ln>
            </p:spPr>
            <p:txBody>
              <a:bodyPr wrap="none" anchor="ct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19" name="Line 76"/>
              <p:cNvSpPr>
                <a:spLocks noChangeShapeType="1"/>
              </p:cNvSpPr>
              <p:nvPr>
                <p:custDataLst>
                  <p:tags r:id="rId38"/>
                </p:custDataLst>
              </p:nvPr>
            </p:nvSpPr>
            <p:spPr bwMode="auto">
              <a:xfrm flipV="1">
                <a:off x="3792" y="1871"/>
                <a:ext cx="192"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0" name="Line 77"/>
              <p:cNvSpPr>
                <a:spLocks noChangeShapeType="1"/>
              </p:cNvSpPr>
              <p:nvPr>
                <p:custDataLst>
                  <p:tags r:id="rId39"/>
                </p:custDataLst>
              </p:nvPr>
            </p:nvSpPr>
            <p:spPr bwMode="auto">
              <a:xfrm flipH="1" flipV="1">
                <a:off x="4223" y="1871"/>
                <a:ext cx="194" cy="194"/>
              </a:xfrm>
              <a:prstGeom prst="line">
                <a:avLst/>
              </a:prstGeom>
              <a:noFill/>
              <a:ln w="3816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1" name="Line 78"/>
              <p:cNvSpPr>
                <a:spLocks noChangeShapeType="1"/>
              </p:cNvSpPr>
              <p:nvPr>
                <p:custDataLst>
                  <p:tags r:id="rId40"/>
                </p:custDataLst>
              </p:nvPr>
            </p:nvSpPr>
            <p:spPr bwMode="auto">
              <a:xfrm flipV="1">
                <a:off x="3984" y="2159"/>
                <a:ext cx="96"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sp>
            <p:nvSpPr>
              <p:cNvPr id="22" name="Line 79"/>
              <p:cNvSpPr>
                <a:spLocks noChangeShapeType="1"/>
              </p:cNvSpPr>
              <p:nvPr>
                <p:custDataLst>
                  <p:tags r:id="rId41"/>
                </p:custDataLst>
              </p:nvPr>
            </p:nvSpPr>
            <p:spPr bwMode="auto">
              <a:xfrm flipH="1" flipV="1">
                <a:off x="4175" y="2159"/>
                <a:ext cx="50" cy="338"/>
              </a:xfrm>
              <a:prstGeom prst="line">
                <a:avLst/>
              </a:prstGeom>
              <a:noFill/>
              <a:ln w="57240">
                <a:solidFill>
                  <a:srgbClr val="000000"/>
                </a:solidFill>
                <a:round/>
              </a:ln>
            </p:spPr>
            <p:txBody>
              <a:bodyPr/>
              <a:p>
                <a:pPr marL="0" marR="0" lvl="0" indent="0" algn="l" defTabSz="41465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仿宋_GB2312" panose="02010609030101010101" pitchFamily="49" charset="-122"/>
                  <a:cs typeface="+mn-cs"/>
                </a:endParaRPr>
              </a:p>
            </p:txBody>
          </p:sp>
        </p:grpSp>
      </p:grpSp>
      <p:sp>
        <p:nvSpPr>
          <p:cNvPr id="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决策树原理</a:t>
            </a:r>
            <a:endParaRPr lang="zh-CN" altLang="en-US" dirty="0">
              <a:solidFill>
                <a:schemeClr val="tx1"/>
              </a:solidFill>
            </a:endParaRPr>
          </a:p>
        </p:txBody>
      </p:sp>
    </p:spTree>
  </p:cSld>
  <p:clrMapOvr>
    <a:masterClrMapping/>
  </p:clrMapOvr>
  <p:transition advTm="8005"/>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5" name="文本框 4"/>
              <p:cNvSpPr txBox="1"/>
              <p:nvPr/>
            </p:nvSpPr>
            <p:spPr>
              <a:xfrm>
                <a:off x="850265" y="3429000"/>
                <a:ext cx="10191750" cy="3195955"/>
              </a:xfrm>
              <a:prstGeom prst="rect">
                <a:avLst/>
              </a:prstGeom>
              <a:noFill/>
            </p:spPr>
            <p:txBody>
              <a:bodyPr wrap="square" rtlCol="0" anchor="t">
                <a:spAutoFit/>
              </a:bodyPr>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左子节点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5</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右子节点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5</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5</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2778</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是否拖欠贷款，婚姻状况属性</m:t>
                          </m:r>
                        </m:e>
                      </m:d>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5</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6</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2778</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3667</m:t>
                      </m:r>
                    </m:oMath>
                  </m:oMathPara>
                </a14:m>
                <a:endParaRPr lang="zh-CN" altLang="en-US" dirty="0">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850265" y="3429000"/>
                <a:ext cx="10191750" cy="3195955"/>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2" name="表格 1"/>
          <p:cNvGraphicFramePr/>
          <p:nvPr>
            <p:custDataLst>
              <p:tags r:id="rId2"/>
            </p:custDataLst>
          </p:nvPr>
        </p:nvGraphicFramePr>
        <p:xfrm>
          <a:off x="1430655" y="1327785"/>
          <a:ext cx="10420985" cy="2346960"/>
        </p:xfrm>
        <a:graphic>
          <a:graphicData uri="http://schemas.openxmlformats.org/drawingml/2006/table">
            <a:tbl>
              <a:tblPr firstRow="1" bandRow="1">
                <a:tableStyleId>{5C22544A-7EE6-4342-B048-85BDC9FD1C3A}</a:tableStyleId>
              </a:tblPr>
              <a:tblGrid>
                <a:gridCol w="1303020"/>
                <a:gridCol w="1191260"/>
                <a:gridCol w="1413510"/>
                <a:gridCol w="1303020"/>
                <a:gridCol w="1311275"/>
                <a:gridCol w="1292860"/>
                <a:gridCol w="1303020"/>
                <a:gridCol w="1303020"/>
              </a:tblGrid>
              <a:tr h="457200">
                <a:tc gridSpan="8">
                  <a:txBody>
                    <a:bodyPr/>
                    <a:p>
                      <a:pPr algn="ctr">
                        <a:buNone/>
                      </a:pPr>
                      <a:r>
                        <a:rPr lang="en-US" altLang="zh-CN" sz="2400" b="1" dirty="0">
                          <a:solidFill>
                            <a:schemeClr val="tx1"/>
                          </a:solidFill>
                          <a:sym typeface="+mn-ea"/>
                        </a:rPr>
                        <a:t>婚姻状况属性</a:t>
                      </a:r>
                      <a:endParaRPr lang="en-US" altLang="zh-CN" sz="2400" b="1" dirty="0">
                        <a:solidFill>
                          <a:schemeClr val="tx1"/>
                        </a:solidFill>
                        <a:sym typeface="+mn-ea"/>
                      </a:endParaRPr>
                    </a:p>
                  </a:txBody>
                  <a:tcPr anchor="ctr" anchorCtr="0"/>
                </a:tc>
                <a:tc hMerge="1">
                  <a:tcPr/>
                </a:tc>
                <a:tc hMerge="1">
                  <a:tcPr anchor="ctr" anchorCtr="0"/>
                </a:tc>
                <a:tc hMerge="1">
                  <a:tcPr anchor="ctr" anchorCtr="0"/>
                </a:tc>
                <a:tc hMerge="1">
                  <a:tcPr anchor="ctr" anchorCtr="0"/>
                </a:tc>
                <a:tc hMerge="1">
                  <a:tcPr anchor="ctr" anchorCtr="0"/>
                </a:tc>
                <a:tc hMerge="1">
                  <a:tcPr anchor="ctr" anchorCtr="0"/>
                </a:tc>
                <a:tc hMerge="1">
                  <a:tcPr anchor="ctr" anchorCtr="0"/>
                </a:tc>
              </a:tr>
              <a:tr h="396240">
                <a:tc>
                  <a:txBody>
                    <a:bodyPr/>
                    <a:p>
                      <a:pPr algn="ctr">
                        <a:buNone/>
                      </a:pPr>
                      <a:endParaRPr lang="en-US" altLang="zh-CN" sz="2000" dirty="0">
                        <a:solidFill>
                          <a:schemeClr val="tx1"/>
                        </a:solidFill>
                        <a:sym typeface="+mn-ea"/>
                      </a:endParaRPr>
                    </a:p>
                  </a:txBody>
                  <a:tcPr anchor="ctr" anchorCtr="0"/>
                </a:tc>
                <a:tc>
                  <a:txBody>
                    <a:bodyPr/>
                    <a:p>
                      <a:pPr algn="ctr">
                        <a:buNone/>
                      </a:pPr>
                      <a:endParaRPr lang="en-US" altLang="zh-CN" sz="2000" dirty="0">
                        <a:solidFill>
                          <a:schemeClr val="tx1"/>
                        </a:solidFill>
                        <a:sym typeface="+mn-ea"/>
                      </a:endParaRPr>
                    </a:p>
                  </a:txBody>
                  <a:tcPr anchor="ctr" anchorCtr="0"/>
                </a:tc>
                <a:tc gridSpan="2">
                  <a:txBody>
                    <a:bodyPr/>
                    <a:p>
                      <a:pPr algn="ctr">
                        <a:buClrTx/>
                        <a:buSzTx/>
                        <a:buFontTx/>
                        <a:buNone/>
                      </a:pPr>
                      <a:r>
                        <a:rPr lang="zh-CN" altLang="en-US" sz="2000" b="1" dirty="0">
                          <a:solidFill>
                            <a:schemeClr val="tx1"/>
                          </a:solidFill>
                          <a:sym typeface="+mn-ea"/>
                        </a:rPr>
                        <a:t>①</a:t>
                      </a:r>
                      <a:endParaRPr lang="zh-CN" altLang="en-US" sz="2000" b="1" dirty="0">
                        <a:solidFill>
                          <a:schemeClr val="tx1"/>
                        </a:solidFill>
                        <a:sym typeface="+mn-ea"/>
                      </a:endParaRPr>
                    </a:p>
                  </a:txBody>
                  <a:tcPr anchor="ctr" anchorCtr="0">
                    <a:noFill/>
                  </a:tcPr>
                </a:tc>
                <a:tc hMerge="1">
                  <a:tcPr anchor="ctr" anchorCtr="0"/>
                </a:tc>
                <a:tc gridSpan="2">
                  <a:txBody>
                    <a:bodyPr/>
                    <a:p>
                      <a:pPr algn="ctr">
                        <a:buNone/>
                      </a:pPr>
                      <a:r>
                        <a:rPr lang="zh-CN" altLang="en-US" sz="2000" b="1" dirty="0">
                          <a:solidFill>
                            <a:schemeClr val="tx1"/>
                          </a:solidFill>
                        </a:rPr>
                        <a:t>②</a:t>
                      </a:r>
                      <a:endParaRPr lang="zh-CN" altLang="en-US" sz="2000" b="1" dirty="0">
                        <a:solidFill>
                          <a:schemeClr val="tx1"/>
                        </a:solidFill>
                      </a:endParaRPr>
                    </a:p>
                  </a:txBody>
                  <a:tcPr anchor="ctr" anchorCtr="0">
                    <a:solidFill>
                      <a:srgbClr val="FBBCA3"/>
                    </a:solidFill>
                  </a:tcPr>
                </a:tc>
                <a:tc hMerge="1">
                  <a:tcPr anchor="ctr" anchorCtr="0"/>
                </a:tc>
                <a:tc gridSpan="2">
                  <a:txBody>
                    <a:bodyPr/>
                    <a:p>
                      <a:pPr algn="ctr">
                        <a:buNone/>
                      </a:pPr>
                      <a:r>
                        <a:rPr lang="zh-CN" altLang="en-US" sz="2000" b="1" dirty="0">
                          <a:solidFill>
                            <a:schemeClr val="tx1"/>
                          </a:solidFill>
                        </a:rPr>
                        <a:t>③</a:t>
                      </a:r>
                      <a:endParaRPr lang="zh-CN" altLang="en-US" sz="2000" b="1" dirty="0">
                        <a:solidFill>
                          <a:schemeClr val="tx1"/>
                        </a:solidFill>
                      </a:endParaRPr>
                    </a:p>
                  </a:txBody>
                  <a:tcPr anchor="ctr" anchorCtr="0"/>
                </a:tc>
                <a:tc hMerge="1">
                  <a:tcPr anchor="ctr" anchorCtr="0"/>
                </a:tc>
              </a:tr>
              <a:tr h="701040">
                <a:tc>
                  <a:txBody>
                    <a:bodyPr/>
                    <a:p>
                      <a:pPr algn="ctr">
                        <a:buNone/>
                      </a:pPr>
                      <a:endParaRPr lang="en-US" altLang="zh-CN" sz="2000" dirty="0">
                        <a:solidFill>
                          <a:schemeClr val="tx1"/>
                        </a:solidFill>
                        <a:sym typeface="+mn-ea"/>
                      </a:endParaRPr>
                    </a:p>
                  </a:txBody>
                  <a:tcPr anchor="ctr" anchorCtr="0"/>
                </a:tc>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married</a:t>
                      </a:r>
                      <a:endParaRPr lang="en-US" altLang="zh-CN" sz="2000" b="1" dirty="0">
                        <a:solidFill>
                          <a:schemeClr val="tx1"/>
                        </a:solidFill>
                        <a:sym typeface="+mn-ea"/>
                      </a:endParaRPr>
                    </a:p>
                  </a:txBody>
                  <a:tcPr anchor="ctr" anchorCtr="0">
                    <a:noFill/>
                  </a:tcPr>
                </a:tc>
                <a:tc>
                  <a:txBody>
                    <a:bodyPr/>
                    <a:p>
                      <a:pPr algn="ctr">
                        <a:buClrTx/>
                        <a:buSzTx/>
                        <a:buFontTx/>
                        <a:buNone/>
                      </a:pPr>
                      <a:r>
                        <a:rPr lang="en-US" altLang="zh-CN" sz="2000" b="1" dirty="0">
                          <a:solidFill>
                            <a:schemeClr val="tx1"/>
                          </a:solidFill>
                          <a:sym typeface="+mn-ea"/>
                        </a:rPr>
                        <a:t>single，divorced</a:t>
                      </a:r>
                      <a:endParaRPr lang="en-US" altLang="zh-CN" sz="2000" b="1" dirty="0">
                        <a:solidFill>
                          <a:schemeClr val="tx1"/>
                        </a:solidFill>
                      </a:endParaRPr>
                    </a:p>
                  </a:txBody>
                  <a:tcPr anchor="ctr" anchorCtr="0">
                    <a:noFill/>
                  </a:tcPr>
                </a:tc>
                <a:tc>
                  <a:txBody>
                    <a:bodyPr/>
                    <a:p>
                      <a:pPr algn="ctr">
                        <a:buNone/>
                      </a:pPr>
                      <a:r>
                        <a:rPr lang="en-US" altLang="zh-CN" sz="2000" b="1" dirty="0">
                          <a:solidFill>
                            <a:schemeClr val="tx1"/>
                          </a:solidFill>
                          <a:sym typeface="+mn-ea"/>
                        </a:rPr>
                        <a:t>single</a:t>
                      </a:r>
                      <a:endParaRPr lang="en-US" altLang="zh-CN" sz="2000" b="1" dirty="0">
                        <a:solidFill>
                          <a:schemeClr val="tx1"/>
                        </a:solidFill>
                      </a:endParaRPr>
                    </a:p>
                  </a:txBody>
                  <a:tcPr anchor="ctr" anchorCtr="0">
                    <a:solidFill>
                      <a:srgbClr val="FBBCA3"/>
                    </a:solidFill>
                  </a:tcPr>
                </a:tc>
                <a:tc>
                  <a:txBody>
                    <a:bodyPr/>
                    <a:p>
                      <a:pPr algn="ctr">
                        <a:buNone/>
                      </a:pPr>
                      <a:r>
                        <a:rPr lang="en-US" altLang="zh-CN" sz="2000" b="1" dirty="0">
                          <a:solidFill>
                            <a:schemeClr val="tx1"/>
                          </a:solidFill>
                          <a:sym typeface="+mn-ea"/>
                        </a:rPr>
                        <a:t>married，divorced</a:t>
                      </a:r>
                      <a:endParaRPr lang="en-US" altLang="zh-CN" sz="2000" b="1" dirty="0">
                        <a:solidFill>
                          <a:schemeClr val="tx1"/>
                        </a:solidFill>
                        <a:sym typeface="+mn-ea"/>
                      </a:endParaRPr>
                    </a:p>
                  </a:txBody>
                  <a:tcPr anchor="ctr" anchorCtr="0">
                    <a:solidFill>
                      <a:srgbClr val="FBBCA3"/>
                    </a:solidFill>
                  </a:tcPr>
                </a:tc>
                <a:tc>
                  <a:txBody>
                    <a:bodyPr/>
                    <a:p>
                      <a:pPr algn="ctr">
                        <a:buNone/>
                      </a:pPr>
                      <a:r>
                        <a:rPr lang="en-US" altLang="zh-CN" sz="2000" b="1" dirty="0">
                          <a:solidFill>
                            <a:schemeClr val="tx1"/>
                          </a:solidFill>
                          <a:sym typeface="+mn-ea"/>
                        </a:rPr>
                        <a:t>divorced</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sym typeface="+mn-ea"/>
                        </a:rPr>
                        <a:t>single，married</a:t>
                      </a:r>
                      <a:endParaRPr lang="en-US" altLang="zh-CN" sz="2000" b="1" dirty="0">
                        <a:solidFill>
                          <a:schemeClr val="tx1"/>
                        </a:solidFill>
                        <a:sym typeface="+mn-ea"/>
                      </a:endParaRPr>
                    </a:p>
                  </a:txBody>
                  <a:tcPr anchor="ctr" anchorCtr="0"/>
                </a:tc>
              </a:tr>
              <a:tr h="396240">
                <a:tc rowSpan="2">
                  <a:txBody>
                    <a:bodyPr/>
                    <a:p>
                      <a:pPr algn="ctr">
                        <a:buNone/>
                      </a:pPr>
                      <a:r>
                        <a:rPr lang="en-US" altLang="zh-CN" sz="2000" b="1" dirty="0">
                          <a:solidFill>
                            <a:schemeClr val="tx1"/>
                          </a:solidFill>
                          <a:sym typeface="+mn-ea"/>
                        </a:rPr>
                        <a:t>是否拖欠贷款</a:t>
                      </a:r>
                      <a:endParaRPr lang="zh-CN" altLang="en-US"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Yes</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0</a:t>
                      </a:r>
                      <a:endParaRPr lang="en-US" altLang="zh-CN" sz="2000" b="1" dirty="0">
                        <a:solidFill>
                          <a:schemeClr val="tx1"/>
                        </a:solidFill>
                        <a:sym typeface="+mn-ea"/>
                      </a:endParaRPr>
                    </a:p>
                  </a:txBody>
                  <a:tcPr anchor="ctr" anchorCtr="0">
                    <a:noFill/>
                  </a:tcPr>
                </a:tc>
                <a:tc>
                  <a:txBody>
                    <a:bodyPr/>
                    <a:p>
                      <a:pPr algn="ctr">
                        <a:buNone/>
                      </a:pPr>
                      <a:r>
                        <a:rPr lang="en-US" altLang="zh-CN" sz="2000" b="1">
                          <a:solidFill>
                            <a:schemeClr val="tx1"/>
                          </a:solidFill>
                        </a:rPr>
                        <a:t>3</a:t>
                      </a:r>
                      <a:endParaRPr lang="en-US" altLang="zh-CN" sz="2000" b="1">
                        <a:solidFill>
                          <a:schemeClr val="tx1"/>
                        </a:solidFill>
                      </a:endParaRPr>
                    </a:p>
                  </a:txBody>
                  <a:tcPr anchor="ctr" anchorCtr="0">
                    <a:noFill/>
                  </a:tcPr>
                </a:tc>
                <a:tc>
                  <a:txBody>
                    <a:bodyPr/>
                    <a:p>
                      <a:pPr algn="ctr">
                        <a:buNone/>
                      </a:pPr>
                      <a:r>
                        <a:rPr lang="en-US" altLang="zh-CN" sz="2000" b="1">
                          <a:solidFill>
                            <a:schemeClr val="tx1"/>
                          </a:solidFill>
                        </a:rPr>
                        <a:t>2</a:t>
                      </a:r>
                      <a:endParaRPr lang="en-US" altLang="zh-CN" sz="2000" b="1">
                        <a:solidFill>
                          <a:schemeClr val="tx1"/>
                        </a:solidFill>
                      </a:endParaRPr>
                    </a:p>
                  </a:txBody>
                  <a:tcPr anchor="ctr" anchorCtr="0">
                    <a:solidFill>
                      <a:srgbClr val="FBBCA3"/>
                    </a:solidFill>
                  </a:tcPr>
                </a:tc>
                <a:tc>
                  <a:txBody>
                    <a:bodyPr/>
                    <a:p>
                      <a:pPr algn="ctr">
                        <a:buNone/>
                      </a:pPr>
                      <a:r>
                        <a:rPr lang="en-US" altLang="zh-CN" sz="2000" b="1">
                          <a:solidFill>
                            <a:schemeClr val="tx1"/>
                          </a:solidFill>
                        </a:rPr>
                        <a:t>1</a:t>
                      </a:r>
                      <a:endParaRPr lang="en-US" altLang="zh-CN" sz="2000" b="1">
                        <a:solidFill>
                          <a:schemeClr val="tx1"/>
                        </a:solidFill>
                      </a:endParaRPr>
                    </a:p>
                  </a:txBody>
                  <a:tcPr anchor="ctr" anchorCtr="0">
                    <a:solidFill>
                      <a:srgbClr val="FBBCA3"/>
                    </a:solidFill>
                  </a:tcPr>
                </a:tc>
                <a:tc>
                  <a:txBody>
                    <a:bodyPr/>
                    <a:p>
                      <a:pPr algn="ctr">
                        <a:buNone/>
                      </a:pPr>
                      <a:r>
                        <a:rPr lang="en-US" altLang="zh-CN" sz="2000" b="1">
                          <a:solidFill>
                            <a:schemeClr val="tx1"/>
                          </a:solidFill>
                        </a:rPr>
                        <a:t>1</a:t>
                      </a:r>
                      <a:endParaRPr lang="en-US" altLang="zh-CN" sz="2000" b="1">
                        <a:solidFill>
                          <a:schemeClr val="tx1"/>
                        </a:solidFill>
                      </a:endParaRPr>
                    </a:p>
                  </a:txBody>
                  <a:tcPr anchor="ctr" anchorCtr="0"/>
                </a:tc>
                <a:tc>
                  <a:txBody>
                    <a:bodyPr/>
                    <a:p>
                      <a:pPr algn="ctr">
                        <a:buNone/>
                      </a:pPr>
                      <a:r>
                        <a:rPr lang="en-US" altLang="zh-CN" sz="2000" b="1">
                          <a:solidFill>
                            <a:schemeClr val="tx1"/>
                          </a:solidFill>
                        </a:rPr>
                        <a:t>2</a:t>
                      </a:r>
                      <a:endParaRPr lang="en-US" altLang="zh-CN" sz="2000" b="1">
                        <a:solidFill>
                          <a:schemeClr val="tx1"/>
                        </a:solidFill>
                      </a:endParaRPr>
                    </a:p>
                  </a:txBody>
                  <a:tcPr anchor="ctr" anchorCtr="0"/>
                </a:tc>
              </a:tr>
              <a:tr h="396240">
                <a:tc vMerge="1">
                  <a:tcPr anchor="ctr" anchorCtr="0"/>
                </a:tc>
                <a:tc>
                  <a:txBody>
                    <a:bodyPr/>
                    <a:p>
                      <a:pPr algn="ctr">
                        <a:buClrTx/>
                        <a:buSzTx/>
                        <a:buFontTx/>
                        <a:buNone/>
                      </a:pPr>
                      <a:r>
                        <a:rPr lang="en-US" altLang="zh-CN" sz="2000" b="1" dirty="0">
                          <a:solidFill>
                            <a:schemeClr val="tx1"/>
                          </a:solidFill>
                        </a:rPr>
                        <a:t>No</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rPr>
                        <a:t>4</a:t>
                      </a:r>
                      <a:endParaRPr lang="en-US" altLang="zh-CN" sz="2000" b="1" dirty="0">
                        <a:solidFill>
                          <a:schemeClr val="tx1"/>
                        </a:solidFill>
                      </a:endParaRPr>
                    </a:p>
                  </a:txBody>
                  <a:tcPr anchor="ctr" anchorCtr="0">
                    <a:noFill/>
                  </a:tcPr>
                </a:tc>
                <a:tc>
                  <a:txBody>
                    <a:bodyPr/>
                    <a:p>
                      <a:pPr algn="ctr">
                        <a:buNone/>
                      </a:pPr>
                      <a:r>
                        <a:rPr lang="en-US" altLang="zh-CN" sz="2000" b="1" dirty="0">
                          <a:solidFill>
                            <a:schemeClr val="tx1"/>
                          </a:solidFill>
                          <a:sym typeface="+mn-ea"/>
                        </a:rPr>
                        <a:t>3</a:t>
                      </a:r>
                      <a:endParaRPr lang="en-US" altLang="zh-CN" sz="2000" b="1" dirty="0">
                        <a:solidFill>
                          <a:schemeClr val="tx1"/>
                        </a:solidFill>
                        <a:sym typeface="+mn-ea"/>
                      </a:endParaRPr>
                    </a:p>
                  </a:txBody>
                  <a:tcPr anchor="ctr" anchorCtr="0">
                    <a:noFill/>
                  </a:tcPr>
                </a:tc>
                <a:tc>
                  <a:txBody>
                    <a:bodyPr/>
                    <a:p>
                      <a:pPr algn="ctr">
                        <a:buNone/>
                      </a:pPr>
                      <a:r>
                        <a:rPr lang="en-US" altLang="zh-CN" sz="2000" b="1" dirty="0">
                          <a:solidFill>
                            <a:schemeClr val="tx1"/>
                          </a:solidFill>
                          <a:sym typeface="+mn-ea"/>
                        </a:rPr>
                        <a:t>2</a:t>
                      </a:r>
                      <a:endParaRPr lang="en-US" altLang="zh-CN" sz="2000" b="1" dirty="0">
                        <a:solidFill>
                          <a:schemeClr val="tx1"/>
                        </a:solidFill>
                        <a:sym typeface="+mn-ea"/>
                      </a:endParaRPr>
                    </a:p>
                  </a:txBody>
                  <a:tcPr anchor="ctr" anchorCtr="0">
                    <a:solidFill>
                      <a:srgbClr val="FBBCA3"/>
                    </a:solidFill>
                  </a:tcPr>
                </a:tc>
                <a:tc>
                  <a:txBody>
                    <a:bodyPr/>
                    <a:p>
                      <a:pPr algn="ctr">
                        <a:buNone/>
                      </a:pPr>
                      <a:r>
                        <a:rPr lang="en-US" altLang="zh-CN" sz="2000" b="1" dirty="0">
                          <a:solidFill>
                            <a:schemeClr val="tx1"/>
                          </a:solidFill>
                          <a:sym typeface="+mn-ea"/>
                        </a:rPr>
                        <a:t>5</a:t>
                      </a:r>
                      <a:endParaRPr lang="en-US" altLang="zh-CN" sz="2000" b="1" dirty="0">
                        <a:solidFill>
                          <a:schemeClr val="tx1"/>
                        </a:solidFill>
                        <a:sym typeface="+mn-ea"/>
                      </a:endParaRPr>
                    </a:p>
                  </a:txBody>
                  <a:tcPr anchor="ctr" anchorCtr="0">
                    <a:solidFill>
                      <a:srgbClr val="FBBCA3"/>
                    </a:solidFill>
                  </a:tcPr>
                </a:tc>
                <a:tc>
                  <a:txBody>
                    <a:bodyPr/>
                    <a:p>
                      <a:pPr algn="ctr">
                        <a:buNone/>
                      </a:pPr>
                      <a:r>
                        <a:rPr lang="en-US" altLang="zh-CN" sz="2000" b="1" dirty="0">
                          <a:solidFill>
                            <a:schemeClr val="tx1"/>
                          </a:solidFill>
                          <a:sym typeface="+mn-ea"/>
                        </a:rPr>
                        <a:t>1</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5</a:t>
                      </a:r>
                      <a:endParaRPr lang="en-US" altLang="zh-CN" sz="2000" b="1" dirty="0">
                        <a:solidFill>
                          <a:schemeClr val="tx1"/>
                        </a:solidFill>
                        <a:sym typeface="+mn-ea"/>
                      </a:endParaRPr>
                    </a:p>
                  </a:txBody>
                  <a:tcPr anchor="ctr" anchorCtr="0"/>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5" name="文本框 4"/>
              <p:cNvSpPr txBox="1"/>
              <p:nvPr/>
            </p:nvSpPr>
            <p:spPr>
              <a:xfrm>
                <a:off x="850265" y="3429000"/>
                <a:ext cx="10658475" cy="3184525"/>
              </a:xfrm>
              <a:prstGeom prst="rect">
                <a:avLst/>
              </a:prstGeom>
              <a:noFill/>
            </p:spPr>
            <p:txBody>
              <a:bodyPr wrap="square" rtlCol="0" anchor="t">
                <a:spAutoFit/>
              </a:bodyPr>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左子节点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5</m:t>
                      </m:r>
                      <m:r>
                        <a:rPr lang="en-US" altLang="zh-CN" b="0" i="1" smtClean="0">
                          <a:latin typeface="Cambria Math" panose="02040503050406030204" pitchFamily="18" charset="0"/>
                          <a:ea typeface="微软雅黑" panose="020B0503020204020204" pitchFamily="34" charset="-122"/>
                        </a:rPr>
                        <m:t>0</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右子节点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8</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8</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6</m:t>
                          </m:r>
                        </m:num>
                        <m:den>
                          <m:r>
                            <a:rPr lang="en-US" altLang="zh-CN" b="0" i="1" smtClean="0">
                              <a:latin typeface="Cambria Math" panose="02040503050406030204" pitchFamily="18" charset="0"/>
                              <a:ea typeface="Cambria Math" panose="02040503050406030204" pitchFamily="18" charset="0"/>
                            </a:rPr>
                            <m:t>8</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6</m:t>
                          </m:r>
                        </m:num>
                        <m:den>
                          <m:r>
                            <a:rPr lang="en-US" altLang="zh-CN" b="0" i="1" smtClean="0">
                              <a:latin typeface="Cambria Math" panose="02040503050406030204" pitchFamily="18" charset="0"/>
                              <a:ea typeface="Cambria Math" panose="02040503050406030204" pitchFamily="18" charset="0"/>
                            </a:rPr>
                            <m:t>8</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3750</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是否拖欠贷款，婚姻状况属性</m:t>
                          </m:r>
                        </m:e>
                      </m:d>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50</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8</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3750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40</m:t>
                      </m:r>
                    </m:oMath>
                  </m:oMathPara>
                </a14:m>
                <a:endParaRPr lang="zh-CN" altLang="en-US" dirty="0">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850265" y="3429000"/>
                <a:ext cx="10658475" cy="3184525"/>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2" name="表格 1"/>
          <p:cNvGraphicFramePr/>
          <p:nvPr>
            <p:custDataLst>
              <p:tags r:id="rId2"/>
            </p:custDataLst>
          </p:nvPr>
        </p:nvGraphicFramePr>
        <p:xfrm>
          <a:off x="1087755" y="1327785"/>
          <a:ext cx="10420985" cy="2346960"/>
        </p:xfrm>
        <a:graphic>
          <a:graphicData uri="http://schemas.openxmlformats.org/drawingml/2006/table">
            <a:tbl>
              <a:tblPr firstRow="1" bandRow="1">
                <a:tableStyleId>{5C22544A-7EE6-4342-B048-85BDC9FD1C3A}</a:tableStyleId>
              </a:tblPr>
              <a:tblGrid>
                <a:gridCol w="1303020"/>
                <a:gridCol w="1191260"/>
                <a:gridCol w="1413510"/>
                <a:gridCol w="1303020"/>
                <a:gridCol w="1311275"/>
                <a:gridCol w="1292860"/>
                <a:gridCol w="1303020"/>
                <a:gridCol w="1303020"/>
              </a:tblGrid>
              <a:tr h="457200">
                <a:tc gridSpan="8">
                  <a:txBody>
                    <a:bodyPr/>
                    <a:p>
                      <a:pPr algn="ctr">
                        <a:buNone/>
                      </a:pPr>
                      <a:r>
                        <a:rPr lang="en-US" altLang="zh-CN" sz="2400" b="1" dirty="0">
                          <a:solidFill>
                            <a:schemeClr val="tx1"/>
                          </a:solidFill>
                          <a:sym typeface="+mn-ea"/>
                        </a:rPr>
                        <a:t>婚姻状况属性</a:t>
                      </a:r>
                      <a:endParaRPr lang="en-US" altLang="zh-CN" sz="2400" b="1" dirty="0">
                        <a:solidFill>
                          <a:schemeClr val="tx1"/>
                        </a:solidFill>
                        <a:sym typeface="+mn-ea"/>
                      </a:endParaRPr>
                    </a:p>
                  </a:txBody>
                  <a:tcPr anchor="ctr" anchorCtr="0"/>
                </a:tc>
                <a:tc hMerge="1">
                  <a:tcPr/>
                </a:tc>
                <a:tc hMerge="1">
                  <a:tcPr anchor="ctr" anchorCtr="0"/>
                </a:tc>
                <a:tc hMerge="1">
                  <a:tcPr anchor="ctr" anchorCtr="0"/>
                </a:tc>
                <a:tc hMerge="1">
                  <a:tcPr anchor="ctr" anchorCtr="0"/>
                </a:tc>
                <a:tc hMerge="1">
                  <a:tcPr anchor="ctr" anchorCtr="0"/>
                </a:tc>
                <a:tc hMerge="1">
                  <a:tcPr anchor="ctr" anchorCtr="0"/>
                </a:tc>
                <a:tc hMerge="1">
                  <a:tcPr anchor="ctr" anchorCtr="0"/>
                </a:tc>
              </a:tr>
              <a:tr h="396240">
                <a:tc>
                  <a:txBody>
                    <a:bodyPr/>
                    <a:p>
                      <a:pPr algn="ctr">
                        <a:buNone/>
                      </a:pPr>
                      <a:endParaRPr lang="en-US" altLang="zh-CN" sz="2000" dirty="0">
                        <a:solidFill>
                          <a:schemeClr val="tx1"/>
                        </a:solidFill>
                        <a:sym typeface="+mn-ea"/>
                      </a:endParaRPr>
                    </a:p>
                  </a:txBody>
                  <a:tcPr anchor="ctr" anchorCtr="0"/>
                </a:tc>
                <a:tc>
                  <a:txBody>
                    <a:bodyPr/>
                    <a:p>
                      <a:pPr algn="ctr">
                        <a:buNone/>
                      </a:pPr>
                      <a:endParaRPr lang="en-US" altLang="zh-CN" sz="2000" dirty="0">
                        <a:solidFill>
                          <a:schemeClr val="tx1"/>
                        </a:solidFill>
                        <a:sym typeface="+mn-ea"/>
                      </a:endParaRPr>
                    </a:p>
                  </a:txBody>
                  <a:tcPr anchor="ctr" anchorCtr="0"/>
                </a:tc>
                <a:tc gridSpan="2">
                  <a:txBody>
                    <a:bodyPr/>
                    <a:p>
                      <a:pPr algn="ctr">
                        <a:buClrTx/>
                        <a:buSzTx/>
                        <a:buFontTx/>
                        <a:buNone/>
                      </a:pPr>
                      <a:r>
                        <a:rPr lang="zh-CN" altLang="en-US" sz="2000" b="1" dirty="0">
                          <a:solidFill>
                            <a:schemeClr val="tx1"/>
                          </a:solidFill>
                          <a:sym typeface="+mn-ea"/>
                        </a:rPr>
                        <a:t>①</a:t>
                      </a:r>
                      <a:endParaRPr lang="zh-CN" altLang="en-US" sz="2000" b="1" dirty="0">
                        <a:solidFill>
                          <a:schemeClr val="tx1"/>
                        </a:solidFill>
                        <a:sym typeface="+mn-ea"/>
                      </a:endParaRPr>
                    </a:p>
                  </a:txBody>
                  <a:tcPr anchor="ctr" anchorCtr="0">
                    <a:noFill/>
                  </a:tcPr>
                </a:tc>
                <a:tc hMerge="1">
                  <a:tcPr anchor="ctr" anchorCtr="0"/>
                </a:tc>
                <a:tc gridSpan="2">
                  <a:txBody>
                    <a:bodyPr/>
                    <a:p>
                      <a:pPr algn="ctr">
                        <a:buNone/>
                      </a:pPr>
                      <a:r>
                        <a:rPr lang="zh-CN" altLang="en-US" sz="2000" b="1" dirty="0">
                          <a:solidFill>
                            <a:schemeClr val="tx1"/>
                          </a:solidFill>
                        </a:rPr>
                        <a:t>②</a:t>
                      </a:r>
                      <a:endParaRPr lang="zh-CN" altLang="en-US" sz="2000" b="1" dirty="0">
                        <a:solidFill>
                          <a:schemeClr val="tx1"/>
                        </a:solidFill>
                      </a:endParaRPr>
                    </a:p>
                  </a:txBody>
                  <a:tcPr anchor="ctr" anchorCtr="0">
                    <a:noFill/>
                  </a:tcPr>
                </a:tc>
                <a:tc hMerge="1">
                  <a:tcPr anchor="ctr" anchorCtr="0"/>
                </a:tc>
                <a:tc gridSpan="2">
                  <a:txBody>
                    <a:bodyPr/>
                    <a:p>
                      <a:pPr algn="ctr">
                        <a:buNone/>
                      </a:pPr>
                      <a:r>
                        <a:rPr lang="zh-CN" altLang="en-US" sz="2000" b="1" dirty="0">
                          <a:solidFill>
                            <a:schemeClr val="tx1"/>
                          </a:solidFill>
                        </a:rPr>
                        <a:t>③</a:t>
                      </a:r>
                      <a:endParaRPr lang="zh-CN" altLang="en-US" sz="2000" b="1" dirty="0">
                        <a:solidFill>
                          <a:schemeClr val="tx1"/>
                        </a:solidFill>
                      </a:endParaRPr>
                    </a:p>
                  </a:txBody>
                  <a:tcPr anchor="ctr" anchorCtr="0">
                    <a:solidFill>
                      <a:srgbClr val="FBBCA3"/>
                    </a:solidFill>
                  </a:tcPr>
                </a:tc>
                <a:tc hMerge="1">
                  <a:tcPr anchor="ctr" anchorCtr="0"/>
                </a:tc>
              </a:tr>
              <a:tr h="701040">
                <a:tc>
                  <a:txBody>
                    <a:bodyPr/>
                    <a:p>
                      <a:pPr algn="ctr">
                        <a:buNone/>
                      </a:pPr>
                      <a:endParaRPr lang="en-US" altLang="zh-CN" sz="2000" dirty="0">
                        <a:solidFill>
                          <a:schemeClr val="tx1"/>
                        </a:solidFill>
                        <a:sym typeface="+mn-ea"/>
                      </a:endParaRPr>
                    </a:p>
                  </a:txBody>
                  <a:tcPr anchor="ctr" anchorCtr="0"/>
                </a:tc>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married</a:t>
                      </a:r>
                      <a:endParaRPr lang="en-US" altLang="zh-CN" sz="2000" b="1" dirty="0">
                        <a:solidFill>
                          <a:schemeClr val="tx1"/>
                        </a:solidFill>
                        <a:sym typeface="+mn-ea"/>
                      </a:endParaRPr>
                    </a:p>
                  </a:txBody>
                  <a:tcPr anchor="ctr" anchorCtr="0">
                    <a:noFill/>
                  </a:tcPr>
                </a:tc>
                <a:tc>
                  <a:txBody>
                    <a:bodyPr/>
                    <a:p>
                      <a:pPr algn="ctr">
                        <a:buClrTx/>
                        <a:buSzTx/>
                        <a:buFontTx/>
                        <a:buNone/>
                      </a:pPr>
                      <a:r>
                        <a:rPr lang="en-US" altLang="zh-CN" sz="2000" b="1" dirty="0">
                          <a:solidFill>
                            <a:schemeClr val="tx1"/>
                          </a:solidFill>
                          <a:sym typeface="+mn-ea"/>
                        </a:rPr>
                        <a:t>single，divorced</a:t>
                      </a:r>
                      <a:endParaRPr lang="en-US" altLang="zh-CN" sz="2000" b="1" dirty="0">
                        <a:solidFill>
                          <a:schemeClr val="tx1"/>
                        </a:solidFill>
                      </a:endParaRPr>
                    </a:p>
                  </a:txBody>
                  <a:tcPr anchor="ctr" anchorCtr="0">
                    <a:noFill/>
                  </a:tcPr>
                </a:tc>
                <a:tc>
                  <a:txBody>
                    <a:bodyPr/>
                    <a:p>
                      <a:pPr algn="ctr">
                        <a:buNone/>
                      </a:pPr>
                      <a:r>
                        <a:rPr lang="en-US" altLang="zh-CN" sz="2000" b="1" dirty="0">
                          <a:solidFill>
                            <a:schemeClr val="tx1"/>
                          </a:solidFill>
                          <a:sym typeface="+mn-ea"/>
                        </a:rPr>
                        <a:t>single</a:t>
                      </a:r>
                      <a:endParaRPr lang="en-US" altLang="zh-CN" sz="2000" b="1" dirty="0">
                        <a:solidFill>
                          <a:schemeClr val="tx1"/>
                        </a:solidFill>
                      </a:endParaRPr>
                    </a:p>
                  </a:txBody>
                  <a:tcPr anchor="ctr" anchorCtr="0">
                    <a:noFill/>
                  </a:tcPr>
                </a:tc>
                <a:tc>
                  <a:txBody>
                    <a:bodyPr/>
                    <a:p>
                      <a:pPr algn="ctr">
                        <a:buNone/>
                      </a:pPr>
                      <a:r>
                        <a:rPr lang="en-US" altLang="zh-CN" sz="2000" b="1" dirty="0">
                          <a:solidFill>
                            <a:schemeClr val="tx1"/>
                          </a:solidFill>
                          <a:sym typeface="+mn-ea"/>
                        </a:rPr>
                        <a:t>married，divorced</a:t>
                      </a:r>
                      <a:endParaRPr lang="en-US" altLang="zh-CN" sz="2000" b="1" dirty="0">
                        <a:solidFill>
                          <a:schemeClr val="tx1"/>
                        </a:solidFill>
                        <a:sym typeface="+mn-ea"/>
                      </a:endParaRPr>
                    </a:p>
                  </a:txBody>
                  <a:tcPr anchor="ctr" anchorCtr="0">
                    <a:noFill/>
                  </a:tcPr>
                </a:tc>
                <a:tc>
                  <a:txBody>
                    <a:bodyPr/>
                    <a:p>
                      <a:pPr algn="ctr">
                        <a:buNone/>
                      </a:pPr>
                      <a:r>
                        <a:rPr lang="en-US" altLang="zh-CN" sz="2000" b="1" dirty="0">
                          <a:solidFill>
                            <a:schemeClr val="tx1"/>
                          </a:solidFill>
                          <a:sym typeface="+mn-ea"/>
                        </a:rPr>
                        <a:t>divorced</a:t>
                      </a:r>
                      <a:endParaRPr lang="en-US" altLang="zh-CN" sz="2000" b="1" dirty="0">
                        <a:solidFill>
                          <a:schemeClr val="tx1"/>
                        </a:solidFill>
                      </a:endParaRPr>
                    </a:p>
                  </a:txBody>
                  <a:tcPr anchor="ctr" anchorCtr="0">
                    <a:solidFill>
                      <a:srgbClr val="FBBCA3"/>
                    </a:solidFill>
                  </a:tcPr>
                </a:tc>
                <a:tc>
                  <a:txBody>
                    <a:bodyPr/>
                    <a:p>
                      <a:pPr algn="ctr">
                        <a:buNone/>
                      </a:pPr>
                      <a:r>
                        <a:rPr lang="en-US" altLang="zh-CN" sz="2000" b="1" dirty="0">
                          <a:solidFill>
                            <a:schemeClr val="tx1"/>
                          </a:solidFill>
                          <a:sym typeface="+mn-ea"/>
                        </a:rPr>
                        <a:t>single，married</a:t>
                      </a:r>
                      <a:endParaRPr lang="en-US" altLang="zh-CN" sz="2000" b="1" dirty="0">
                        <a:solidFill>
                          <a:schemeClr val="tx1"/>
                        </a:solidFill>
                        <a:sym typeface="+mn-ea"/>
                      </a:endParaRPr>
                    </a:p>
                  </a:txBody>
                  <a:tcPr anchor="ctr" anchorCtr="0">
                    <a:solidFill>
                      <a:srgbClr val="FBBCA3"/>
                    </a:solidFill>
                  </a:tcPr>
                </a:tc>
              </a:tr>
              <a:tr h="396240">
                <a:tc rowSpan="2">
                  <a:txBody>
                    <a:bodyPr/>
                    <a:p>
                      <a:pPr algn="ctr">
                        <a:buNone/>
                      </a:pPr>
                      <a:r>
                        <a:rPr lang="en-US" altLang="zh-CN" sz="2000" b="1" dirty="0">
                          <a:solidFill>
                            <a:schemeClr val="tx1"/>
                          </a:solidFill>
                          <a:sym typeface="+mn-ea"/>
                        </a:rPr>
                        <a:t>是否拖欠贷款</a:t>
                      </a:r>
                      <a:endParaRPr lang="zh-CN" altLang="en-US"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Yes</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0</a:t>
                      </a:r>
                      <a:endParaRPr lang="en-US" altLang="zh-CN" sz="2000" b="1" dirty="0">
                        <a:solidFill>
                          <a:schemeClr val="tx1"/>
                        </a:solidFill>
                        <a:sym typeface="+mn-ea"/>
                      </a:endParaRPr>
                    </a:p>
                  </a:txBody>
                  <a:tcPr anchor="ctr" anchorCtr="0">
                    <a:noFill/>
                  </a:tcPr>
                </a:tc>
                <a:tc>
                  <a:txBody>
                    <a:bodyPr/>
                    <a:p>
                      <a:pPr algn="ctr">
                        <a:buNone/>
                      </a:pPr>
                      <a:r>
                        <a:rPr lang="en-US" altLang="zh-CN" sz="2000" b="1">
                          <a:solidFill>
                            <a:schemeClr val="tx1"/>
                          </a:solidFill>
                        </a:rPr>
                        <a:t>3</a:t>
                      </a:r>
                      <a:endParaRPr lang="en-US" altLang="zh-CN" sz="2000" b="1">
                        <a:solidFill>
                          <a:schemeClr val="tx1"/>
                        </a:solidFill>
                      </a:endParaRPr>
                    </a:p>
                  </a:txBody>
                  <a:tcPr anchor="ctr" anchorCtr="0">
                    <a:noFill/>
                  </a:tcPr>
                </a:tc>
                <a:tc>
                  <a:txBody>
                    <a:bodyPr/>
                    <a:p>
                      <a:pPr algn="ctr">
                        <a:buNone/>
                      </a:pPr>
                      <a:r>
                        <a:rPr lang="en-US" altLang="zh-CN" sz="2000" b="1">
                          <a:solidFill>
                            <a:schemeClr val="tx1"/>
                          </a:solidFill>
                        </a:rPr>
                        <a:t>2</a:t>
                      </a:r>
                      <a:endParaRPr lang="en-US" altLang="zh-CN" sz="2000" b="1">
                        <a:solidFill>
                          <a:schemeClr val="tx1"/>
                        </a:solidFill>
                      </a:endParaRPr>
                    </a:p>
                  </a:txBody>
                  <a:tcPr anchor="ctr" anchorCtr="0">
                    <a:noFill/>
                  </a:tcPr>
                </a:tc>
                <a:tc>
                  <a:txBody>
                    <a:bodyPr/>
                    <a:p>
                      <a:pPr algn="ctr">
                        <a:buNone/>
                      </a:pPr>
                      <a:r>
                        <a:rPr lang="en-US" altLang="zh-CN" sz="2000" b="1">
                          <a:solidFill>
                            <a:schemeClr val="tx1"/>
                          </a:solidFill>
                        </a:rPr>
                        <a:t>1</a:t>
                      </a:r>
                      <a:endParaRPr lang="en-US" altLang="zh-CN" sz="2000" b="1">
                        <a:solidFill>
                          <a:schemeClr val="tx1"/>
                        </a:solidFill>
                      </a:endParaRPr>
                    </a:p>
                  </a:txBody>
                  <a:tcPr anchor="ctr" anchorCtr="0">
                    <a:noFill/>
                  </a:tcPr>
                </a:tc>
                <a:tc>
                  <a:txBody>
                    <a:bodyPr/>
                    <a:p>
                      <a:pPr algn="ctr">
                        <a:buNone/>
                      </a:pPr>
                      <a:r>
                        <a:rPr lang="en-US" altLang="zh-CN" sz="2000" b="1">
                          <a:solidFill>
                            <a:schemeClr val="tx1"/>
                          </a:solidFill>
                        </a:rPr>
                        <a:t>1</a:t>
                      </a:r>
                      <a:endParaRPr lang="en-US" altLang="zh-CN" sz="2000" b="1">
                        <a:solidFill>
                          <a:schemeClr val="tx1"/>
                        </a:solidFill>
                      </a:endParaRPr>
                    </a:p>
                  </a:txBody>
                  <a:tcPr anchor="ctr" anchorCtr="0">
                    <a:solidFill>
                      <a:srgbClr val="FBBCA3"/>
                    </a:solidFill>
                  </a:tcPr>
                </a:tc>
                <a:tc>
                  <a:txBody>
                    <a:bodyPr/>
                    <a:p>
                      <a:pPr algn="ctr">
                        <a:buNone/>
                      </a:pPr>
                      <a:r>
                        <a:rPr lang="en-US" altLang="zh-CN" sz="2000" b="1">
                          <a:solidFill>
                            <a:schemeClr val="tx1"/>
                          </a:solidFill>
                        </a:rPr>
                        <a:t>2</a:t>
                      </a:r>
                      <a:endParaRPr lang="en-US" altLang="zh-CN" sz="2000" b="1">
                        <a:solidFill>
                          <a:schemeClr val="tx1"/>
                        </a:solidFill>
                      </a:endParaRPr>
                    </a:p>
                  </a:txBody>
                  <a:tcPr anchor="ctr" anchorCtr="0">
                    <a:solidFill>
                      <a:srgbClr val="FBBCA3"/>
                    </a:solidFill>
                  </a:tcPr>
                </a:tc>
              </a:tr>
              <a:tr h="396240">
                <a:tc vMerge="1">
                  <a:tcPr anchor="ctr" anchorCtr="0"/>
                </a:tc>
                <a:tc>
                  <a:txBody>
                    <a:bodyPr/>
                    <a:p>
                      <a:pPr algn="ctr">
                        <a:buClrTx/>
                        <a:buSzTx/>
                        <a:buFontTx/>
                        <a:buNone/>
                      </a:pPr>
                      <a:r>
                        <a:rPr lang="en-US" altLang="zh-CN" sz="2000" b="1" dirty="0">
                          <a:solidFill>
                            <a:schemeClr val="tx1"/>
                          </a:solidFill>
                        </a:rPr>
                        <a:t>No</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rPr>
                        <a:t>4</a:t>
                      </a:r>
                      <a:endParaRPr lang="en-US" altLang="zh-CN" sz="2000" b="1" dirty="0">
                        <a:solidFill>
                          <a:schemeClr val="tx1"/>
                        </a:solidFill>
                      </a:endParaRPr>
                    </a:p>
                  </a:txBody>
                  <a:tcPr anchor="ctr" anchorCtr="0">
                    <a:noFill/>
                  </a:tcPr>
                </a:tc>
                <a:tc>
                  <a:txBody>
                    <a:bodyPr/>
                    <a:p>
                      <a:pPr algn="ctr">
                        <a:buNone/>
                      </a:pPr>
                      <a:r>
                        <a:rPr lang="en-US" altLang="zh-CN" sz="2000" b="1" dirty="0">
                          <a:solidFill>
                            <a:schemeClr val="tx1"/>
                          </a:solidFill>
                          <a:sym typeface="+mn-ea"/>
                        </a:rPr>
                        <a:t>3</a:t>
                      </a:r>
                      <a:endParaRPr lang="en-US" altLang="zh-CN" sz="2000" b="1" dirty="0">
                        <a:solidFill>
                          <a:schemeClr val="tx1"/>
                        </a:solidFill>
                        <a:sym typeface="+mn-ea"/>
                      </a:endParaRPr>
                    </a:p>
                  </a:txBody>
                  <a:tcPr anchor="ctr" anchorCtr="0">
                    <a:noFill/>
                  </a:tcPr>
                </a:tc>
                <a:tc>
                  <a:txBody>
                    <a:bodyPr/>
                    <a:p>
                      <a:pPr algn="ctr">
                        <a:buNone/>
                      </a:pPr>
                      <a:r>
                        <a:rPr lang="en-US" altLang="zh-CN" sz="2000" b="1" dirty="0">
                          <a:solidFill>
                            <a:schemeClr val="tx1"/>
                          </a:solidFill>
                          <a:sym typeface="+mn-ea"/>
                        </a:rPr>
                        <a:t>2</a:t>
                      </a:r>
                      <a:endParaRPr lang="en-US" altLang="zh-CN" sz="2000" b="1" dirty="0">
                        <a:solidFill>
                          <a:schemeClr val="tx1"/>
                        </a:solidFill>
                        <a:sym typeface="+mn-ea"/>
                      </a:endParaRPr>
                    </a:p>
                  </a:txBody>
                  <a:tcPr anchor="ctr" anchorCtr="0">
                    <a:noFill/>
                  </a:tcPr>
                </a:tc>
                <a:tc>
                  <a:txBody>
                    <a:bodyPr/>
                    <a:p>
                      <a:pPr algn="ctr">
                        <a:buNone/>
                      </a:pPr>
                      <a:r>
                        <a:rPr lang="en-US" altLang="zh-CN" sz="2000" b="1" dirty="0">
                          <a:solidFill>
                            <a:schemeClr val="tx1"/>
                          </a:solidFill>
                          <a:sym typeface="+mn-ea"/>
                        </a:rPr>
                        <a:t>5</a:t>
                      </a:r>
                      <a:endParaRPr lang="en-US" altLang="zh-CN" sz="2000" b="1" dirty="0">
                        <a:solidFill>
                          <a:schemeClr val="tx1"/>
                        </a:solidFill>
                        <a:sym typeface="+mn-ea"/>
                      </a:endParaRPr>
                    </a:p>
                  </a:txBody>
                  <a:tcPr anchor="ctr" anchorCtr="0">
                    <a:noFill/>
                  </a:tcPr>
                </a:tc>
                <a:tc>
                  <a:txBody>
                    <a:bodyPr/>
                    <a:p>
                      <a:pPr algn="ctr">
                        <a:buNone/>
                      </a:pPr>
                      <a:r>
                        <a:rPr lang="en-US" altLang="zh-CN" sz="2000" b="1" dirty="0">
                          <a:solidFill>
                            <a:schemeClr val="tx1"/>
                          </a:solidFill>
                          <a:sym typeface="+mn-ea"/>
                        </a:rPr>
                        <a:t>1</a:t>
                      </a:r>
                      <a:endParaRPr lang="en-US" altLang="zh-CN" sz="2000" b="1" dirty="0">
                        <a:solidFill>
                          <a:schemeClr val="tx1"/>
                        </a:solidFill>
                        <a:sym typeface="+mn-ea"/>
                      </a:endParaRPr>
                    </a:p>
                  </a:txBody>
                  <a:tcPr anchor="ctr" anchorCtr="0">
                    <a:solidFill>
                      <a:srgbClr val="FBBCA3"/>
                    </a:solidFill>
                  </a:tcPr>
                </a:tc>
                <a:tc>
                  <a:txBody>
                    <a:bodyPr/>
                    <a:p>
                      <a:pPr algn="ctr">
                        <a:buNone/>
                      </a:pPr>
                      <a:r>
                        <a:rPr lang="en-US" altLang="zh-CN" sz="2000" b="1" dirty="0">
                          <a:solidFill>
                            <a:schemeClr val="tx1"/>
                          </a:solidFill>
                          <a:sym typeface="+mn-ea"/>
                        </a:rPr>
                        <a:t>6</a:t>
                      </a:r>
                      <a:endParaRPr lang="en-US" altLang="zh-CN" sz="2000" b="1" dirty="0">
                        <a:solidFill>
                          <a:schemeClr val="tx1"/>
                        </a:solidFill>
                        <a:sym typeface="+mn-ea"/>
                      </a:endParaRPr>
                    </a:p>
                  </a:txBody>
                  <a:tcPr anchor="ctr" anchorCtr="0">
                    <a:solidFill>
                      <a:srgbClr val="FBBCA3"/>
                    </a:solidFill>
                  </a:tcP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graphicFrame>
        <p:nvGraphicFramePr>
          <p:cNvPr id="2" name="表格 1"/>
          <p:cNvGraphicFramePr/>
          <p:nvPr>
            <p:custDataLst>
              <p:tags r:id="rId1"/>
            </p:custDataLst>
          </p:nvPr>
        </p:nvGraphicFramePr>
        <p:xfrm>
          <a:off x="1536700" y="1795780"/>
          <a:ext cx="9117965" cy="3221355"/>
        </p:xfrm>
        <a:graphic>
          <a:graphicData uri="http://schemas.openxmlformats.org/drawingml/2006/table">
            <a:tbl>
              <a:tblPr firstRow="1" bandRow="1">
                <a:tableStyleId>{5C22544A-7EE6-4342-B048-85BDC9FD1C3A}</a:tableStyleId>
              </a:tblPr>
              <a:tblGrid>
                <a:gridCol w="1191260"/>
                <a:gridCol w="1413510"/>
                <a:gridCol w="1303020"/>
                <a:gridCol w="1311275"/>
                <a:gridCol w="1292860"/>
                <a:gridCol w="1303020"/>
                <a:gridCol w="1303020"/>
              </a:tblGrid>
              <a:tr h="826770">
                <a:tc gridSpan="7">
                  <a:txBody>
                    <a:bodyPr/>
                    <a:p>
                      <a:pPr algn="ctr">
                        <a:buNone/>
                      </a:pPr>
                      <a:r>
                        <a:rPr lang="en-US" altLang="zh-CN" sz="2400" b="1" dirty="0">
                          <a:solidFill>
                            <a:schemeClr val="tx1"/>
                          </a:solidFill>
                          <a:sym typeface="+mn-ea"/>
                        </a:rPr>
                        <a:t>婚姻状况属性</a:t>
                      </a:r>
                      <a:endParaRPr lang="en-US" altLang="zh-CN" sz="2400" b="1" dirty="0">
                        <a:solidFill>
                          <a:schemeClr val="tx1"/>
                        </a:solidFill>
                        <a:sym typeface="+mn-ea"/>
                      </a:endParaRPr>
                    </a:p>
                  </a:txBody>
                  <a:tcPr anchor="ctr" anchorCtr="0"/>
                </a:tc>
                <a:tc hMerge="1">
                  <a:tcPr anchor="ctr" anchorCtr="0"/>
                </a:tc>
                <a:tc hMerge="1">
                  <a:tcPr anchor="ctr" anchorCtr="0"/>
                </a:tc>
                <a:tc hMerge="1">
                  <a:tcPr anchor="ctr" anchorCtr="0"/>
                </a:tc>
                <a:tc hMerge="1">
                  <a:tcPr anchor="ctr" anchorCtr="0"/>
                </a:tc>
                <a:tc hMerge="1">
                  <a:tcPr anchor="ctr" anchorCtr="0"/>
                </a:tc>
                <a:tc hMerge="1">
                  <a:tcPr anchor="ctr" anchorCtr="0"/>
                </a:tc>
              </a:tr>
              <a:tr h="502285">
                <a:tc>
                  <a:txBody>
                    <a:bodyPr/>
                    <a:p>
                      <a:pPr algn="ctr">
                        <a:buNone/>
                      </a:pPr>
                      <a:endParaRPr lang="en-US" altLang="zh-CN" sz="2000" dirty="0">
                        <a:solidFill>
                          <a:schemeClr val="tx1"/>
                        </a:solidFill>
                        <a:sym typeface="+mn-ea"/>
                      </a:endParaRPr>
                    </a:p>
                  </a:txBody>
                  <a:tcPr anchor="ctr" anchorCtr="0"/>
                </a:tc>
                <a:tc gridSpan="2">
                  <a:txBody>
                    <a:bodyPr/>
                    <a:p>
                      <a:pPr algn="ctr">
                        <a:buClrTx/>
                        <a:buSzTx/>
                        <a:buFontTx/>
                        <a:buNone/>
                      </a:pPr>
                      <a:r>
                        <a:rPr lang="zh-CN" altLang="en-US" sz="2000" b="1" dirty="0">
                          <a:solidFill>
                            <a:schemeClr val="tx1"/>
                          </a:solidFill>
                          <a:sym typeface="+mn-ea"/>
                        </a:rPr>
                        <a:t>①</a:t>
                      </a:r>
                      <a:endParaRPr lang="zh-CN" altLang="en-US" sz="2000" b="1" dirty="0">
                        <a:solidFill>
                          <a:schemeClr val="tx1"/>
                        </a:solidFill>
                        <a:sym typeface="+mn-ea"/>
                      </a:endParaRPr>
                    </a:p>
                  </a:txBody>
                  <a:tcPr anchor="ctr" anchorCtr="0"/>
                </a:tc>
                <a:tc hMerge="1">
                  <a:tcPr anchor="ctr" anchorCtr="0"/>
                </a:tc>
                <a:tc gridSpan="2">
                  <a:txBody>
                    <a:bodyPr/>
                    <a:p>
                      <a:pPr algn="ctr">
                        <a:buNone/>
                      </a:pPr>
                      <a:r>
                        <a:rPr lang="zh-CN" altLang="en-US" sz="2000" b="1" dirty="0">
                          <a:solidFill>
                            <a:schemeClr val="tx1"/>
                          </a:solidFill>
                        </a:rPr>
                        <a:t>②</a:t>
                      </a:r>
                      <a:endParaRPr lang="zh-CN" altLang="en-US" sz="2000" b="1" dirty="0">
                        <a:solidFill>
                          <a:schemeClr val="tx1"/>
                        </a:solidFill>
                      </a:endParaRPr>
                    </a:p>
                  </a:txBody>
                  <a:tcPr anchor="ctr" anchorCtr="0"/>
                </a:tc>
                <a:tc hMerge="1">
                  <a:tcPr anchor="ctr" anchorCtr="0"/>
                </a:tc>
                <a:tc gridSpan="2">
                  <a:txBody>
                    <a:bodyPr/>
                    <a:p>
                      <a:pPr algn="ctr">
                        <a:buNone/>
                      </a:pPr>
                      <a:r>
                        <a:rPr lang="zh-CN" altLang="en-US" sz="2000" b="1" dirty="0">
                          <a:solidFill>
                            <a:schemeClr val="tx1"/>
                          </a:solidFill>
                        </a:rPr>
                        <a:t>③</a:t>
                      </a:r>
                      <a:endParaRPr lang="zh-CN" altLang="en-US" sz="2000" b="1" dirty="0">
                        <a:solidFill>
                          <a:schemeClr val="tx1"/>
                        </a:solidFill>
                      </a:endParaRPr>
                    </a:p>
                  </a:txBody>
                  <a:tcPr anchor="ctr" anchorCtr="0"/>
                </a:tc>
                <a:tc hMerge="1">
                  <a:tcPr anchor="ctr" anchorCtr="0"/>
                </a:tc>
              </a:tr>
              <a:tr h="887730">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married</a:t>
                      </a:r>
                      <a:endParaRPr lang="en-US" altLang="zh-CN" sz="2000" b="1"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single，divorced</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sym typeface="+mn-ea"/>
                        </a:rPr>
                        <a:t>single</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sym typeface="+mn-ea"/>
                        </a:rPr>
                        <a:t>married，divorced</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divorced</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sym typeface="+mn-ea"/>
                        </a:rPr>
                        <a:t>single，married</a:t>
                      </a:r>
                      <a:endParaRPr lang="en-US" altLang="zh-CN" sz="2000" b="1" dirty="0">
                        <a:solidFill>
                          <a:schemeClr val="tx1"/>
                        </a:solidFill>
                        <a:sym typeface="+mn-ea"/>
                      </a:endParaRPr>
                    </a:p>
                  </a:txBody>
                  <a:tcPr anchor="ctr" anchorCtr="0"/>
                </a:tc>
              </a:tr>
              <a:tr h="1004570">
                <a:tc>
                  <a:txBody>
                    <a:bodyPr/>
                    <a:p>
                      <a:pPr algn="ctr">
                        <a:buClrTx/>
                        <a:buSzTx/>
                        <a:buFontTx/>
                        <a:buNone/>
                      </a:pPr>
                      <a:r>
                        <a:rPr lang="en-US" altLang="zh-CN" sz="2000" b="1" dirty="0">
                          <a:solidFill>
                            <a:schemeClr val="tx1"/>
                          </a:solidFill>
                          <a:sym typeface="+mn-ea"/>
                        </a:rPr>
                        <a:t>Gini</a:t>
                      </a:r>
                      <a:r>
                        <a:rPr lang="zh-CN" altLang="en-US" sz="2000" b="1" dirty="0">
                          <a:solidFill>
                            <a:schemeClr val="tx1"/>
                          </a:solidFill>
                          <a:sym typeface="+mn-ea"/>
                        </a:rPr>
                        <a:t>系数</a:t>
                      </a:r>
                      <a:endParaRPr lang="zh-CN" altLang="en-US" sz="2000" b="1" dirty="0">
                        <a:solidFill>
                          <a:schemeClr val="tx1"/>
                        </a:solidFill>
                        <a:sym typeface="+mn-ea"/>
                      </a:endParaRPr>
                    </a:p>
                  </a:txBody>
                  <a:tcPr anchor="ctr" anchorCtr="0"/>
                </a:tc>
                <a:tc gridSpan="2">
                  <a:txBody>
                    <a:bodyPr/>
                    <a:p>
                      <a:pPr algn="ctr">
                        <a:buNone/>
                      </a:pPr>
                      <a:r>
                        <a:rPr lang="en-US" altLang="zh-CN" sz="2000" b="1" dirty="0">
                          <a:solidFill>
                            <a:schemeClr val="tx1"/>
                          </a:solidFill>
                          <a:sym typeface="+mn-ea"/>
                        </a:rPr>
                        <a:t>0.3</a:t>
                      </a:r>
                      <a:endParaRPr lang="en-US" altLang="zh-CN" sz="2000" b="1" dirty="0">
                        <a:solidFill>
                          <a:schemeClr val="tx1"/>
                        </a:solidFill>
                        <a:sym typeface="+mn-ea"/>
                      </a:endParaRPr>
                    </a:p>
                  </a:txBody>
                  <a:tcPr anchor="ctr" anchorCtr="0"/>
                </a:tc>
                <a:tc hMerge="1">
                  <a:tcPr anchor="ctr" anchorCtr="0"/>
                </a:tc>
                <a:tc gridSpan="2">
                  <a:txBody>
                    <a:bodyPr/>
                    <a:p>
                      <a:pPr algn="ctr">
                        <a:buNone/>
                      </a:pPr>
                      <a:r>
                        <a:rPr lang="en-US" altLang="zh-CN" sz="2000" b="1">
                          <a:solidFill>
                            <a:schemeClr val="tx1"/>
                          </a:solidFill>
                        </a:rPr>
                        <a:t>0.3667</a:t>
                      </a:r>
                      <a:endParaRPr lang="en-US" altLang="zh-CN" sz="2000" b="1">
                        <a:solidFill>
                          <a:schemeClr val="tx1"/>
                        </a:solidFill>
                      </a:endParaRPr>
                    </a:p>
                  </a:txBody>
                  <a:tcPr anchor="ctr" anchorCtr="0"/>
                </a:tc>
                <a:tc hMerge="1">
                  <a:tcPr anchor="ctr" anchorCtr="0"/>
                </a:tc>
                <a:tc gridSpan="2">
                  <a:txBody>
                    <a:bodyPr/>
                    <a:p>
                      <a:pPr algn="ctr">
                        <a:buNone/>
                      </a:pPr>
                      <a:r>
                        <a:rPr lang="en-US" altLang="zh-CN" sz="2000" b="1">
                          <a:solidFill>
                            <a:schemeClr val="tx1"/>
                          </a:solidFill>
                        </a:rPr>
                        <a:t>0.40</a:t>
                      </a:r>
                      <a:endParaRPr lang="en-US" altLang="zh-CN" sz="2000" b="1">
                        <a:solidFill>
                          <a:schemeClr val="tx1"/>
                        </a:solidFill>
                      </a:endParaRPr>
                    </a:p>
                  </a:txBody>
                  <a:tcPr anchor="ctr" anchorCtr="0"/>
                </a:tc>
                <a:tc hMerge="1">
                  <a:tcPr anchor="ctr" anchorCtr="0"/>
                </a:tc>
              </a:tr>
            </a:tbl>
          </a:graphicData>
        </a:graphic>
      </p:graphicFrame>
      <p:sp>
        <p:nvSpPr>
          <p:cNvPr id="3" name="文本框 2"/>
          <p:cNvSpPr txBox="1"/>
          <p:nvPr/>
        </p:nvSpPr>
        <p:spPr>
          <a:xfrm>
            <a:off x="1743075" y="5215890"/>
            <a:ext cx="9457690" cy="1198880"/>
          </a:xfrm>
          <a:prstGeom prst="rect">
            <a:avLst/>
          </a:prstGeom>
          <a:noFill/>
        </p:spPr>
        <p:txBody>
          <a:bodyPr wrap="square" rtlCol="0" anchor="t">
            <a:spAutoFit/>
          </a:bodyPr>
          <a:p>
            <a:pPr>
              <a:lnSpc>
                <a:spcPct val="150000"/>
              </a:lnSpc>
            </a:pPr>
            <a:r>
              <a:rPr lang="zh-CN" altLang="en-US" dirty="0">
                <a:sym typeface="+mn-ea"/>
              </a:rPr>
              <a:t>对比计算结果，根据婚姻状况属性来划分根节点时取</a:t>
            </a:r>
            <a:r>
              <a:rPr lang="en-US" altLang="zh-CN" dirty="0">
                <a:sym typeface="+mn-ea"/>
              </a:rPr>
              <a:t>Gini</a:t>
            </a:r>
            <a:r>
              <a:rPr lang="zh-CN" altLang="en-US" dirty="0">
                <a:sym typeface="+mn-ea"/>
              </a:rPr>
              <a:t>系数最小的作为划分结果，也就是（</a:t>
            </a:r>
            <a:r>
              <a:rPr lang="en-US" altLang="zh-CN" dirty="0">
                <a:sym typeface="+mn-ea"/>
              </a:rPr>
              <a:t>{married}</a:t>
            </a:r>
            <a:r>
              <a:rPr lang="zh-CN" altLang="en-US" dirty="0">
                <a:sym typeface="+mn-ea"/>
              </a:rPr>
              <a:t>，</a:t>
            </a:r>
            <a:r>
              <a:rPr lang="en-US" altLang="zh-CN" dirty="0">
                <a:sym typeface="+mn-ea"/>
              </a:rPr>
              <a:t>{single</a:t>
            </a:r>
            <a:r>
              <a:rPr lang="zh-CN" altLang="en-US" dirty="0">
                <a:sym typeface="+mn-ea"/>
              </a:rPr>
              <a:t>，</a:t>
            </a:r>
            <a:r>
              <a:rPr lang="en-US" altLang="zh-CN" dirty="0">
                <a:sym typeface="+mn-ea"/>
              </a:rPr>
              <a:t>divorced}</a:t>
            </a:r>
            <a:r>
              <a:rPr lang="zh-CN" altLang="en-US" dirty="0">
                <a:sym typeface="+mn-ea"/>
              </a:rPr>
              <a:t>）。</a:t>
            </a:r>
            <a:endParaRPr lang="zh-CN" altLang="en-US" dirty="0">
              <a:sym typeface="+mn-e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graphicFrame>
        <p:nvGraphicFramePr>
          <p:cNvPr id="2" name="表格 1"/>
          <p:cNvGraphicFramePr/>
          <p:nvPr>
            <p:custDataLst>
              <p:tags r:id="rId1"/>
            </p:custDataLst>
          </p:nvPr>
        </p:nvGraphicFramePr>
        <p:xfrm>
          <a:off x="1536700" y="1795780"/>
          <a:ext cx="9117965" cy="3221355"/>
        </p:xfrm>
        <a:graphic>
          <a:graphicData uri="http://schemas.openxmlformats.org/drawingml/2006/table">
            <a:tbl>
              <a:tblPr firstRow="1" bandRow="1">
                <a:tableStyleId>{5C22544A-7EE6-4342-B048-85BDC9FD1C3A}</a:tableStyleId>
              </a:tblPr>
              <a:tblGrid>
                <a:gridCol w="1191260"/>
                <a:gridCol w="1413510"/>
                <a:gridCol w="1303020"/>
                <a:gridCol w="1311275"/>
                <a:gridCol w="1292860"/>
                <a:gridCol w="1303020"/>
                <a:gridCol w="1303020"/>
              </a:tblGrid>
              <a:tr h="826770">
                <a:tc gridSpan="7">
                  <a:txBody>
                    <a:bodyPr/>
                    <a:p>
                      <a:pPr algn="ctr">
                        <a:buNone/>
                      </a:pPr>
                      <a:r>
                        <a:rPr lang="en-US" altLang="zh-CN" sz="2400" b="1" dirty="0">
                          <a:solidFill>
                            <a:schemeClr val="tx1"/>
                          </a:solidFill>
                          <a:sym typeface="+mn-ea"/>
                        </a:rPr>
                        <a:t>婚姻状况属性</a:t>
                      </a:r>
                      <a:endParaRPr lang="en-US" altLang="zh-CN" sz="2400" b="1" dirty="0">
                        <a:solidFill>
                          <a:schemeClr val="tx1"/>
                        </a:solidFill>
                        <a:sym typeface="+mn-ea"/>
                      </a:endParaRPr>
                    </a:p>
                  </a:txBody>
                  <a:tcPr anchor="ctr" anchorCtr="0"/>
                </a:tc>
                <a:tc hMerge="1">
                  <a:tcPr anchor="ctr" anchorCtr="0"/>
                </a:tc>
                <a:tc hMerge="1">
                  <a:tcPr anchor="ctr" anchorCtr="0"/>
                </a:tc>
                <a:tc hMerge="1">
                  <a:tcPr anchor="ctr" anchorCtr="0"/>
                </a:tc>
                <a:tc hMerge="1">
                  <a:tcPr anchor="ctr" anchorCtr="0"/>
                </a:tc>
                <a:tc hMerge="1">
                  <a:tcPr anchor="ctr" anchorCtr="0"/>
                </a:tc>
                <a:tc hMerge="1">
                  <a:tcPr anchor="ctr" anchorCtr="0"/>
                </a:tc>
              </a:tr>
              <a:tr h="502285">
                <a:tc>
                  <a:txBody>
                    <a:bodyPr/>
                    <a:p>
                      <a:pPr algn="ctr">
                        <a:buNone/>
                      </a:pPr>
                      <a:endParaRPr lang="en-US" altLang="zh-CN" sz="2000" dirty="0">
                        <a:solidFill>
                          <a:schemeClr val="tx1"/>
                        </a:solidFill>
                        <a:sym typeface="+mn-ea"/>
                      </a:endParaRPr>
                    </a:p>
                  </a:txBody>
                  <a:tcPr anchor="ctr" anchorCtr="0"/>
                </a:tc>
                <a:tc gridSpan="2">
                  <a:txBody>
                    <a:bodyPr/>
                    <a:p>
                      <a:pPr algn="ctr">
                        <a:buClrTx/>
                        <a:buSzTx/>
                        <a:buFontTx/>
                        <a:buNone/>
                      </a:pPr>
                      <a:r>
                        <a:rPr lang="zh-CN" altLang="en-US" sz="2000" b="1" dirty="0">
                          <a:solidFill>
                            <a:schemeClr val="tx1"/>
                          </a:solidFill>
                          <a:sym typeface="+mn-ea"/>
                        </a:rPr>
                        <a:t>①</a:t>
                      </a:r>
                      <a:endParaRPr lang="zh-CN" altLang="en-US" sz="2000" b="1" dirty="0">
                        <a:solidFill>
                          <a:schemeClr val="tx1"/>
                        </a:solidFill>
                        <a:sym typeface="+mn-ea"/>
                      </a:endParaRPr>
                    </a:p>
                  </a:txBody>
                  <a:tcPr anchor="ctr" anchorCtr="0"/>
                </a:tc>
                <a:tc hMerge="1">
                  <a:tcPr anchor="ctr" anchorCtr="0"/>
                </a:tc>
                <a:tc gridSpan="2">
                  <a:txBody>
                    <a:bodyPr/>
                    <a:p>
                      <a:pPr algn="ctr">
                        <a:buNone/>
                      </a:pPr>
                      <a:r>
                        <a:rPr lang="zh-CN" altLang="en-US" sz="2000" b="1" dirty="0">
                          <a:solidFill>
                            <a:schemeClr val="tx1"/>
                          </a:solidFill>
                        </a:rPr>
                        <a:t>②</a:t>
                      </a:r>
                      <a:endParaRPr lang="zh-CN" altLang="en-US" sz="2000" b="1" dirty="0">
                        <a:solidFill>
                          <a:schemeClr val="tx1"/>
                        </a:solidFill>
                      </a:endParaRPr>
                    </a:p>
                  </a:txBody>
                  <a:tcPr anchor="ctr" anchorCtr="0"/>
                </a:tc>
                <a:tc hMerge="1">
                  <a:tcPr anchor="ctr" anchorCtr="0"/>
                </a:tc>
                <a:tc gridSpan="2">
                  <a:txBody>
                    <a:bodyPr/>
                    <a:p>
                      <a:pPr algn="ctr">
                        <a:buNone/>
                      </a:pPr>
                      <a:r>
                        <a:rPr lang="zh-CN" altLang="en-US" sz="2000" b="1" dirty="0">
                          <a:solidFill>
                            <a:schemeClr val="tx1"/>
                          </a:solidFill>
                        </a:rPr>
                        <a:t>③</a:t>
                      </a:r>
                      <a:endParaRPr lang="zh-CN" altLang="en-US" sz="2000" b="1" dirty="0">
                        <a:solidFill>
                          <a:schemeClr val="tx1"/>
                        </a:solidFill>
                      </a:endParaRPr>
                    </a:p>
                  </a:txBody>
                  <a:tcPr anchor="ctr" anchorCtr="0"/>
                </a:tc>
                <a:tc hMerge="1">
                  <a:tcPr anchor="ctr" anchorCtr="0"/>
                </a:tc>
              </a:tr>
              <a:tr h="887730">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married</a:t>
                      </a:r>
                      <a:endParaRPr lang="en-US" altLang="zh-CN" sz="2000" b="1"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single，divorced</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sym typeface="+mn-ea"/>
                        </a:rPr>
                        <a:t>single</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sym typeface="+mn-ea"/>
                        </a:rPr>
                        <a:t>married，divorced</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divorced</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sym typeface="+mn-ea"/>
                        </a:rPr>
                        <a:t>single，married</a:t>
                      </a:r>
                      <a:endParaRPr lang="en-US" altLang="zh-CN" sz="2000" b="1" dirty="0">
                        <a:solidFill>
                          <a:schemeClr val="tx1"/>
                        </a:solidFill>
                        <a:sym typeface="+mn-ea"/>
                      </a:endParaRPr>
                    </a:p>
                  </a:txBody>
                  <a:tcPr anchor="ctr" anchorCtr="0"/>
                </a:tc>
              </a:tr>
              <a:tr h="1004570">
                <a:tc>
                  <a:txBody>
                    <a:bodyPr/>
                    <a:p>
                      <a:pPr algn="ctr">
                        <a:buClrTx/>
                        <a:buSzTx/>
                        <a:buFontTx/>
                        <a:buNone/>
                      </a:pPr>
                      <a:r>
                        <a:rPr lang="en-US" altLang="zh-CN" sz="2000" b="1" dirty="0">
                          <a:solidFill>
                            <a:schemeClr val="tx1"/>
                          </a:solidFill>
                          <a:sym typeface="+mn-ea"/>
                        </a:rPr>
                        <a:t>Gini</a:t>
                      </a:r>
                      <a:r>
                        <a:rPr lang="zh-CN" altLang="en-US" sz="2000" b="1" dirty="0">
                          <a:solidFill>
                            <a:schemeClr val="tx1"/>
                          </a:solidFill>
                          <a:sym typeface="+mn-ea"/>
                        </a:rPr>
                        <a:t>系数</a:t>
                      </a:r>
                      <a:endParaRPr lang="zh-CN" altLang="en-US" sz="2000" b="1" dirty="0">
                        <a:solidFill>
                          <a:schemeClr val="tx1"/>
                        </a:solidFill>
                        <a:sym typeface="+mn-ea"/>
                      </a:endParaRPr>
                    </a:p>
                  </a:txBody>
                  <a:tcPr anchor="ctr" anchorCtr="0"/>
                </a:tc>
                <a:tc gridSpan="2">
                  <a:txBody>
                    <a:bodyPr/>
                    <a:p>
                      <a:pPr algn="ctr">
                        <a:buNone/>
                      </a:pPr>
                      <a:r>
                        <a:rPr lang="en-US" altLang="zh-CN" sz="2000" b="1" dirty="0">
                          <a:solidFill>
                            <a:schemeClr val="tx1"/>
                          </a:solidFill>
                          <a:sym typeface="+mn-ea"/>
                        </a:rPr>
                        <a:t>0.3</a:t>
                      </a:r>
                      <a:endParaRPr lang="en-US" altLang="zh-CN" sz="2000" b="1" dirty="0">
                        <a:solidFill>
                          <a:schemeClr val="tx1"/>
                        </a:solidFill>
                        <a:sym typeface="+mn-ea"/>
                      </a:endParaRPr>
                    </a:p>
                  </a:txBody>
                  <a:tcPr anchor="ctr" anchorCtr="0"/>
                </a:tc>
                <a:tc hMerge="1">
                  <a:tcPr anchor="ctr" anchorCtr="0"/>
                </a:tc>
                <a:tc gridSpan="2">
                  <a:txBody>
                    <a:bodyPr/>
                    <a:p>
                      <a:pPr algn="ctr">
                        <a:buNone/>
                      </a:pPr>
                      <a:r>
                        <a:rPr lang="en-US" altLang="zh-CN" sz="2000" b="1">
                          <a:solidFill>
                            <a:schemeClr val="tx1"/>
                          </a:solidFill>
                        </a:rPr>
                        <a:t>0.3667</a:t>
                      </a:r>
                      <a:endParaRPr lang="en-US" altLang="zh-CN" sz="2000" b="1">
                        <a:solidFill>
                          <a:schemeClr val="tx1"/>
                        </a:solidFill>
                      </a:endParaRPr>
                    </a:p>
                  </a:txBody>
                  <a:tcPr anchor="ctr" anchorCtr="0"/>
                </a:tc>
                <a:tc hMerge="1">
                  <a:tcPr anchor="ctr" anchorCtr="0"/>
                </a:tc>
                <a:tc gridSpan="2">
                  <a:txBody>
                    <a:bodyPr/>
                    <a:p>
                      <a:pPr algn="ctr">
                        <a:buNone/>
                      </a:pPr>
                      <a:r>
                        <a:rPr lang="en-US" altLang="zh-CN" sz="2000" b="1">
                          <a:solidFill>
                            <a:schemeClr val="tx1"/>
                          </a:solidFill>
                        </a:rPr>
                        <a:t>0.40</a:t>
                      </a:r>
                      <a:endParaRPr lang="en-US" altLang="zh-CN" sz="2000" b="1">
                        <a:solidFill>
                          <a:schemeClr val="tx1"/>
                        </a:solidFill>
                      </a:endParaRPr>
                    </a:p>
                  </a:txBody>
                  <a:tcPr anchor="ctr" anchorCtr="0"/>
                </a:tc>
                <a:tc hMerge="1">
                  <a:tcPr anchor="ctr" anchorCtr="0"/>
                </a:tc>
              </a:tr>
            </a:tbl>
          </a:graphicData>
        </a:graphic>
      </p:graphicFrame>
      <p:sp>
        <p:nvSpPr>
          <p:cNvPr id="3" name="文本框 2"/>
          <p:cNvSpPr txBox="1"/>
          <p:nvPr/>
        </p:nvSpPr>
        <p:spPr>
          <a:xfrm>
            <a:off x="1743075" y="5215890"/>
            <a:ext cx="9457690" cy="1198880"/>
          </a:xfrm>
          <a:prstGeom prst="rect">
            <a:avLst/>
          </a:prstGeom>
          <a:noFill/>
        </p:spPr>
        <p:txBody>
          <a:bodyPr wrap="square" rtlCol="0" anchor="t">
            <a:spAutoFit/>
          </a:bodyPr>
          <a:p>
            <a:pPr>
              <a:lnSpc>
                <a:spcPct val="150000"/>
              </a:lnSpc>
            </a:pPr>
            <a:r>
              <a:rPr lang="zh-CN" altLang="en-US" dirty="0">
                <a:sym typeface="+mn-ea"/>
              </a:rPr>
              <a:t>对比计算结果，根据婚姻状况属性来划分根节点时取</a:t>
            </a:r>
            <a:r>
              <a:rPr lang="en-US" altLang="zh-CN" dirty="0">
                <a:sym typeface="+mn-ea"/>
              </a:rPr>
              <a:t>Gini</a:t>
            </a:r>
            <a:r>
              <a:rPr lang="zh-CN" altLang="en-US" dirty="0">
                <a:sym typeface="+mn-ea"/>
              </a:rPr>
              <a:t>系数最小的作为划分结果，也就是（</a:t>
            </a:r>
            <a:r>
              <a:rPr lang="en-US" altLang="zh-CN" dirty="0">
                <a:sym typeface="+mn-ea"/>
              </a:rPr>
              <a:t>{married}</a:t>
            </a:r>
            <a:r>
              <a:rPr lang="zh-CN" altLang="en-US" dirty="0">
                <a:sym typeface="+mn-ea"/>
              </a:rPr>
              <a:t>，</a:t>
            </a:r>
            <a:r>
              <a:rPr lang="en-US" altLang="zh-CN" dirty="0">
                <a:sym typeface="+mn-ea"/>
              </a:rPr>
              <a:t>{single</a:t>
            </a:r>
            <a:r>
              <a:rPr lang="zh-CN" altLang="en-US" dirty="0">
                <a:sym typeface="+mn-ea"/>
              </a:rPr>
              <a:t>，</a:t>
            </a:r>
            <a:r>
              <a:rPr lang="en-US" altLang="zh-CN" dirty="0">
                <a:sym typeface="+mn-ea"/>
              </a:rPr>
              <a:t>divorced}</a:t>
            </a:r>
            <a:r>
              <a:rPr lang="zh-CN" altLang="en-US" dirty="0">
                <a:sym typeface="+mn-ea"/>
              </a:rPr>
              <a:t>）。</a:t>
            </a:r>
            <a:endParaRPr lang="zh-CN" altLang="en-US" dirty="0">
              <a:sym typeface="+mn-e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pic>
        <p:nvPicPr>
          <p:cNvPr id="4" name="图片 3"/>
          <p:cNvPicPr>
            <a:picLocks noChangeAspect="1"/>
          </p:cNvPicPr>
          <p:nvPr/>
        </p:nvPicPr>
        <p:blipFill>
          <a:blip r:embed="rId1"/>
          <a:stretch>
            <a:fillRect/>
          </a:stretch>
        </p:blipFill>
        <p:spPr>
          <a:xfrm>
            <a:off x="668655" y="1386840"/>
            <a:ext cx="5158740" cy="3701415"/>
          </a:xfrm>
          <a:prstGeom prst="rect">
            <a:avLst/>
          </a:prstGeom>
        </p:spPr>
      </p:pic>
      <p:sp>
        <p:nvSpPr>
          <p:cNvPr id="7" name="文本框 6"/>
          <p:cNvSpPr txBox="1"/>
          <p:nvPr/>
        </p:nvSpPr>
        <p:spPr>
          <a:xfrm>
            <a:off x="6331585" y="1617345"/>
            <a:ext cx="5407025" cy="3415030"/>
          </a:xfrm>
          <a:prstGeom prst="rect">
            <a:avLst/>
          </a:prstGeom>
          <a:noFill/>
        </p:spPr>
        <p:txBody>
          <a:bodyPr wrap="square">
            <a:spAutoFit/>
          </a:bodyPr>
          <a:p>
            <a:pPr>
              <a:lnSpc>
                <a:spcPct val="150000"/>
              </a:lnSpc>
            </a:pPr>
            <a:r>
              <a:rPr lang="zh-CN" altLang="en-US" dirty="0"/>
              <a:t>具体流程:</a:t>
            </a:r>
            <a:endParaRPr lang="zh-CN" altLang="en-US" dirty="0"/>
          </a:p>
          <a:p>
            <a:pPr algn="just">
              <a:lnSpc>
                <a:spcPct val="150000"/>
              </a:lnSpc>
            </a:pPr>
            <a:r>
              <a:rPr lang="zh-CN" altLang="en-US" dirty="0"/>
              <a:t>(</a:t>
            </a:r>
            <a:r>
              <a:rPr lang="en-US" altLang="zh-CN" dirty="0"/>
              <a:t>4</a:t>
            </a:r>
            <a:r>
              <a:rPr lang="zh-CN" altLang="en-US" dirty="0"/>
              <a:t>)年收入属性为连续的数值类型，首先需要对数据按升序排序，然后从小到大依次用相邻值的中间值作为分隔将样本划分为两组。</a:t>
            </a:r>
            <a:endParaRPr lang="zh-CN" altLang="en-US" dirty="0">
              <a:ea typeface="微软雅黑" panose="020B0503020204020204" pitchFamily="34" charset="-122"/>
            </a:endParaRPr>
          </a:p>
          <a:p>
            <a:pPr>
              <a:lnSpc>
                <a:spcPct val="150000"/>
              </a:lnSpc>
            </a:pPr>
            <a:endParaRPr lang="zh-CN" altLang="en-US" dirty="0"/>
          </a:p>
        </p:txBody>
      </p:sp>
      <p:graphicFrame>
        <p:nvGraphicFramePr>
          <p:cNvPr id="2" name="表格 1"/>
          <p:cNvGraphicFramePr/>
          <p:nvPr>
            <p:custDataLst>
              <p:tags r:id="rId2"/>
            </p:custDataLst>
          </p:nvPr>
        </p:nvGraphicFramePr>
        <p:xfrm>
          <a:off x="657225" y="5293995"/>
          <a:ext cx="11081385" cy="1202055"/>
        </p:xfrm>
        <a:graphic>
          <a:graphicData uri="http://schemas.openxmlformats.org/drawingml/2006/table">
            <a:tbl>
              <a:tblPr firstRow="1" bandRow="1">
                <a:tableStyleId>{5C22544A-7EE6-4342-B048-85BDC9FD1C3A}</a:tableStyleId>
              </a:tblPr>
              <a:tblGrid>
                <a:gridCol w="2091690"/>
                <a:gridCol w="899160"/>
                <a:gridCol w="898525"/>
                <a:gridCol w="899160"/>
                <a:gridCol w="899160"/>
                <a:gridCol w="899160"/>
                <a:gridCol w="898525"/>
                <a:gridCol w="899160"/>
                <a:gridCol w="899160"/>
                <a:gridCol w="898525"/>
                <a:gridCol w="899160"/>
              </a:tblGrid>
              <a:tr h="400685">
                <a:tc>
                  <a:txBody>
                    <a:bodyPr/>
                    <a:p>
                      <a:pPr algn="ctr">
                        <a:buNone/>
                      </a:pPr>
                      <a:r>
                        <a:rPr lang="zh-CN" altLang="en-US" b="1">
                          <a:solidFill>
                            <a:schemeClr val="tx1"/>
                          </a:solidFill>
                        </a:rPr>
                        <a:t>是否拖欠贷款</a:t>
                      </a:r>
                      <a:endParaRPr lang="zh-CN" altLang="en-US" b="1">
                        <a:solidFill>
                          <a:schemeClr val="tx1"/>
                        </a:solidFill>
                      </a:endParaRPr>
                    </a:p>
                  </a:txBody>
                  <a:tcPr/>
                </a:tc>
                <a:tc>
                  <a:txBody>
                    <a:bodyPr/>
                    <a:p>
                      <a:pPr algn="ctr">
                        <a:buNone/>
                      </a:pPr>
                      <a:r>
                        <a:rPr lang="en-US" altLang="zh-CN" b="1">
                          <a:solidFill>
                            <a:schemeClr val="tx1"/>
                          </a:solidFill>
                          <a:cs typeface="+mn-lt"/>
                        </a:rPr>
                        <a:t>No</a:t>
                      </a:r>
                      <a:endParaRPr lang="en-US" altLang="zh-CN"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b="1">
                          <a:solidFill>
                            <a:schemeClr val="tx1"/>
                          </a:solidFill>
                          <a:cs typeface="+mn-lt"/>
                        </a:rPr>
                        <a:t>Yes</a:t>
                      </a:r>
                      <a:endParaRPr lang="en-US" altLang="zh-CN" b="1">
                        <a:solidFill>
                          <a:schemeClr val="tx1"/>
                        </a:solidFill>
                        <a:cs typeface="+mn-lt"/>
                      </a:endParaRPr>
                    </a:p>
                  </a:txBody>
                  <a:tcPr/>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r>
              <a:tr h="400685">
                <a:tc>
                  <a:txBody>
                    <a:bodyPr/>
                    <a:p>
                      <a:pPr algn="ctr">
                        <a:buNone/>
                      </a:pPr>
                      <a:r>
                        <a:rPr lang="zh-CN" altLang="en-US" b="1">
                          <a:solidFill>
                            <a:schemeClr val="tx1"/>
                          </a:solidFill>
                        </a:rPr>
                        <a:t>年收入</a:t>
                      </a:r>
                      <a:endParaRPr lang="zh-CN" altLang="en-US" b="1">
                        <a:solidFill>
                          <a:schemeClr val="tx1"/>
                        </a:solidFill>
                      </a:endParaRPr>
                    </a:p>
                  </a:txBody>
                  <a:tcPr/>
                </a:tc>
                <a:tc>
                  <a:txBody>
                    <a:bodyPr/>
                    <a:p>
                      <a:pPr algn="ctr">
                        <a:buNone/>
                      </a:pPr>
                      <a:r>
                        <a:rPr lang="en-US" altLang="zh-CN" b="1">
                          <a:solidFill>
                            <a:schemeClr val="tx1"/>
                          </a:solidFill>
                          <a:cs typeface="+mn-lt"/>
                        </a:rPr>
                        <a:t>60</a:t>
                      </a:r>
                      <a:endParaRPr lang="en-US" altLang="zh-CN" b="1">
                        <a:solidFill>
                          <a:schemeClr val="tx1"/>
                        </a:solidFill>
                        <a:cs typeface="+mn-lt"/>
                      </a:endParaRPr>
                    </a:p>
                  </a:txBody>
                  <a:tcPr/>
                </a:tc>
                <a:tc>
                  <a:txBody>
                    <a:bodyPr/>
                    <a:p>
                      <a:pPr algn="ctr">
                        <a:buNone/>
                      </a:pPr>
                      <a:r>
                        <a:rPr lang="en-US" altLang="zh-CN" b="1">
                          <a:solidFill>
                            <a:schemeClr val="tx1"/>
                          </a:solidFill>
                          <a:cs typeface="+mn-lt"/>
                        </a:rPr>
                        <a:t>70</a:t>
                      </a:r>
                      <a:endParaRPr lang="en-US" altLang="zh-CN" b="1">
                        <a:solidFill>
                          <a:schemeClr val="tx1"/>
                        </a:solidFill>
                        <a:cs typeface="+mn-lt"/>
                      </a:endParaRPr>
                    </a:p>
                  </a:txBody>
                  <a:tcPr/>
                </a:tc>
                <a:tc>
                  <a:txBody>
                    <a:bodyPr/>
                    <a:p>
                      <a:pPr algn="ctr">
                        <a:buNone/>
                      </a:pPr>
                      <a:r>
                        <a:rPr lang="en-US" altLang="zh-CN" sz="1800" b="1">
                          <a:solidFill>
                            <a:schemeClr val="tx1"/>
                          </a:solidFill>
                          <a:cs typeface="+mn-lt"/>
                          <a:sym typeface="+mn-ea"/>
                        </a:rPr>
                        <a:t>75</a:t>
                      </a:r>
                      <a:endParaRPr lang="en-US" altLang="zh-CN" sz="1800" b="1">
                        <a:solidFill>
                          <a:schemeClr val="tx1"/>
                        </a:solidFill>
                        <a:cs typeface="+mn-lt"/>
                      </a:endParaRPr>
                    </a:p>
                  </a:txBody>
                  <a:tcPr/>
                </a:tc>
                <a:tc>
                  <a:txBody>
                    <a:bodyPr/>
                    <a:p>
                      <a:pPr algn="ctr">
                        <a:buNone/>
                      </a:pPr>
                      <a:r>
                        <a:rPr lang="en-US" altLang="zh-CN" b="1">
                          <a:solidFill>
                            <a:schemeClr val="tx1"/>
                          </a:solidFill>
                          <a:cs typeface="+mn-lt"/>
                        </a:rPr>
                        <a:t>85</a:t>
                      </a:r>
                      <a:endParaRPr lang="en-US" altLang="zh-CN" b="1">
                        <a:solidFill>
                          <a:schemeClr val="tx1"/>
                        </a:solidFill>
                        <a:cs typeface="+mn-lt"/>
                      </a:endParaRPr>
                    </a:p>
                  </a:txBody>
                  <a:tcPr/>
                </a:tc>
                <a:tc>
                  <a:txBody>
                    <a:bodyPr/>
                    <a:p>
                      <a:pPr algn="ctr">
                        <a:buNone/>
                      </a:pPr>
                      <a:r>
                        <a:rPr lang="en-US" altLang="zh-CN" b="1">
                          <a:solidFill>
                            <a:schemeClr val="tx1"/>
                          </a:solidFill>
                          <a:cs typeface="+mn-lt"/>
                        </a:rPr>
                        <a:t>90</a:t>
                      </a:r>
                      <a:endParaRPr lang="en-US" altLang="zh-CN" b="1">
                        <a:solidFill>
                          <a:schemeClr val="tx1"/>
                        </a:solidFill>
                        <a:cs typeface="+mn-lt"/>
                      </a:endParaRPr>
                    </a:p>
                  </a:txBody>
                  <a:tcPr/>
                </a:tc>
                <a:tc>
                  <a:txBody>
                    <a:bodyPr/>
                    <a:p>
                      <a:pPr algn="ctr">
                        <a:buNone/>
                      </a:pPr>
                      <a:r>
                        <a:rPr lang="en-US" altLang="zh-CN" b="1">
                          <a:solidFill>
                            <a:schemeClr val="tx1"/>
                          </a:solidFill>
                          <a:cs typeface="+mn-lt"/>
                        </a:rPr>
                        <a:t>95</a:t>
                      </a:r>
                      <a:endParaRPr lang="en-US" altLang="zh-CN" b="1">
                        <a:solidFill>
                          <a:schemeClr val="tx1"/>
                        </a:solidFill>
                        <a:cs typeface="+mn-lt"/>
                      </a:endParaRPr>
                    </a:p>
                  </a:txBody>
                  <a:tcPr/>
                </a:tc>
                <a:tc>
                  <a:txBody>
                    <a:bodyPr/>
                    <a:p>
                      <a:pPr algn="ctr">
                        <a:buNone/>
                      </a:pPr>
                      <a:r>
                        <a:rPr lang="en-US" altLang="zh-CN" b="1">
                          <a:solidFill>
                            <a:schemeClr val="tx1"/>
                          </a:solidFill>
                          <a:cs typeface="+mn-lt"/>
                        </a:rPr>
                        <a:t>100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125</a:t>
                      </a:r>
                      <a:endParaRPr lang="en-US" altLang="zh-CN" b="1">
                        <a:solidFill>
                          <a:schemeClr val="tx1"/>
                        </a:solidFill>
                        <a:cs typeface="+mn-lt"/>
                      </a:endParaRPr>
                    </a:p>
                  </a:txBody>
                  <a:tcPr/>
                </a:tc>
                <a:tc>
                  <a:txBody>
                    <a:bodyPr/>
                    <a:p>
                      <a:pPr algn="ctr">
                        <a:buNone/>
                      </a:pPr>
                      <a:r>
                        <a:rPr lang="en-US" altLang="zh-CN" b="1">
                          <a:solidFill>
                            <a:schemeClr val="tx1"/>
                          </a:solidFill>
                          <a:cs typeface="+mn-lt"/>
                        </a:rPr>
                        <a:t>220</a:t>
                      </a:r>
                      <a:endParaRPr lang="en-US" altLang="zh-CN" b="1">
                        <a:solidFill>
                          <a:schemeClr val="tx1"/>
                        </a:solidFill>
                        <a:cs typeface="+mn-lt"/>
                      </a:endParaRPr>
                    </a:p>
                  </a:txBody>
                  <a:tcPr/>
                </a:tc>
              </a:tr>
              <a:tr h="400685">
                <a:tc>
                  <a:txBody>
                    <a:bodyPr/>
                    <a:p>
                      <a:pPr algn="ctr">
                        <a:buNone/>
                      </a:pPr>
                      <a:r>
                        <a:rPr lang="zh-CN" altLang="en-US" b="1">
                          <a:solidFill>
                            <a:schemeClr val="tx1"/>
                          </a:solidFill>
                        </a:rPr>
                        <a:t>相邻值中点</a:t>
                      </a:r>
                      <a:endParaRPr lang="zh-CN" altLang="en-US" b="1">
                        <a:solidFill>
                          <a:schemeClr val="tx1"/>
                        </a:solidFill>
                      </a:endParaRPr>
                    </a:p>
                  </a:txBody>
                  <a:tcPr/>
                </a:tc>
                <a:tc>
                  <a:txBody>
                    <a:bodyPr/>
                    <a:p>
                      <a:pPr algn="ctr">
                        <a:buNone/>
                      </a:pPr>
                      <a:endParaRPr lang="zh-CN" altLang="en-US" b="1">
                        <a:solidFill>
                          <a:schemeClr val="tx1"/>
                        </a:solidFill>
                        <a:cs typeface="+mn-lt"/>
                      </a:endParaRPr>
                    </a:p>
                  </a:txBody>
                  <a:tcPr/>
                </a:tc>
                <a:tc>
                  <a:txBody>
                    <a:bodyPr/>
                    <a:p>
                      <a:pPr algn="ctr">
                        <a:buNone/>
                      </a:pPr>
                      <a:r>
                        <a:rPr lang="en-US" altLang="zh-CN" b="1">
                          <a:solidFill>
                            <a:schemeClr val="tx1"/>
                          </a:solidFill>
                          <a:cs typeface="+mn-lt"/>
                        </a:rPr>
                        <a:t>65</a:t>
                      </a:r>
                      <a:endParaRPr lang="en-US" altLang="zh-CN" b="1">
                        <a:solidFill>
                          <a:schemeClr val="tx1"/>
                        </a:solidFill>
                        <a:cs typeface="+mn-lt"/>
                      </a:endParaRPr>
                    </a:p>
                  </a:txBody>
                  <a:tcPr/>
                </a:tc>
                <a:tc>
                  <a:txBody>
                    <a:bodyPr/>
                    <a:p>
                      <a:pPr algn="ctr">
                        <a:buNone/>
                      </a:pPr>
                      <a:r>
                        <a:rPr lang="en-US" altLang="zh-CN" b="1">
                          <a:solidFill>
                            <a:schemeClr val="tx1"/>
                          </a:solidFill>
                          <a:cs typeface="+mn-lt"/>
                        </a:rPr>
                        <a:t>72.5</a:t>
                      </a:r>
                      <a:endParaRPr lang="en-US" altLang="zh-CN" b="1">
                        <a:solidFill>
                          <a:schemeClr val="tx1"/>
                        </a:solidFill>
                        <a:cs typeface="+mn-lt"/>
                      </a:endParaRPr>
                    </a:p>
                  </a:txBody>
                  <a:tcPr/>
                </a:tc>
                <a:tc>
                  <a:txBody>
                    <a:bodyPr/>
                    <a:p>
                      <a:pPr algn="ctr">
                        <a:buNone/>
                      </a:pPr>
                      <a:r>
                        <a:rPr lang="en-US" altLang="zh-CN" b="1">
                          <a:solidFill>
                            <a:schemeClr val="tx1"/>
                          </a:solidFill>
                          <a:cs typeface="+mn-lt"/>
                        </a:rPr>
                        <a:t>80</a:t>
                      </a:r>
                      <a:endParaRPr lang="en-US" altLang="zh-CN" b="1">
                        <a:solidFill>
                          <a:schemeClr val="tx1"/>
                        </a:solidFill>
                        <a:cs typeface="+mn-lt"/>
                      </a:endParaRPr>
                    </a:p>
                  </a:txBody>
                  <a:tcPr/>
                </a:tc>
                <a:tc>
                  <a:txBody>
                    <a:bodyPr/>
                    <a:p>
                      <a:pPr algn="ctr">
                        <a:buNone/>
                      </a:pPr>
                      <a:r>
                        <a:rPr lang="en-US" altLang="zh-CN" b="1">
                          <a:solidFill>
                            <a:schemeClr val="tx1"/>
                          </a:solidFill>
                          <a:cs typeface="+mn-lt"/>
                        </a:rPr>
                        <a:t>87.5</a:t>
                      </a:r>
                      <a:endParaRPr lang="en-US" altLang="zh-CN" b="1">
                        <a:solidFill>
                          <a:schemeClr val="tx1"/>
                        </a:solidFill>
                        <a:cs typeface="+mn-lt"/>
                      </a:endParaRPr>
                    </a:p>
                  </a:txBody>
                  <a:tcPr/>
                </a:tc>
                <a:tc>
                  <a:txBody>
                    <a:bodyPr/>
                    <a:p>
                      <a:pPr algn="ctr">
                        <a:buNone/>
                      </a:pPr>
                      <a:r>
                        <a:rPr lang="en-US" altLang="zh-CN" b="1">
                          <a:solidFill>
                            <a:schemeClr val="tx1"/>
                          </a:solidFill>
                          <a:cs typeface="+mn-lt"/>
                        </a:rPr>
                        <a:t>92.5</a:t>
                      </a:r>
                      <a:endParaRPr lang="en-US" altLang="zh-CN" b="1">
                        <a:solidFill>
                          <a:schemeClr val="tx1"/>
                        </a:solidFill>
                        <a:cs typeface="+mn-lt"/>
                      </a:endParaRPr>
                    </a:p>
                  </a:txBody>
                  <a:tcPr/>
                </a:tc>
                <a:tc>
                  <a:txBody>
                    <a:bodyPr/>
                    <a:p>
                      <a:pPr algn="ctr">
                        <a:buNone/>
                      </a:pPr>
                      <a:r>
                        <a:rPr lang="en-US" altLang="zh-CN" b="1">
                          <a:solidFill>
                            <a:schemeClr val="tx1"/>
                          </a:solidFill>
                          <a:cs typeface="+mn-lt"/>
                        </a:rPr>
                        <a:t>97.5</a:t>
                      </a:r>
                      <a:endParaRPr lang="en-US" altLang="zh-CN" b="1">
                        <a:solidFill>
                          <a:schemeClr val="tx1"/>
                        </a:solidFill>
                        <a:cs typeface="+mn-lt"/>
                      </a:endParaRPr>
                    </a:p>
                  </a:txBody>
                  <a:tcPr/>
                </a:tc>
                <a:tc>
                  <a:txBody>
                    <a:bodyPr/>
                    <a:p>
                      <a:pPr algn="ctr">
                        <a:buNone/>
                      </a:pPr>
                      <a:r>
                        <a:rPr lang="en-US" altLang="zh-CN" b="1">
                          <a:solidFill>
                            <a:schemeClr val="tx1"/>
                          </a:solidFill>
                          <a:cs typeface="+mn-lt"/>
                        </a:rPr>
                        <a:t>110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122.5</a:t>
                      </a:r>
                      <a:endParaRPr lang="en-US" altLang="zh-CN" b="1">
                        <a:solidFill>
                          <a:schemeClr val="tx1"/>
                        </a:solidFill>
                        <a:cs typeface="+mn-lt"/>
                      </a:endParaRPr>
                    </a:p>
                  </a:txBody>
                  <a:tcPr/>
                </a:tc>
                <a:tc>
                  <a:txBody>
                    <a:bodyPr/>
                    <a:p>
                      <a:pPr algn="ctr">
                        <a:buNone/>
                      </a:pPr>
                      <a:r>
                        <a:rPr lang="en-US" altLang="zh-CN" b="1">
                          <a:solidFill>
                            <a:schemeClr val="tx1"/>
                          </a:solidFill>
                          <a:cs typeface="+mn-lt"/>
                        </a:rPr>
                        <a:t>172.5</a:t>
                      </a:r>
                      <a:endParaRPr lang="en-US" altLang="zh-CN" b="1">
                        <a:solidFill>
                          <a:schemeClr val="tx1"/>
                        </a:solidFill>
                        <a:cs typeface="+mn-lt"/>
                      </a:endParaRPr>
                    </a:p>
                  </a:txBody>
                  <a:tcPr/>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sp>
        <p:nvSpPr>
          <p:cNvPr id="7" name="文本框 6"/>
          <p:cNvSpPr txBox="1"/>
          <p:nvPr/>
        </p:nvSpPr>
        <p:spPr>
          <a:xfrm>
            <a:off x="360680" y="2783840"/>
            <a:ext cx="11723370" cy="645160"/>
          </a:xfrm>
          <a:prstGeom prst="rect">
            <a:avLst/>
          </a:prstGeom>
          <a:noFill/>
        </p:spPr>
        <p:txBody>
          <a:bodyPr wrap="square">
            <a:spAutoFit/>
          </a:bodyPr>
          <a:p>
            <a:pPr>
              <a:lnSpc>
                <a:spcPct val="150000"/>
              </a:lnSpc>
            </a:pPr>
            <a:r>
              <a:rPr lang="zh-CN" altLang="en-US" dirty="0"/>
              <a:t>具体流程:(</a:t>
            </a:r>
            <a:r>
              <a:rPr lang="en-US" altLang="zh-CN" dirty="0"/>
              <a:t>4</a:t>
            </a:r>
            <a:r>
              <a:rPr lang="zh-CN" altLang="en-US" dirty="0"/>
              <a:t>)以年收入</a:t>
            </a:r>
            <a:r>
              <a:rPr lang="en-US" altLang="zh-CN" dirty="0"/>
              <a:t>60</a:t>
            </a:r>
            <a:r>
              <a:rPr lang="zh-CN" altLang="en-US" dirty="0"/>
              <a:t>和</a:t>
            </a:r>
            <a:r>
              <a:rPr lang="en-US" altLang="zh-CN" dirty="0"/>
              <a:t>70</a:t>
            </a:r>
            <a:r>
              <a:rPr lang="zh-CN" altLang="en-US" dirty="0"/>
              <a:t>的相邻值中点</a:t>
            </a:r>
            <a:r>
              <a:rPr lang="en-US" altLang="zh-CN" dirty="0"/>
              <a:t>65</a:t>
            </a:r>
            <a:r>
              <a:rPr lang="zh-CN" altLang="en-US" dirty="0"/>
              <a:t>作为分隔线，</a:t>
            </a:r>
            <a:r>
              <a:rPr lang="en-US" altLang="zh-CN" dirty="0">
                <a:sym typeface="+mn-ea"/>
              </a:rPr>
              <a:t>Gini</a:t>
            </a:r>
            <a:r>
              <a:rPr lang="zh-CN" altLang="en-US" dirty="0">
                <a:sym typeface="+mn-ea"/>
              </a:rPr>
              <a:t>系数计算过程为</a:t>
            </a:r>
            <a:r>
              <a:rPr lang="zh-CN" altLang="en-US" dirty="0"/>
              <a:t>。</a:t>
            </a:r>
            <a:endParaRPr lang="zh-CN" altLang="en-US" dirty="0"/>
          </a:p>
        </p:txBody>
      </p:sp>
      <p:graphicFrame>
        <p:nvGraphicFramePr>
          <p:cNvPr id="2" name="表格 1"/>
          <p:cNvGraphicFramePr/>
          <p:nvPr>
            <p:custDataLst>
              <p:tags r:id="rId1"/>
            </p:custDataLst>
          </p:nvPr>
        </p:nvGraphicFramePr>
        <p:xfrm>
          <a:off x="298450" y="1510665"/>
          <a:ext cx="11081385" cy="1202055"/>
        </p:xfrm>
        <a:graphic>
          <a:graphicData uri="http://schemas.openxmlformats.org/drawingml/2006/table">
            <a:tbl>
              <a:tblPr firstRow="1" bandRow="1">
                <a:tableStyleId>{5C22544A-7EE6-4342-B048-85BDC9FD1C3A}</a:tableStyleId>
              </a:tblPr>
              <a:tblGrid>
                <a:gridCol w="2091690"/>
                <a:gridCol w="899160"/>
                <a:gridCol w="898525"/>
                <a:gridCol w="899160"/>
                <a:gridCol w="899160"/>
                <a:gridCol w="899160"/>
                <a:gridCol w="898525"/>
                <a:gridCol w="899160"/>
                <a:gridCol w="899160"/>
                <a:gridCol w="898525"/>
                <a:gridCol w="899160"/>
              </a:tblGrid>
              <a:tr h="400685">
                <a:tc>
                  <a:txBody>
                    <a:bodyPr/>
                    <a:p>
                      <a:pPr algn="ctr">
                        <a:buNone/>
                      </a:pPr>
                      <a:r>
                        <a:rPr lang="zh-CN" altLang="en-US" b="1">
                          <a:solidFill>
                            <a:schemeClr val="tx1"/>
                          </a:solidFill>
                        </a:rPr>
                        <a:t>是否拖欠贷款</a:t>
                      </a:r>
                      <a:endParaRPr lang="zh-CN" altLang="en-US" b="1">
                        <a:solidFill>
                          <a:schemeClr val="tx1"/>
                        </a:solidFill>
                      </a:endParaRPr>
                    </a:p>
                  </a:txBody>
                  <a:tcPr/>
                </a:tc>
                <a:tc>
                  <a:txBody>
                    <a:bodyPr/>
                    <a:p>
                      <a:pPr algn="ctr">
                        <a:buNone/>
                      </a:pPr>
                      <a:r>
                        <a:rPr lang="en-US" altLang="zh-CN" b="1">
                          <a:solidFill>
                            <a:schemeClr val="tx1"/>
                          </a:solidFill>
                          <a:cs typeface="+mn-lt"/>
                        </a:rPr>
                        <a:t>No</a:t>
                      </a:r>
                      <a:endParaRPr lang="en-US" altLang="zh-CN"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b="1">
                          <a:solidFill>
                            <a:schemeClr val="tx1"/>
                          </a:solidFill>
                          <a:cs typeface="+mn-lt"/>
                        </a:rPr>
                        <a:t>Yes</a:t>
                      </a:r>
                      <a:endParaRPr lang="en-US" altLang="zh-CN" b="1">
                        <a:solidFill>
                          <a:schemeClr val="tx1"/>
                        </a:solidFill>
                        <a:cs typeface="+mn-lt"/>
                      </a:endParaRPr>
                    </a:p>
                  </a:txBody>
                  <a:tcPr/>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r>
              <a:tr h="400685">
                <a:tc>
                  <a:txBody>
                    <a:bodyPr/>
                    <a:p>
                      <a:pPr algn="ctr">
                        <a:buNone/>
                      </a:pPr>
                      <a:r>
                        <a:rPr lang="zh-CN" altLang="en-US" b="1">
                          <a:solidFill>
                            <a:schemeClr val="tx1"/>
                          </a:solidFill>
                        </a:rPr>
                        <a:t>年收入</a:t>
                      </a:r>
                      <a:endParaRPr lang="zh-CN" altLang="en-US" b="1">
                        <a:solidFill>
                          <a:schemeClr val="tx1"/>
                        </a:solidFill>
                      </a:endParaRPr>
                    </a:p>
                  </a:txBody>
                  <a:tcPr/>
                </a:tc>
                <a:tc>
                  <a:txBody>
                    <a:bodyPr/>
                    <a:p>
                      <a:pPr algn="ctr">
                        <a:buNone/>
                      </a:pPr>
                      <a:r>
                        <a:rPr lang="en-US" altLang="zh-CN" b="1">
                          <a:solidFill>
                            <a:schemeClr val="tx1"/>
                          </a:solidFill>
                          <a:cs typeface="+mn-lt"/>
                        </a:rPr>
                        <a:t>60</a:t>
                      </a:r>
                      <a:endParaRPr lang="en-US" altLang="zh-CN" b="1">
                        <a:solidFill>
                          <a:schemeClr val="tx1"/>
                        </a:solidFill>
                        <a:cs typeface="+mn-lt"/>
                      </a:endParaRPr>
                    </a:p>
                  </a:txBody>
                  <a:tcPr/>
                </a:tc>
                <a:tc>
                  <a:txBody>
                    <a:bodyPr/>
                    <a:p>
                      <a:pPr algn="ctr">
                        <a:buNone/>
                      </a:pPr>
                      <a:r>
                        <a:rPr lang="en-US" altLang="zh-CN" b="1">
                          <a:solidFill>
                            <a:schemeClr val="tx1"/>
                          </a:solidFill>
                          <a:cs typeface="+mn-lt"/>
                        </a:rPr>
                        <a:t>70</a:t>
                      </a:r>
                      <a:endParaRPr lang="en-US" altLang="zh-CN" b="1">
                        <a:solidFill>
                          <a:schemeClr val="tx1"/>
                        </a:solidFill>
                        <a:cs typeface="+mn-lt"/>
                      </a:endParaRPr>
                    </a:p>
                  </a:txBody>
                  <a:tcPr/>
                </a:tc>
                <a:tc>
                  <a:txBody>
                    <a:bodyPr/>
                    <a:p>
                      <a:pPr algn="ctr">
                        <a:buNone/>
                      </a:pPr>
                      <a:r>
                        <a:rPr lang="en-US" altLang="zh-CN" sz="1800" b="1">
                          <a:solidFill>
                            <a:schemeClr val="tx1"/>
                          </a:solidFill>
                          <a:cs typeface="+mn-lt"/>
                          <a:sym typeface="+mn-ea"/>
                        </a:rPr>
                        <a:t>75</a:t>
                      </a:r>
                      <a:endParaRPr lang="en-US" altLang="zh-CN" sz="1800" b="1">
                        <a:solidFill>
                          <a:schemeClr val="tx1"/>
                        </a:solidFill>
                        <a:cs typeface="+mn-lt"/>
                      </a:endParaRPr>
                    </a:p>
                  </a:txBody>
                  <a:tcPr/>
                </a:tc>
                <a:tc>
                  <a:txBody>
                    <a:bodyPr/>
                    <a:p>
                      <a:pPr algn="ctr">
                        <a:buNone/>
                      </a:pPr>
                      <a:r>
                        <a:rPr lang="en-US" altLang="zh-CN" b="1">
                          <a:solidFill>
                            <a:schemeClr val="tx1"/>
                          </a:solidFill>
                          <a:cs typeface="+mn-lt"/>
                        </a:rPr>
                        <a:t>85</a:t>
                      </a:r>
                      <a:endParaRPr lang="en-US" altLang="zh-CN" b="1">
                        <a:solidFill>
                          <a:schemeClr val="tx1"/>
                        </a:solidFill>
                        <a:cs typeface="+mn-lt"/>
                      </a:endParaRPr>
                    </a:p>
                  </a:txBody>
                  <a:tcPr/>
                </a:tc>
                <a:tc>
                  <a:txBody>
                    <a:bodyPr/>
                    <a:p>
                      <a:pPr algn="ctr">
                        <a:buNone/>
                      </a:pPr>
                      <a:r>
                        <a:rPr lang="en-US" altLang="zh-CN" b="1">
                          <a:solidFill>
                            <a:schemeClr val="tx1"/>
                          </a:solidFill>
                          <a:cs typeface="+mn-lt"/>
                        </a:rPr>
                        <a:t>90</a:t>
                      </a:r>
                      <a:endParaRPr lang="en-US" altLang="zh-CN" b="1">
                        <a:solidFill>
                          <a:schemeClr val="tx1"/>
                        </a:solidFill>
                        <a:cs typeface="+mn-lt"/>
                      </a:endParaRPr>
                    </a:p>
                  </a:txBody>
                  <a:tcPr/>
                </a:tc>
                <a:tc>
                  <a:txBody>
                    <a:bodyPr/>
                    <a:p>
                      <a:pPr algn="ctr">
                        <a:buNone/>
                      </a:pPr>
                      <a:r>
                        <a:rPr lang="en-US" altLang="zh-CN" b="1">
                          <a:solidFill>
                            <a:schemeClr val="tx1"/>
                          </a:solidFill>
                          <a:cs typeface="+mn-lt"/>
                        </a:rPr>
                        <a:t>95</a:t>
                      </a:r>
                      <a:endParaRPr lang="en-US" altLang="zh-CN" b="1">
                        <a:solidFill>
                          <a:schemeClr val="tx1"/>
                        </a:solidFill>
                        <a:cs typeface="+mn-lt"/>
                      </a:endParaRPr>
                    </a:p>
                  </a:txBody>
                  <a:tcPr/>
                </a:tc>
                <a:tc>
                  <a:txBody>
                    <a:bodyPr/>
                    <a:p>
                      <a:pPr algn="ctr">
                        <a:buNone/>
                      </a:pPr>
                      <a:r>
                        <a:rPr lang="en-US" altLang="zh-CN" b="1">
                          <a:solidFill>
                            <a:schemeClr val="tx1"/>
                          </a:solidFill>
                          <a:cs typeface="+mn-lt"/>
                        </a:rPr>
                        <a:t>100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125</a:t>
                      </a:r>
                      <a:endParaRPr lang="en-US" altLang="zh-CN" b="1">
                        <a:solidFill>
                          <a:schemeClr val="tx1"/>
                        </a:solidFill>
                        <a:cs typeface="+mn-lt"/>
                      </a:endParaRPr>
                    </a:p>
                  </a:txBody>
                  <a:tcPr/>
                </a:tc>
                <a:tc>
                  <a:txBody>
                    <a:bodyPr/>
                    <a:p>
                      <a:pPr algn="ctr">
                        <a:buNone/>
                      </a:pPr>
                      <a:r>
                        <a:rPr lang="en-US" altLang="zh-CN" b="1">
                          <a:solidFill>
                            <a:schemeClr val="tx1"/>
                          </a:solidFill>
                          <a:cs typeface="+mn-lt"/>
                        </a:rPr>
                        <a:t>220</a:t>
                      </a:r>
                      <a:endParaRPr lang="en-US" altLang="zh-CN" b="1">
                        <a:solidFill>
                          <a:schemeClr val="tx1"/>
                        </a:solidFill>
                        <a:cs typeface="+mn-lt"/>
                      </a:endParaRPr>
                    </a:p>
                  </a:txBody>
                  <a:tcPr/>
                </a:tc>
              </a:tr>
              <a:tr h="400685">
                <a:tc>
                  <a:txBody>
                    <a:bodyPr/>
                    <a:p>
                      <a:pPr algn="ctr">
                        <a:buNone/>
                      </a:pPr>
                      <a:r>
                        <a:rPr lang="zh-CN" altLang="en-US" b="1">
                          <a:solidFill>
                            <a:schemeClr val="tx1"/>
                          </a:solidFill>
                        </a:rPr>
                        <a:t>相邻值中点</a:t>
                      </a:r>
                      <a:endParaRPr lang="zh-CN" altLang="en-US" b="1">
                        <a:solidFill>
                          <a:schemeClr val="tx1"/>
                        </a:solidFill>
                      </a:endParaRPr>
                    </a:p>
                  </a:txBody>
                  <a:tcPr/>
                </a:tc>
                <a:tc>
                  <a:txBody>
                    <a:bodyPr/>
                    <a:p>
                      <a:pPr algn="ctr">
                        <a:buNone/>
                      </a:pPr>
                      <a:endParaRPr lang="zh-CN" altLang="en-US" b="1">
                        <a:solidFill>
                          <a:schemeClr val="tx1"/>
                        </a:solidFill>
                        <a:cs typeface="+mn-lt"/>
                      </a:endParaRPr>
                    </a:p>
                  </a:txBody>
                  <a:tcPr/>
                </a:tc>
                <a:tc>
                  <a:txBody>
                    <a:bodyPr/>
                    <a:p>
                      <a:pPr algn="ctr">
                        <a:buNone/>
                      </a:pPr>
                      <a:r>
                        <a:rPr lang="en-US" altLang="zh-CN" b="1">
                          <a:solidFill>
                            <a:schemeClr val="tx1"/>
                          </a:solidFill>
                          <a:cs typeface="+mn-lt"/>
                        </a:rPr>
                        <a:t>65</a:t>
                      </a:r>
                      <a:endParaRPr lang="en-US" altLang="zh-CN" b="1">
                        <a:solidFill>
                          <a:schemeClr val="tx1"/>
                        </a:solidFill>
                        <a:cs typeface="+mn-lt"/>
                      </a:endParaRPr>
                    </a:p>
                  </a:txBody>
                  <a:tcPr/>
                </a:tc>
                <a:tc>
                  <a:txBody>
                    <a:bodyPr/>
                    <a:p>
                      <a:pPr algn="ctr">
                        <a:buNone/>
                      </a:pPr>
                      <a:r>
                        <a:rPr lang="en-US" altLang="zh-CN" b="1">
                          <a:solidFill>
                            <a:schemeClr val="tx1"/>
                          </a:solidFill>
                          <a:cs typeface="+mn-lt"/>
                        </a:rPr>
                        <a:t>72.5</a:t>
                      </a:r>
                      <a:endParaRPr lang="en-US" altLang="zh-CN" b="1">
                        <a:solidFill>
                          <a:schemeClr val="tx1"/>
                        </a:solidFill>
                        <a:cs typeface="+mn-lt"/>
                      </a:endParaRPr>
                    </a:p>
                  </a:txBody>
                  <a:tcPr/>
                </a:tc>
                <a:tc>
                  <a:txBody>
                    <a:bodyPr/>
                    <a:p>
                      <a:pPr algn="ctr">
                        <a:buNone/>
                      </a:pPr>
                      <a:r>
                        <a:rPr lang="en-US" altLang="zh-CN" b="1">
                          <a:solidFill>
                            <a:schemeClr val="tx1"/>
                          </a:solidFill>
                          <a:cs typeface="+mn-lt"/>
                        </a:rPr>
                        <a:t>80</a:t>
                      </a:r>
                      <a:endParaRPr lang="en-US" altLang="zh-CN" b="1">
                        <a:solidFill>
                          <a:schemeClr val="tx1"/>
                        </a:solidFill>
                        <a:cs typeface="+mn-lt"/>
                      </a:endParaRPr>
                    </a:p>
                  </a:txBody>
                  <a:tcPr/>
                </a:tc>
                <a:tc>
                  <a:txBody>
                    <a:bodyPr/>
                    <a:p>
                      <a:pPr algn="ctr">
                        <a:buNone/>
                      </a:pPr>
                      <a:r>
                        <a:rPr lang="en-US" altLang="zh-CN" b="1">
                          <a:solidFill>
                            <a:schemeClr val="tx1"/>
                          </a:solidFill>
                          <a:cs typeface="+mn-lt"/>
                        </a:rPr>
                        <a:t>87.5</a:t>
                      </a:r>
                      <a:endParaRPr lang="en-US" altLang="zh-CN" b="1">
                        <a:solidFill>
                          <a:schemeClr val="tx1"/>
                        </a:solidFill>
                        <a:cs typeface="+mn-lt"/>
                      </a:endParaRPr>
                    </a:p>
                  </a:txBody>
                  <a:tcPr/>
                </a:tc>
                <a:tc>
                  <a:txBody>
                    <a:bodyPr/>
                    <a:p>
                      <a:pPr algn="ctr">
                        <a:buNone/>
                      </a:pPr>
                      <a:r>
                        <a:rPr lang="en-US" altLang="zh-CN" b="1">
                          <a:solidFill>
                            <a:schemeClr val="tx1"/>
                          </a:solidFill>
                          <a:cs typeface="+mn-lt"/>
                        </a:rPr>
                        <a:t>92.5</a:t>
                      </a:r>
                      <a:endParaRPr lang="en-US" altLang="zh-CN" b="1">
                        <a:solidFill>
                          <a:schemeClr val="tx1"/>
                        </a:solidFill>
                        <a:cs typeface="+mn-lt"/>
                      </a:endParaRPr>
                    </a:p>
                  </a:txBody>
                  <a:tcPr/>
                </a:tc>
                <a:tc>
                  <a:txBody>
                    <a:bodyPr/>
                    <a:p>
                      <a:pPr algn="ctr">
                        <a:buNone/>
                      </a:pPr>
                      <a:r>
                        <a:rPr lang="en-US" altLang="zh-CN" b="1">
                          <a:solidFill>
                            <a:schemeClr val="tx1"/>
                          </a:solidFill>
                          <a:cs typeface="+mn-lt"/>
                        </a:rPr>
                        <a:t>97.5</a:t>
                      </a:r>
                      <a:endParaRPr lang="en-US" altLang="zh-CN" b="1">
                        <a:solidFill>
                          <a:schemeClr val="tx1"/>
                        </a:solidFill>
                        <a:cs typeface="+mn-lt"/>
                      </a:endParaRPr>
                    </a:p>
                  </a:txBody>
                  <a:tcPr/>
                </a:tc>
                <a:tc>
                  <a:txBody>
                    <a:bodyPr/>
                    <a:p>
                      <a:pPr algn="ctr">
                        <a:buNone/>
                      </a:pPr>
                      <a:r>
                        <a:rPr lang="en-US" altLang="zh-CN" b="1">
                          <a:solidFill>
                            <a:schemeClr val="tx1"/>
                          </a:solidFill>
                          <a:cs typeface="+mn-lt"/>
                        </a:rPr>
                        <a:t>110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122.5</a:t>
                      </a:r>
                      <a:endParaRPr lang="en-US" altLang="zh-CN" b="1">
                        <a:solidFill>
                          <a:schemeClr val="tx1"/>
                        </a:solidFill>
                        <a:cs typeface="+mn-lt"/>
                      </a:endParaRPr>
                    </a:p>
                  </a:txBody>
                  <a:tcPr/>
                </a:tc>
                <a:tc>
                  <a:txBody>
                    <a:bodyPr/>
                    <a:p>
                      <a:pPr algn="ctr">
                        <a:buNone/>
                      </a:pPr>
                      <a:r>
                        <a:rPr lang="en-US" altLang="zh-CN" b="1">
                          <a:solidFill>
                            <a:schemeClr val="tx1"/>
                          </a:solidFill>
                          <a:cs typeface="+mn-lt"/>
                        </a:rPr>
                        <a:t>172.5</a:t>
                      </a:r>
                      <a:endParaRPr lang="en-US" altLang="zh-CN" b="1">
                        <a:solidFill>
                          <a:schemeClr val="tx1"/>
                        </a:solidFill>
                        <a:cs typeface="+mn-lt"/>
                      </a:endParaRPr>
                    </a:p>
                  </a:txBody>
                  <a:tcPr/>
                </a:tc>
              </a:tr>
            </a:tbl>
          </a:graphicData>
        </a:graphic>
      </p:graphicFrame>
      <p:graphicFrame>
        <p:nvGraphicFramePr>
          <p:cNvPr id="3" name="表格 2"/>
          <p:cNvGraphicFramePr/>
          <p:nvPr>
            <p:custDataLst>
              <p:tags r:id="rId2"/>
            </p:custDataLst>
          </p:nvPr>
        </p:nvGraphicFramePr>
        <p:xfrm>
          <a:off x="418465" y="3806825"/>
          <a:ext cx="3293110" cy="1950085"/>
        </p:xfrm>
        <a:graphic>
          <a:graphicData uri="http://schemas.openxmlformats.org/drawingml/2006/table">
            <a:tbl>
              <a:tblPr firstRow="1" bandRow="1">
                <a:tableStyleId>{5C22544A-7EE6-4342-B048-85BDC9FD1C3A}</a:tableStyleId>
              </a:tblPr>
              <a:tblGrid>
                <a:gridCol w="823595"/>
                <a:gridCol w="752475"/>
                <a:gridCol w="894080"/>
                <a:gridCol w="822960"/>
              </a:tblGrid>
              <a:tr h="457200">
                <a:tc gridSpan="4">
                  <a:txBody>
                    <a:bodyPr/>
                    <a:p>
                      <a:pPr algn="ctr">
                        <a:buNone/>
                      </a:pPr>
                      <a:r>
                        <a:rPr lang="zh-CN" altLang="en-US" sz="2400" b="1" dirty="0">
                          <a:solidFill>
                            <a:schemeClr val="tx1"/>
                          </a:solidFill>
                          <a:sym typeface="+mn-ea"/>
                        </a:rPr>
                        <a:t>年收入</a:t>
                      </a:r>
                      <a:endParaRPr lang="zh-CN" altLang="en-US" sz="2400" b="1" dirty="0">
                        <a:solidFill>
                          <a:schemeClr val="tx1"/>
                        </a:solidFill>
                        <a:sym typeface="+mn-ea"/>
                      </a:endParaRPr>
                    </a:p>
                  </a:txBody>
                  <a:tcPr anchor="ctr" anchorCtr="0"/>
                </a:tc>
                <a:tc hMerge="1">
                  <a:tcPr/>
                </a:tc>
                <a:tc hMerge="1">
                  <a:tcPr anchor="ctr" anchorCtr="0"/>
                </a:tc>
                <a:tc hMerge="1">
                  <a:tcPr anchor="ctr" anchorCtr="0"/>
                </a:tc>
              </a:tr>
              <a:tr h="487045">
                <a:tc>
                  <a:txBody>
                    <a:bodyPr/>
                    <a:p>
                      <a:pPr algn="ctr">
                        <a:buNone/>
                      </a:pPr>
                      <a:endParaRPr lang="en-US" altLang="zh-CN" sz="2000" dirty="0">
                        <a:solidFill>
                          <a:schemeClr val="tx1"/>
                        </a:solidFill>
                        <a:sym typeface="+mn-ea"/>
                      </a:endParaRPr>
                    </a:p>
                  </a:txBody>
                  <a:tcPr anchor="ctr" anchorCtr="0"/>
                </a:tc>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&lt;65</a:t>
                      </a:r>
                      <a:endParaRPr lang="en-US" altLang="zh-CN" sz="2000" b="1" dirty="0">
                        <a:solidFill>
                          <a:schemeClr val="tx1"/>
                        </a:solidFill>
                        <a:sym typeface="+mn-ea"/>
                      </a:endParaRPr>
                    </a:p>
                  </a:txBody>
                  <a:tcPr anchor="ctr" anchorCtr="0">
                    <a:noFill/>
                  </a:tcPr>
                </a:tc>
                <a:tc>
                  <a:txBody>
                    <a:bodyPr/>
                    <a:p>
                      <a:pPr algn="ctr">
                        <a:buClrTx/>
                        <a:buSzTx/>
                        <a:buFontTx/>
                        <a:buNone/>
                      </a:pPr>
                      <a:r>
                        <a:rPr lang="en-US" altLang="zh-CN" sz="2000" b="1" dirty="0">
                          <a:solidFill>
                            <a:schemeClr val="tx1"/>
                          </a:solidFill>
                          <a:latin typeface="Arial" panose="020B0604020202020204" pitchFamily="34" charset="0"/>
                          <a:cs typeface="Arial" panose="020B0604020202020204" pitchFamily="34" charset="0"/>
                        </a:rPr>
                        <a:t>≥65</a:t>
                      </a:r>
                      <a:endParaRPr lang="en-US" altLang="zh-CN" sz="2000" b="1" dirty="0">
                        <a:solidFill>
                          <a:schemeClr val="tx1"/>
                        </a:solidFill>
                        <a:latin typeface="Arial" panose="020B0604020202020204" pitchFamily="34" charset="0"/>
                        <a:cs typeface="Arial" panose="020B0604020202020204" pitchFamily="34" charset="0"/>
                      </a:endParaRPr>
                    </a:p>
                  </a:txBody>
                  <a:tcPr anchor="ctr" anchorCtr="0">
                    <a:noFill/>
                  </a:tcPr>
                </a:tc>
              </a:tr>
              <a:tr h="396240">
                <a:tc rowSpan="2">
                  <a:txBody>
                    <a:bodyPr/>
                    <a:p>
                      <a:pPr algn="ctr">
                        <a:buNone/>
                      </a:pPr>
                      <a:r>
                        <a:rPr lang="en-US" altLang="zh-CN" sz="2000" b="1" dirty="0">
                          <a:solidFill>
                            <a:schemeClr val="tx1"/>
                          </a:solidFill>
                          <a:sym typeface="+mn-ea"/>
                        </a:rPr>
                        <a:t>是否拖欠贷款</a:t>
                      </a:r>
                      <a:endParaRPr lang="zh-CN" altLang="en-US"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Yes</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0</a:t>
                      </a:r>
                      <a:endParaRPr lang="en-US" altLang="zh-CN" sz="2000" b="1" dirty="0">
                        <a:solidFill>
                          <a:schemeClr val="tx1"/>
                        </a:solidFill>
                        <a:sym typeface="+mn-ea"/>
                      </a:endParaRPr>
                    </a:p>
                  </a:txBody>
                  <a:tcPr anchor="ctr" anchorCtr="0">
                    <a:noFill/>
                  </a:tcPr>
                </a:tc>
                <a:tc>
                  <a:txBody>
                    <a:bodyPr/>
                    <a:p>
                      <a:pPr algn="ctr">
                        <a:buNone/>
                      </a:pPr>
                      <a:r>
                        <a:rPr lang="en-US" altLang="zh-CN" sz="2000" b="1">
                          <a:solidFill>
                            <a:schemeClr val="tx1"/>
                          </a:solidFill>
                        </a:rPr>
                        <a:t>3</a:t>
                      </a:r>
                      <a:endParaRPr lang="en-US" altLang="zh-CN" sz="2000" b="1">
                        <a:solidFill>
                          <a:schemeClr val="tx1"/>
                        </a:solidFill>
                      </a:endParaRPr>
                    </a:p>
                  </a:txBody>
                  <a:tcPr anchor="ctr" anchorCtr="0">
                    <a:noFill/>
                  </a:tcPr>
                </a:tc>
              </a:tr>
              <a:tr h="609600">
                <a:tc vMerge="1">
                  <a:tcPr anchor="ctr" anchorCtr="0"/>
                </a:tc>
                <a:tc>
                  <a:txBody>
                    <a:bodyPr/>
                    <a:p>
                      <a:pPr algn="ctr">
                        <a:buClrTx/>
                        <a:buSzTx/>
                        <a:buFontTx/>
                        <a:buNone/>
                      </a:pPr>
                      <a:r>
                        <a:rPr lang="en-US" altLang="zh-CN" sz="2000" b="1" dirty="0">
                          <a:solidFill>
                            <a:schemeClr val="tx1"/>
                          </a:solidFill>
                        </a:rPr>
                        <a:t>No</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rPr>
                        <a:t>1</a:t>
                      </a:r>
                      <a:endParaRPr lang="en-US" altLang="zh-CN" sz="2000" b="1" dirty="0">
                        <a:solidFill>
                          <a:schemeClr val="tx1"/>
                        </a:solidFill>
                      </a:endParaRPr>
                    </a:p>
                  </a:txBody>
                  <a:tcPr anchor="ctr" anchorCtr="0">
                    <a:noFill/>
                  </a:tcPr>
                </a:tc>
                <a:tc>
                  <a:txBody>
                    <a:bodyPr/>
                    <a:p>
                      <a:pPr algn="ctr">
                        <a:buNone/>
                      </a:pPr>
                      <a:r>
                        <a:rPr lang="en-US" altLang="zh-CN" sz="2000" b="1" dirty="0">
                          <a:solidFill>
                            <a:schemeClr val="tx1"/>
                          </a:solidFill>
                          <a:sym typeface="+mn-ea"/>
                        </a:rPr>
                        <a:t>6</a:t>
                      </a:r>
                      <a:endParaRPr lang="en-US" altLang="zh-CN" sz="2000" b="1" dirty="0">
                        <a:solidFill>
                          <a:schemeClr val="tx1"/>
                        </a:solidFill>
                        <a:sym typeface="+mn-ea"/>
                      </a:endParaRPr>
                    </a:p>
                  </a:txBody>
                  <a:tcPr anchor="ctr" anchorCtr="0">
                    <a:noFill/>
                  </a:tcPr>
                </a:tc>
              </a:tr>
            </a:tbl>
          </a:graphicData>
        </a:graphic>
      </p:graphicFrame>
      <mc:AlternateContent xmlns:mc="http://schemas.openxmlformats.org/markup-compatibility/2006">
        <mc:Choice xmlns:a14="http://schemas.microsoft.com/office/drawing/2010/main" Requires="a14">
          <p:sp>
            <p:nvSpPr>
              <p:cNvPr id="5" name="文本框 4"/>
              <p:cNvSpPr txBox="1"/>
              <p:nvPr/>
            </p:nvSpPr>
            <p:spPr>
              <a:xfrm>
                <a:off x="1533525" y="3429000"/>
                <a:ext cx="10658475" cy="3185160"/>
              </a:xfrm>
              <a:prstGeom prst="rect">
                <a:avLst/>
              </a:prstGeom>
              <a:noFill/>
            </p:spPr>
            <p:txBody>
              <a:bodyPr wrap="square" rtlCol="0" anchor="t">
                <a:spAutoFit/>
              </a:bodyPr>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左子节点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1</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1</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1</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1</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右子节点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9</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9</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6</m:t>
                          </m:r>
                        </m:num>
                        <m:den>
                          <m:r>
                            <a:rPr lang="en-US" altLang="zh-CN" b="0" i="1" smtClean="0">
                              <a:latin typeface="Cambria Math" panose="02040503050406030204" pitchFamily="18" charset="0"/>
                              <a:ea typeface="Cambria Math" panose="02040503050406030204" pitchFamily="18" charset="0"/>
                            </a:rPr>
                            <m:t>9</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6</m:t>
                          </m:r>
                        </m:num>
                        <m:den>
                          <m:r>
                            <a:rPr lang="en-US" altLang="zh-CN" b="0" i="1" smtClean="0">
                              <a:latin typeface="Cambria Math" panose="02040503050406030204" pitchFamily="18" charset="0"/>
                              <a:ea typeface="Cambria Math" panose="02040503050406030204" pitchFamily="18" charset="0"/>
                            </a:rPr>
                            <m:t>9</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4444</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是否拖欠贷款，年收入</m:t>
                          </m:r>
                        </m:e>
                      </m:d>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9</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4444</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40</m:t>
                      </m:r>
                    </m:oMath>
                  </m:oMathPara>
                </a14:m>
                <a:endParaRPr lang="zh-CN" altLang="en-US" dirty="0">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533525" y="3429000"/>
                <a:ext cx="10658475" cy="3185160"/>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sp>
        <p:nvSpPr>
          <p:cNvPr id="7" name="文本框 6"/>
          <p:cNvSpPr txBox="1"/>
          <p:nvPr/>
        </p:nvSpPr>
        <p:spPr>
          <a:xfrm>
            <a:off x="360680" y="2783840"/>
            <a:ext cx="11723370" cy="645160"/>
          </a:xfrm>
          <a:prstGeom prst="rect">
            <a:avLst/>
          </a:prstGeom>
          <a:noFill/>
        </p:spPr>
        <p:txBody>
          <a:bodyPr wrap="square">
            <a:spAutoFit/>
          </a:bodyPr>
          <a:p>
            <a:pPr>
              <a:lnSpc>
                <a:spcPct val="150000"/>
              </a:lnSpc>
            </a:pPr>
            <a:r>
              <a:rPr lang="zh-CN" altLang="en-US" dirty="0"/>
              <a:t>具体流程:(</a:t>
            </a:r>
            <a:r>
              <a:rPr lang="en-US" altLang="zh-CN" dirty="0"/>
              <a:t>4</a:t>
            </a:r>
            <a:r>
              <a:rPr lang="zh-CN" altLang="en-US" dirty="0"/>
              <a:t>)以年收入</a:t>
            </a:r>
            <a:r>
              <a:rPr lang="en-US" altLang="zh-CN" dirty="0"/>
              <a:t>7</a:t>
            </a:r>
            <a:r>
              <a:rPr lang="en-US" altLang="zh-CN" dirty="0"/>
              <a:t>0</a:t>
            </a:r>
            <a:r>
              <a:rPr lang="zh-CN" altLang="en-US" dirty="0"/>
              <a:t>和</a:t>
            </a:r>
            <a:r>
              <a:rPr lang="en-US" altLang="zh-CN" dirty="0"/>
              <a:t>75</a:t>
            </a:r>
            <a:r>
              <a:rPr lang="zh-CN" altLang="en-US" dirty="0"/>
              <a:t>的相邻值中点</a:t>
            </a:r>
            <a:r>
              <a:rPr lang="en-US" altLang="zh-CN" dirty="0"/>
              <a:t>72.</a:t>
            </a:r>
            <a:r>
              <a:rPr lang="en-US" altLang="zh-CN" dirty="0"/>
              <a:t>5</a:t>
            </a:r>
            <a:r>
              <a:rPr lang="zh-CN" altLang="en-US" dirty="0"/>
              <a:t>作为分隔线，</a:t>
            </a:r>
            <a:r>
              <a:rPr lang="en-US" altLang="zh-CN" dirty="0">
                <a:sym typeface="+mn-ea"/>
              </a:rPr>
              <a:t>Gini</a:t>
            </a:r>
            <a:r>
              <a:rPr lang="zh-CN" altLang="en-US" dirty="0">
                <a:sym typeface="+mn-ea"/>
              </a:rPr>
              <a:t>系数计算过程为</a:t>
            </a:r>
            <a:r>
              <a:rPr lang="zh-CN" altLang="en-US" dirty="0"/>
              <a:t>。</a:t>
            </a:r>
            <a:endParaRPr lang="zh-CN" altLang="en-US" dirty="0"/>
          </a:p>
        </p:txBody>
      </p:sp>
      <p:graphicFrame>
        <p:nvGraphicFramePr>
          <p:cNvPr id="2" name="表格 1"/>
          <p:cNvGraphicFramePr/>
          <p:nvPr>
            <p:custDataLst>
              <p:tags r:id="rId1"/>
            </p:custDataLst>
          </p:nvPr>
        </p:nvGraphicFramePr>
        <p:xfrm>
          <a:off x="298450" y="1510665"/>
          <a:ext cx="11081385" cy="1202055"/>
        </p:xfrm>
        <a:graphic>
          <a:graphicData uri="http://schemas.openxmlformats.org/drawingml/2006/table">
            <a:tbl>
              <a:tblPr firstRow="1" bandRow="1">
                <a:tableStyleId>{5C22544A-7EE6-4342-B048-85BDC9FD1C3A}</a:tableStyleId>
              </a:tblPr>
              <a:tblGrid>
                <a:gridCol w="2091690"/>
                <a:gridCol w="899160"/>
                <a:gridCol w="898525"/>
                <a:gridCol w="899160"/>
                <a:gridCol w="899160"/>
                <a:gridCol w="899160"/>
                <a:gridCol w="898525"/>
                <a:gridCol w="899160"/>
                <a:gridCol w="899160"/>
                <a:gridCol w="898525"/>
                <a:gridCol w="899160"/>
              </a:tblGrid>
              <a:tr h="400685">
                <a:tc>
                  <a:txBody>
                    <a:bodyPr/>
                    <a:p>
                      <a:pPr algn="ctr">
                        <a:buNone/>
                      </a:pPr>
                      <a:r>
                        <a:rPr lang="zh-CN" altLang="en-US" b="1">
                          <a:solidFill>
                            <a:schemeClr val="tx1"/>
                          </a:solidFill>
                        </a:rPr>
                        <a:t>是否拖欠贷款</a:t>
                      </a:r>
                      <a:endParaRPr lang="zh-CN" altLang="en-US" b="1">
                        <a:solidFill>
                          <a:schemeClr val="tx1"/>
                        </a:solidFill>
                      </a:endParaRPr>
                    </a:p>
                  </a:txBody>
                  <a:tcPr/>
                </a:tc>
                <a:tc>
                  <a:txBody>
                    <a:bodyPr/>
                    <a:p>
                      <a:pPr algn="ctr">
                        <a:buNone/>
                      </a:pPr>
                      <a:r>
                        <a:rPr lang="en-US" altLang="zh-CN" b="1">
                          <a:solidFill>
                            <a:schemeClr val="tx1"/>
                          </a:solidFill>
                          <a:cs typeface="+mn-lt"/>
                        </a:rPr>
                        <a:t>No</a:t>
                      </a:r>
                      <a:endParaRPr lang="en-US" altLang="zh-CN"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b="1">
                          <a:solidFill>
                            <a:schemeClr val="tx1"/>
                          </a:solidFill>
                          <a:cs typeface="+mn-lt"/>
                        </a:rPr>
                        <a:t>Yes</a:t>
                      </a:r>
                      <a:endParaRPr lang="en-US" altLang="zh-CN" b="1">
                        <a:solidFill>
                          <a:schemeClr val="tx1"/>
                        </a:solidFill>
                        <a:cs typeface="+mn-lt"/>
                      </a:endParaRPr>
                    </a:p>
                  </a:txBody>
                  <a:tcPr/>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r>
              <a:tr h="400685">
                <a:tc>
                  <a:txBody>
                    <a:bodyPr/>
                    <a:p>
                      <a:pPr algn="ctr">
                        <a:buNone/>
                      </a:pPr>
                      <a:r>
                        <a:rPr lang="zh-CN" altLang="en-US" b="1">
                          <a:solidFill>
                            <a:schemeClr val="tx1"/>
                          </a:solidFill>
                        </a:rPr>
                        <a:t>年收入</a:t>
                      </a:r>
                      <a:endParaRPr lang="zh-CN" altLang="en-US" b="1">
                        <a:solidFill>
                          <a:schemeClr val="tx1"/>
                        </a:solidFill>
                      </a:endParaRPr>
                    </a:p>
                  </a:txBody>
                  <a:tcPr/>
                </a:tc>
                <a:tc>
                  <a:txBody>
                    <a:bodyPr/>
                    <a:p>
                      <a:pPr algn="ctr">
                        <a:buNone/>
                      </a:pPr>
                      <a:r>
                        <a:rPr lang="en-US" altLang="zh-CN" b="1">
                          <a:solidFill>
                            <a:schemeClr val="tx1"/>
                          </a:solidFill>
                          <a:cs typeface="+mn-lt"/>
                        </a:rPr>
                        <a:t>60</a:t>
                      </a:r>
                      <a:endParaRPr lang="en-US" altLang="zh-CN" b="1">
                        <a:solidFill>
                          <a:schemeClr val="tx1"/>
                        </a:solidFill>
                        <a:cs typeface="+mn-lt"/>
                      </a:endParaRPr>
                    </a:p>
                  </a:txBody>
                  <a:tcPr/>
                </a:tc>
                <a:tc>
                  <a:txBody>
                    <a:bodyPr/>
                    <a:p>
                      <a:pPr algn="ctr">
                        <a:buNone/>
                      </a:pPr>
                      <a:r>
                        <a:rPr lang="en-US" altLang="zh-CN" b="1">
                          <a:solidFill>
                            <a:schemeClr val="tx1"/>
                          </a:solidFill>
                          <a:cs typeface="+mn-lt"/>
                        </a:rPr>
                        <a:t>70</a:t>
                      </a:r>
                      <a:endParaRPr lang="en-US" altLang="zh-CN" b="1">
                        <a:solidFill>
                          <a:schemeClr val="tx1"/>
                        </a:solidFill>
                        <a:cs typeface="+mn-lt"/>
                      </a:endParaRPr>
                    </a:p>
                  </a:txBody>
                  <a:tcPr/>
                </a:tc>
                <a:tc>
                  <a:txBody>
                    <a:bodyPr/>
                    <a:p>
                      <a:pPr algn="ctr">
                        <a:buNone/>
                      </a:pPr>
                      <a:r>
                        <a:rPr lang="en-US" altLang="zh-CN" sz="1800" b="1">
                          <a:solidFill>
                            <a:schemeClr val="tx1"/>
                          </a:solidFill>
                          <a:cs typeface="+mn-lt"/>
                          <a:sym typeface="+mn-ea"/>
                        </a:rPr>
                        <a:t>75</a:t>
                      </a:r>
                      <a:endParaRPr lang="en-US" altLang="zh-CN" sz="1800" b="1">
                        <a:solidFill>
                          <a:schemeClr val="tx1"/>
                        </a:solidFill>
                        <a:cs typeface="+mn-lt"/>
                      </a:endParaRPr>
                    </a:p>
                  </a:txBody>
                  <a:tcPr/>
                </a:tc>
                <a:tc>
                  <a:txBody>
                    <a:bodyPr/>
                    <a:p>
                      <a:pPr algn="ctr">
                        <a:buNone/>
                      </a:pPr>
                      <a:r>
                        <a:rPr lang="en-US" altLang="zh-CN" b="1">
                          <a:solidFill>
                            <a:schemeClr val="tx1"/>
                          </a:solidFill>
                          <a:cs typeface="+mn-lt"/>
                        </a:rPr>
                        <a:t>85</a:t>
                      </a:r>
                      <a:endParaRPr lang="en-US" altLang="zh-CN" b="1">
                        <a:solidFill>
                          <a:schemeClr val="tx1"/>
                        </a:solidFill>
                        <a:cs typeface="+mn-lt"/>
                      </a:endParaRPr>
                    </a:p>
                  </a:txBody>
                  <a:tcPr/>
                </a:tc>
                <a:tc>
                  <a:txBody>
                    <a:bodyPr/>
                    <a:p>
                      <a:pPr algn="ctr">
                        <a:buNone/>
                      </a:pPr>
                      <a:r>
                        <a:rPr lang="en-US" altLang="zh-CN" b="1">
                          <a:solidFill>
                            <a:schemeClr val="tx1"/>
                          </a:solidFill>
                          <a:cs typeface="+mn-lt"/>
                        </a:rPr>
                        <a:t>90</a:t>
                      </a:r>
                      <a:endParaRPr lang="en-US" altLang="zh-CN" b="1">
                        <a:solidFill>
                          <a:schemeClr val="tx1"/>
                        </a:solidFill>
                        <a:cs typeface="+mn-lt"/>
                      </a:endParaRPr>
                    </a:p>
                  </a:txBody>
                  <a:tcPr/>
                </a:tc>
                <a:tc>
                  <a:txBody>
                    <a:bodyPr/>
                    <a:p>
                      <a:pPr algn="ctr">
                        <a:buNone/>
                      </a:pPr>
                      <a:r>
                        <a:rPr lang="en-US" altLang="zh-CN" b="1">
                          <a:solidFill>
                            <a:schemeClr val="tx1"/>
                          </a:solidFill>
                          <a:cs typeface="+mn-lt"/>
                        </a:rPr>
                        <a:t>95</a:t>
                      </a:r>
                      <a:endParaRPr lang="en-US" altLang="zh-CN" b="1">
                        <a:solidFill>
                          <a:schemeClr val="tx1"/>
                        </a:solidFill>
                        <a:cs typeface="+mn-lt"/>
                      </a:endParaRPr>
                    </a:p>
                  </a:txBody>
                  <a:tcPr/>
                </a:tc>
                <a:tc>
                  <a:txBody>
                    <a:bodyPr/>
                    <a:p>
                      <a:pPr algn="ctr">
                        <a:buNone/>
                      </a:pPr>
                      <a:r>
                        <a:rPr lang="en-US" altLang="zh-CN" b="1">
                          <a:solidFill>
                            <a:schemeClr val="tx1"/>
                          </a:solidFill>
                          <a:cs typeface="+mn-lt"/>
                        </a:rPr>
                        <a:t>100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125</a:t>
                      </a:r>
                      <a:endParaRPr lang="en-US" altLang="zh-CN" b="1">
                        <a:solidFill>
                          <a:schemeClr val="tx1"/>
                        </a:solidFill>
                        <a:cs typeface="+mn-lt"/>
                      </a:endParaRPr>
                    </a:p>
                  </a:txBody>
                  <a:tcPr/>
                </a:tc>
                <a:tc>
                  <a:txBody>
                    <a:bodyPr/>
                    <a:p>
                      <a:pPr algn="ctr">
                        <a:buNone/>
                      </a:pPr>
                      <a:r>
                        <a:rPr lang="en-US" altLang="zh-CN" b="1">
                          <a:solidFill>
                            <a:schemeClr val="tx1"/>
                          </a:solidFill>
                          <a:cs typeface="+mn-lt"/>
                        </a:rPr>
                        <a:t>220</a:t>
                      </a:r>
                      <a:endParaRPr lang="en-US" altLang="zh-CN" b="1">
                        <a:solidFill>
                          <a:schemeClr val="tx1"/>
                        </a:solidFill>
                        <a:cs typeface="+mn-lt"/>
                      </a:endParaRPr>
                    </a:p>
                  </a:txBody>
                  <a:tcPr/>
                </a:tc>
              </a:tr>
              <a:tr h="400685">
                <a:tc>
                  <a:txBody>
                    <a:bodyPr/>
                    <a:p>
                      <a:pPr algn="ctr">
                        <a:buNone/>
                      </a:pPr>
                      <a:r>
                        <a:rPr lang="zh-CN" altLang="en-US" b="1">
                          <a:solidFill>
                            <a:schemeClr val="tx1"/>
                          </a:solidFill>
                        </a:rPr>
                        <a:t>相邻值中点</a:t>
                      </a:r>
                      <a:endParaRPr lang="zh-CN" altLang="en-US" b="1">
                        <a:solidFill>
                          <a:schemeClr val="tx1"/>
                        </a:solidFill>
                      </a:endParaRPr>
                    </a:p>
                  </a:txBody>
                  <a:tcPr/>
                </a:tc>
                <a:tc>
                  <a:txBody>
                    <a:bodyPr/>
                    <a:p>
                      <a:pPr algn="ctr">
                        <a:buNone/>
                      </a:pPr>
                      <a:endParaRPr lang="zh-CN" altLang="en-US" b="1">
                        <a:solidFill>
                          <a:schemeClr val="tx1"/>
                        </a:solidFill>
                        <a:cs typeface="+mn-lt"/>
                      </a:endParaRPr>
                    </a:p>
                  </a:txBody>
                  <a:tcPr/>
                </a:tc>
                <a:tc>
                  <a:txBody>
                    <a:bodyPr/>
                    <a:p>
                      <a:pPr algn="ctr">
                        <a:buNone/>
                      </a:pPr>
                      <a:r>
                        <a:rPr lang="en-US" altLang="zh-CN" b="1">
                          <a:solidFill>
                            <a:schemeClr val="tx1"/>
                          </a:solidFill>
                          <a:cs typeface="+mn-lt"/>
                        </a:rPr>
                        <a:t>65</a:t>
                      </a:r>
                      <a:endParaRPr lang="en-US" altLang="zh-CN" b="1">
                        <a:solidFill>
                          <a:schemeClr val="tx1"/>
                        </a:solidFill>
                        <a:cs typeface="+mn-lt"/>
                      </a:endParaRPr>
                    </a:p>
                  </a:txBody>
                  <a:tcPr/>
                </a:tc>
                <a:tc>
                  <a:txBody>
                    <a:bodyPr/>
                    <a:p>
                      <a:pPr algn="ctr">
                        <a:buNone/>
                      </a:pPr>
                      <a:r>
                        <a:rPr lang="en-US" altLang="zh-CN" b="1">
                          <a:solidFill>
                            <a:schemeClr val="tx1"/>
                          </a:solidFill>
                          <a:cs typeface="+mn-lt"/>
                        </a:rPr>
                        <a:t>72.5</a:t>
                      </a:r>
                      <a:endParaRPr lang="en-US" altLang="zh-CN" b="1">
                        <a:solidFill>
                          <a:schemeClr val="tx1"/>
                        </a:solidFill>
                        <a:cs typeface="+mn-lt"/>
                      </a:endParaRPr>
                    </a:p>
                  </a:txBody>
                  <a:tcPr/>
                </a:tc>
                <a:tc>
                  <a:txBody>
                    <a:bodyPr/>
                    <a:p>
                      <a:pPr algn="ctr">
                        <a:buNone/>
                      </a:pPr>
                      <a:r>
                        <a:rPr lang="en-US" altLang="zh-CN" b="1">
                          <a:solidFill>
                            <a:schemeClr val="tx1"/>
                          </a:solidFill>
                          <a:cs typeface="+mn-lt"/>
                        </a:rPr>
                        <a:t>80</a:t>
                      </a:r>
                      <a:endParaRPr lang="en-US" altLang="zh-CN" b="1">
                        <a:solidFill>
                          <a:schemeClr val="tx1"/>
                        </a:solidFill>
                        <a:cs typeface="+mn-lt"/>
                      </a:endParaRPr>
                    </a:p>
                  </a:txBody>
                  <a:tcPr/>
                </a:tc>
                <a:tc>
                  <a:txBody>
                    <a:bodyPr/>
                    <a:p>
                      <a:pPr algn="ctr">
                        <a:buNone/>
                      </a:pPr>
                      <a:r>
                        <a:rPr lang="en-US" altLang="zh-CN" b="1">
                          <a:solidFill>
                            <a:schemeClr val="tx1"/>
                          </a:solidFill>
                          <a:cs typeface="+mn-lt"/>
                        </a:rPr>
                        <a:t>87.5</a:t>
                      </a:r>
                      <a:endParaRPr lang="en-US" altLang="zh-CN" b="1">
                        <a:solidFill>
                          <a:schemeClr val="tx1"/>
                        </a:solidFill>
                        <a:cs typeface="+mn-lt"/>
                      </a:endParaRPr>
                    </a:p>
                  </a:txBody>
                  <a:tcPr/>
                </a:tc>
                <a:tc>
                  <a:txBody>
                    <a:bodyPr/>
                    <a:p>
                      <a:pPr algn="ctr">
                        <a:buNone/>
                      </a:pPr>
                      <a:r>
                        <a:rPr lang="en-US" altLang="zh-CN" b="1">
                          <a:solidFill>
                            <a:schemeClr val="tx1"/>
                          </a:solidFill>
                          <a:cs typeface="+mn-lt"/>
                        </a:rPr>
                        <a:t>92.5</a:t>
                      </a:r>
                      <a:endParaRPr lang="en-US" altLang="zh-CN" b="1">
                        <a:solidFill>
                          <a:schemeClr val="tx1"/>
                        </a:solidFill>
                        <a:cs typeface="+mn-lt"/>
                      </a:endParaRPr>
                    </a:p>
                  </a:txBody>
                  <a:tcPr/>
                </a:tc>
                <a:tc>
                  <a:txBody>
                    <a:bodyPr/>
                    <a:p>
                      <a:pPr algn="ctr">
                        <a:buNone/>
                      </a:pPr>
                      <a:r>
                        <a:rPr lang="en-US" altLang="zh-CN" b="1">
                          <a:solidFill>
                            <a:schemeClr val="tx1"/>
                          </a:solidFill>
                          <a:cs typeface="+mn-lt"/>
                        </a:rPr>
                        <a:t>97.5</a:t>
                      </a:r>
                      <a:endParaRPr lang="en-US" altLang="zh-CN" b="1">
                        <a:solidFill>
                          <a:schemeClr val="tx1"/>
                        </a:solidFill>
                        <a:cs typeface="+mn-lt"/>
                      </a:endParaRPr>
                    </a:p>
                  </a:txBody>
                  <a:tcPr/>
                </a:tc>
                <a:tc>
                  <a:txBody>
                    <a:bodyPr/>
                    <a:p>
                      <a:pPr algn="ctr">
                        <a:buNone/>
                      </a:pPr>
                      <a:r>
                        <a:rPr lang="en-US" altLang="zh-CN" b="1">
                          <a:solidFill>
                            <a:schemeClr val="tx1"/>
                          </a:solidFill>
                          <a:cs typeface="+mn-lt"/>
                        </a:rPr>
                        <a:t>110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122.5</a:t>
                      </a:r>
                      <a:endParaRPr lang="en-US" altLang="zh-CN" b="1">
                        <a:solidFill>
                          <a:schemeClr val="tx1"/>
                        </a:solidFill>
                        <a:cs typeface="+mn-lt"/>
                      </a:endParaRPr>
                    </a:p>
                  </a:txBody>
                  <a:tcPr/>
                </a:tc>
                <a:tc>
                  <a:txBody>
                    <a:bodyPr/>
                    <a:p>
                      <a:pPr algn="ctr">
                        <a:buNone/>
                      </a:pPr>
                      <a:r>
                        <a:rPr lang="en-US" altLang="zh-CN" b="1">
                          <a:solidFill>
                            <a:schemeClr val="tx1"/>
                          </a:solidFill>
                          <a:cs typeface="+mn-lt"/>
                        </a:rPr>
                        <a:t>172.5</a:t>
                      </a:r>
                      <a:endParaRPr lang="en-US" altLang="zh-CN" b="1">
                        <a:solidFill>
                          <a:schemeClr val="tx1"/>
                        </a:solidFill>
                        <a:cs typeface="+mn-lt"/>
                      </a:endParaRPr>
                    </a:p>
                  </a:txBody>
                  <a:tcPr/>
                </a:tc>
              </a:tr>
            </a:tbl>
          </a:graphicData>
        </a:graphic>
      </p:graphicFrame>
      <mc:AlternateContent xmlns:mc="http://schemas.openxmlformats.org/markup-compatibility/2006">
        <mc:Choice xmlns:a14="http://schemas.microsoft.com/office/drawing/2010/main" Requires="a14">
          <p:sp>
            <p:nvSpPr>
              <p:cNvPr id="5" name="文本框 4"/>
              <p:cNvSpPr txBox="1"/>
              <p:nvPr/>
            </p:nvSpPr>
            <p:spPr>
              <a:xfrm>
                <a:off x="1692910" y="3430270"/>
                <a:ext cx="10499090" cy="3196590"/>
              </a:xfrm>
              <a:prstGeom prst="rect">
                <a:avLst/>
              </a:prstGeom>
              <a:noFill/>
            </p:spPr>
            <p:txBody>
              <a:bodyPr wrap="square" rtlCol="0" anchor="t">
                <a:spAutoFit/>
              </a:bodyPr>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左子节点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右子节点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8</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8</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5</m:t>
                          </m:r>
                        </m:num>
                        <m:den>
                          <m:r>
                            <a:rPr lang="en-US" altLang="zh-CN" b="0" i="1" smtClean="0">
                              <a:latin typeface="Cambria Math" panose="02040503050406030204" pitchFamily="18" charset="0"/>
                              <a:ea typeface="Cambria Math" panose="02040503050406030204" pitchFamily="18" charset="0"/>
                            </a:rPr>
                            <m:t>8</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5</m:t>
                          </m:r>
                        </m:num>
                        <m:den>
                          <m:r>
                            <a:rPr lang="en-US" altLang="zh-CN" b="0" i="1" smtClean="0">
                              <a:latin typeface="Cambria Math" panose="02040503050406030204" pitchFamily="18" charset="0"/>
                              <a:ea typeface="Cambria Math" panose="02040503050406030204" pitchFamily="18" charset="0"/>
                            </a:rPr>
                            <m:t>8</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46875</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是否拖欠贷款，年收入</m:t>
                          </m:r>
                        </m:e>
                      </m:d>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8</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4444</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375</m:t>
                      </m:r>
                    </m:oMath>
                  </m:oMathPara>
                </a14:m>
                <a:endParaRPr lang="zh-CN" altLang="en-US" dirty="0">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692910" y="3430270"/>
                <a:ext cx="10499090" cy="3196590"/>
              </a:xfrm>
              <a:prstGeom prst="rect">
                <a:avLst/>
              </a:prstGeom>
              <a:blipFill rotWithShape="1">
                <a:blip r:embed="rId2"/>
                <a:stretch>
                  <a:fillRect/>
                </a:stretch>
              </a:blipFill>
            </p:spPr>
            <p:txBody>
              <a:bodyPr/>
              <a:lstStyle/>
              <a:p>
                <a:r>
                  <a:rPr lang="zh-CN" altLang="en-US">
                    <a:noFill/>
                  </a:rPr>
                  <a:t> </a:t>
                </a:r>
              </a:p>
            </p:txBody>
          </p:sp>
        </mc:Fallback>
      </mc:AlternateContent>
      <p:graphicFrame>
        <p:nvGraphicFramePr>
          <p:cNvPr id="3" name="表格 2"/>
          <p:cNvGraphicFramePr/>
          <p:nvPr>
            <p:custDataLst>
              <p:tags r:id="rId3"/>
            </p:custDataLst>
          </p:nvPr>
        </p:nvGraphicFramePr>
        <p:xfrm>
          <a:off x="418465" y="3806825"/>
          <a:ext cx="3293110" cy="1950085"/>
        </p:xfrm>
        <a:graphic>
          <a:graphicData uri="http://schemas.openxmlformats.org/drawingml/2006/table">
            <a:tbl>
              <a:tblPr firstRow="1" bandRow="1">
                <a:tableStyleId>{5C22544A-7EE6-4342-B048-85BDC9FD1C3A}</a:tableStyleId>
              </a:tblPr>
              <a:tblGrid>
                <a:gridCol w="823595"/>
                <a:gridCol w="752475"/>
                <a:gridCol w="894080"/>
                <a:gridCol w="822960"/>
              </a:tblGrid>
              <a:tr h="457200">
                <a:tc gridSpan="4">
                  <a:txBody>
                    <a:bodyPr/>
                    <a:p>
                      <a:pPr algn="ctr">
                        <a:buNone/>
                      </a:pPr>
                      <a:r>
                        <a:rPr lang="zh-CN" altLang="en-US" sz="2400" b="1" dirty="0">
                          <a:solidFill>
                            <a:schemeClr val="tx1"/>
                          </a:solidFill>
                          <a:sym typeface="+mn-ea"/>
                        </a:rPr>
                        <a:t>年收入</a:t>
                      </a:r>
                      <a:endParaRPr lang="zh-CN" altLang="en-US" sz="2400" b="1" dirty="0">
                        <a:solidFill>
                          <a:schemeClr val="tx1"/>
                        </a:solidFill>
                        <a:sym typeface="+mn-ea"/>
                      </a:endParaRPr>
                    </a:p>
                  </a:txBody>
                  <a:tcPr anchor="ctr" anchorCtr="0"/>
                </a:tc>
                <a:tc hMerge="1">
                  <a:tcPr/>
                </a:tc>
                <a:tc hMerge="1">
                  <a:tcPr anchor="ctr" anchorCtr="0"/>
                </a:tc>
                <a:tc hMerge="1">
                  <a:tcPr anchor="ctr" anchorCtr="0"/>
                </a:tc>
              </a:tr>
              <a:tr h="487045">
                <a:tc>
                  <a:txBody>
                    <a:bodyPr/>
                    <a:p>
                      <a:pPr algn="ctr">
                        <a:buNone/>
                      </a:pPr>
                      <a:endParaRPr lang="en-US" altLang="zh-CN" sz="2000" dirty="0">
                        <a:solidFill>
                          <a:schemeClr val="tx1"/>
                        </a:solidFill>
                        <a:sym typeface="+mn-ea"/>
                      </a:endParaRPr>
                    </a:p>
                  </a:txBody>
                  <a:tcPr anchor="ctr" anchorCtr="0"/>
                </a:tc>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&lt;72.5</a:t>
                      </a:r>
                      <a:endParaRPr lang="en-US" altLang="zh-CN" sz="2000" b="1" dirty="0">
                        <a:solidFill>
                          <a:schemeClr val="tx1"/>
                        </a:solidFill>
                        <a:sym typeface="+mn-ea"/>
                      </a:endParaRPr>
                    </a:p>
                  </a:txBody>
                  <a:tcPr anchor="ctr" anchorCtr="0">
                    <a:noFill/>
                  </a:tcPr>
                </a:tc>
                <a:tc>
                  <a:txBody>
                    <a:bodyPr/>
                    <a:p>
                      <a:pPr algn="ctr">
                        <a:buClrTx/>
                        <a:buSzTx/>
                        <a:buFontTx/>
                        <a:buNone/>
                      </a:pPr>
                      <a:r>
                        <a:rPr lang="en-US" altLang="zh-CN" sz="2000" b="1" dirty="0">
                          <a:solidFill>
                            <a:schemeClr val="tx1"/>
                          </a:solidFill>
                          <a:latin typeface="Arial" panose="020B0604020202020204" pitchFamily="34" charset="0"/>
                          <a:cs typeface="Arial" panose="020B0604020202020204" pitchFamily="34" charset="0"/>
                        </a:rPr>
                        <a:t>≥72.5</a:t>
                      </a:r>
                      <a:endParaRPr lang="en-US" altLang="zh-CN" sz="2000" b="1" dirty="0">
                        <a:solidFill>
                          <a:schemeClr val="tx1"/>
                        </a:solidFill>
                        <a:latin typeface="Arial" panose="020B0604020202020204" pitchFamily="34" charset="0"/>
                        <a:cs typeface="Arial" panose="020B0604020202020204" pitchFamily="34" charset="0"/>
                      </a:endParaRPr>
                    </a:p>
                  </a:txBody>
                  <a:tcPr anchor="ctr" anchorCtr="0">
                    <a:noFill/>
                  </a:tcPr>
                </a:tc>
              </a:tr>
              <a:tr h="396240">
                <a:tc rowSpan="2">
                  <a:txBody>
                    <a:bodyPr/>
                    <a:p>
                      <a:pPr algn="ctr">
                        <a:buNone/>
                      </a:pPr>
                      <a:r>
                        <a:rPr lang="en-US" altLang="zh-CN" sz="2000" b="1" dirty="0">
                          <a:solidFill>
                            <a:schemeClr val="tx1"/>
                          </a:solidFill>
                          <a:sym typeface="+mn-ea"/>
                        </a:rPr>
                        <a:t>是否拖欠贷款</a:t>
                      </a:r>
                      <a:endParaRPr lang="zh-CN" altLang="en-US"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Yes</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0</a:t>
                      </a:r>
                      <a:endParaRPr lang="en-US" altLang="zh-CN" sz="2000" b="1" dirty="0">
                        <a:solidFill>
                          <a:schemeClr val="tx1"/>
                        </a:solidFill>
                        <a:sym typeface="+mn-ea"/>
                      </a:endParaRPr>
                    </a:p>
                  </a:txBody>
                  <a:tcPr anchor="ctr" anchorCtr="0">
                    <a:noFill/>
                  </a:tcPr>
                </a:tc>
                <a:tc>
                  <a:txBody>
                    <a:bodyPr/>
                    <a:p>
                      <a:pPr algn="ctr">
                        <a:buNone/>
                      </a:pPr>
                      <a:r>
                        <a:rPr lang="en-US" altLang="zh-CN" sz="2000" b="1">
                          <a:solidFill>
                            <a:schemeClr val="tx1"/>
                          </a:solidFill>
                        </a:rPr>
                        <a:t>3</a:t>
                      </a:r>
                      <a:endParaRPr lang="en-US" altLang="zh-CN" sz="2000" b="1">
                        <a:solidFill>
                          <a:schemeClr val="tx1"/>
                        </a:solidFill>
                      </a:endParaRPr>
                    </a:p>
                  </a:txBody>
                  <a:tcPr anchor="ctr" anchorCtr="0">
                    <a:noFill/>
                  </a:tcPr>
                </a:tc>
              </a:tr>
              <a:tr h="609600">
                <a:tc vMerge="1">
                  <a:tcPr anchor="ctr" anchorCtr="0"/>
                </a:tc>
                <a:tc>
                  <a:txBody>
                    <a:bodyPr/>
                    <a:p>
                      <a:pPr algn="ctr">
                        <a:buClrTx/>
                        <a:buSzTx/>
                        <a:buFontTx/>
                        <a:buNone/>
                      </a:pPr>
                      <a:r>
                        <a:rPr lang="en-US" altLang="zh-CN" sz="2000" b="1" dirty="0">
                          <a:solidFill>
                            <a:schemeClr val="tx1"/>
                          </a:solidFill>
                        </a:rPr>
                        <a:t>No</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rPr>
                        <a:t>2</a:t>
                      </a:r>
                      <a:endParaRPr lang="en-US" altLang="zh-CN" sz="2000" b="1" dirty="0">
                        <a:solidFill>
                          <a:schemeClr val="tx1"/>
                        </a:solidFill>
                      </a:endParaRPr>
                    </a:p>
                  </a:txBody>
                  <a:tcPr anchor="ctr" anchorCtr="0">
                    <a:noFill/>
                  </a:tcPr>
                </a:tc>
                <a:tc>
                  <a:txBody>
                    <a:bodyPr/>
                    <a:p>
                      <a:pPr algn="ctr">
                        <a:buNone/>
                      </a:pPr>
                      <a:r>
                        <a:rPr lang="en-US" altLang="zh-CN" sz="2000" b="1" dirty="0">
                          <a:solidFill>
                            <a:schemeClr val="tx1"/>
                          </a:solidFill>
                          <a:sym typeface="+mn-ea"/>
                        </a:rPr>
                        <a:t>5</a:t>
                      </a:r>
                      <a:endParaRPr lang="en-US" altLang="zh-CN" sz="2000" b="1" dirty="0">
                        <a:solidFill>
                          <a:schemeClr val="tx1"/>
                        </a:solidFill>
                        <a:sym typeface="+mn-ea"/>
                      </a:endParaRPr>
                    </a:p>
                  </a:txBody>
                  <a:tcPr anchor="ctr" anchorCtr="0">
                    <a:noFill/>
                  </a:tcP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sp>
        <p:nvSpPr>
          <p:cNvPr id="7" name="文本框 6"/>
          <p:cNvSpPr txBox="1"/>
          <p:nvPr/>
        </p:nvSpPr>
        <p:spPr>
          <a:xfrm>
            <a:off x="360680" y="2783840"/>
            <a:ext cx="11723370" cy="645160"/>
          </a:xfrm>
          <a:prstGeom prst="rect">
            <a:avLst/>
          </a:prstGeom>
          <a:noFill/>
        </p:spPr>
        <p:txBody>
          <a:bodyPr wrap="square">
            <a:spAutoFit/>
          </a:bodyPr>
          <a:p>
            <a:pPr>
              <a:lnSpc>
                <a:spcPct val="150000"/>
              </a:lnSpc>
            </a:pPr>
            <a:r>
              <a:rPr lang="zh-CN" altLang="en-US" dirty="0"/>
              <a:t>具体流程:(</a:t>
            </a:r>
            <a:r>
              <a:rPr lang="en-US" altLang="zh-CN" dirty="0"/>
              <a:t>4</a:t>
            </a:r>
            <a:r>
              <a:rPr lang="zh-CN" altLang="en-US" dirty="0"/>
              <a:t>)以年收入</a:t>
            </a:r>
            <a:r>
              <a:rPr lang="en-US" altLang="zh-CN" dirty="0"/>
              <a:t>75</a:t>
            </a:r>
            <a:r>
              <a:rPr lang="zh-CN" altLang="en-US" dirty="0"/>
              <a:t>和</a:t>
            </a:r>
            <a:r>
              <a:rPr lang="en-US" altLang="zh-CN" dirty="0"/>
              <a:t>85</a:t>
            </a:r>
            <a:r>
              <a:rPr lang="zh-CN" altLang="en-US" dirty="0"/>
              <a:t>的相邻值中点</a:t>
            </a:r>
            <a:r>
              <a:rPr lang="en-US" altLang="zh-CN" dirty="0"/>
              <a:t>80</a:t>
            </a:r>
            <a:r>
              <a:rPr lang="zh-CN" altLang="en-US" dirty="0"/>
              <a:t>作为分隔线，</a:t>
            </a:r>
            <a:r>
              <a:rPr lang="en-US" altLang="zh-CN" dirty="0">
                <a:sym typeface="+mn-ea"/>
              </a:rPr>
              <a:t>Gini</a:t>
            </a:r>
            <a:r>
              <a:rPr lang="zh-CN" altLang="en-US" dirty="0">
                <a:sym typeface="+mn-ea"/>
              </a:rPr>
              <a:t>系数计算过程为</a:t>
            </a:r>
            <a:r>
              <a:rPr lang="zh-CN" altLang="en-US" dirty="0"/>
              <a:t>。</a:t>
            </a:r>
            <a:endParaRPr lang="zh-CN" altLang="en-US" dirty="0"/>
          </a:p>
        </p:txBody>
      </p:sp>
      <p:graphicFrame>
        <p:nvGraphicFramePr>
          <p:cNvPr id="2" name="表格 1"/>
          <p:cNvGraphicFramePr/>
          <p:nvPr>
            <p:custDataLst>
              <p:tags r:id="rId1"/>
            </p:custDataLst>
          </p:nvPr>
        </p:nvGraphicFramePr>
        <p:xfrm>
          <a:off x="298450" y="1510665"/>
          <a:ext cx="11081385" cy="1202055"/>
        </p:xfrm>
        <a:graphic>
          <a:graphicData uri="http://schemas.openxmlformats.org/drawingml/2006/table">
            <a:tbl>
              <a:tblPr firstRow="1" bandRow="1">
                <a:tableStyleId>{5C22544A-7EE6-4342-B048-85BDC9FD1C3A}</a:tableStyleId>
              </a:tblPr>
              <a:tblGrid>
                <a:gridCol w="2091690"/>
                <a:gridCol w="899160"/>
                <a:gridCol w="898525"/>
                <a:gridCol w="899160"/>
                <a:gridCol w="899160"/>
                <a:gridCol w="899160"/>
                <a:gridCol w="898525"/>
                <a:gridCol w="899160"/>
                <a:gridCol w="899160"/>
                <a:gridCol w="898525"/>
                <a:gridCol w="899160"/>
              </a:tblGrid>
              <a:tr h="400685">
                <a:tc>
                  <a:txBody>
                    <a:bodyPr/>
                    <a:p>
                      <a:pPr algn="ctr">
                        <a:buNone/>
                      </a:pPr>
                      <a:r>
                        <a:rPr lang="zh-CN" altLang="en-US" b="1">
                          <a:solidFill>
                            <a:schemeClr val="tx1"/>
                          </a:solidFill>
                        </a:rPr>
                        <a:t>是否拖欠贷款</a:t>
                      </a:r>
                      <a:endParaRPr lang="zh-CN" altLang="en-US" b="1">
                        <a:solidFill>
                          <a:schemeClr val="tx1"/>
                        </a:solidFill>
                      </a:endParaRPr>
                    </a:p>
                  </a:txBody>
                  <a:tcPr/>
                </a:tc>
                <a:tc>
                  <a:txBody>
                    <a:bodyPr/>
                    <a:p>
                      <a:pPr algn="ctr">
                        <a:buNone/>
                      </a:pPr>
                      <a:r>
                        <a:rPr lang="en-US" altLang="zh-CN" b="1">
                          <a:solidFill>
                            <a:schemeClr val="tx1"/>
                          </a:solidFill>
                          <a:cs typeface="+mn-lt"/>
                        </a:rPr>
                        <a:t>No</a:t>
                      </a:r>
                      <a:endParaRPr lang="en-US" altLang="zh-CN"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b="1">
                          <a:solidFill>
                            <a:schemeClr val="tx1"/>
                          </a:solidFill>
                          <a:cs typeface="+mn-lt"/>
                        </a:rPr>
                        <a:t>Yes</a:t>
                      </a:r>
                      <a:endParaRPr lang="en-US" altLang="zh-CN" b="1">
                        <a:solidFill>
                          <a:schemeClr val="tx1"/>
                        </a:solidFill>
                        <a:cs typeface="+mn-lt"/>
                      </a:endParaRPr>
                    </a:p>
                  </a:txBody>
                  <a:tcPr/>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r>
              <a:tr h="400685">
                <a:tc>
                  <a:txBody>
                    <a:bodyPr/>
                    <a:p>
                      <a:pPr algn="ctr">
                        <a:buNone/>
                      </a:pPr>
                      <a:r>
                        <a:rPr lang="zh-CN" altLang="en-US" b="1">
                          <a:solidFill>
                            <a:schemeClr val="tx1"/>
                          </a:solidFill>
                        </a:rPr>
                        <a:t>年收入</a:t>
                      </a:r>
                      <a:endParaRPr lang="zh-CN" altLang="en-US" b="1">
                        <a:solidFill>
                          <a:schemeClr val="tx1"/>
                        </a:solidFill>
                      </a:endParaRPr>
                    </a:p>
                  </a:txBody>
                  <a:tcPr/>
                </a:tc>
                <a:tc>
                  <a:txBody>
                    <a:bodyPr/>
                    <a:p>
                      <a:pPr algn="ctr">
                        <a:buNone/>
                      </a:pPr>
                      <a:r>
                        <a:rPr lang="en-US" altLang="zh-CN" b="1">
                          <a:solidFill>
                            <a:schemeClr val="tx1"/>
                          </a:solidFill>
                          <a:cs typeface="+mn-lt"/>
                        </a:rPr>
                        <a:t>60</a:t>
                      </a:r>
                      <a:endParaRPr lang="en-US" altLang="zh-CN" b="1">
                        <a:solidFill>
                          <a:schemeClr val="tx1"/>
                        </a:solidFill>
                        <a:cs typeface="+mn-lt"/>
                      </a:endParaRPr>
                    </a:p>
                  </a:txBody>
                  <a:tcPr/>
                </a:tc>
                <a:tc>
                  <a:txBody>
                    <a:bodyPr/>
                    <a:p>
                      <a:pPr algn="ctr">
                        <a:buNone/>
                      </a:pPr>
                      <a:r>
                        <a:rPr lang="en-US" altLang="zh-CN" b="1">
                          <a:solidFill>
                            <a:schemeClr val="tx1"/>
                          </a:solidFill>
                          <a:cs typeface="+mn-lt"/>
                        </a:rPr>
                        <a:t>70</a:t>
                      </a:r>
                      <a:endParaRPr lang="en-US" altLang="zh-CN" b="1">
                        <a:solidFill>
                          <a:schemeClr val="tx1"/>
                        </a:solidFill>
                        <a:cs typeface="+mn-lt"/>
                      </a:endParaRPr>
                    </a:p>
                  </a:txBody>
                  <a:tcPr/>
                </a:tc>
                <a:tc>
                  <a:txBody>
                    <a:bodyPr/>
                    <a:p>
                      <a:pPr algn="ctr">
                        <a:buNone/>
                      </a:pPr>
                      <a:r>
                        <a:rPr lang="en-US" altLang="zh-CN" sz="1800" b="1">
                          <a:solidFill>
                            <a:schemeClr val="tx1"/>
                          </a:solidFill>
                          <a:cs typeface="+mn-lt"/>
                          <a:sym typeface="+mn-ea"/>
                        </a:rPr>
                        <a:t>75</a:t>
                      </a:r>
                      <a:endParaRPr lang="en-US" altLang="zh-CN" sz="1800" b="1">
                        <a:solidFill>
                          <a:schemeClr val="tx1"/>
                        </a:solidFill>
                        <a:cs typeface="+mn-lt"/>
                      </a:endParaRPr>
                    </a:p>
                  </a:txBody>
                  <a:tcPr/>
                </a:tc>
                <a:tc>
                  <a:txBody>
                    <a:bodyPr/>
                    <a:p>
                      <a:pPr algn="ctr">
                        <a:buNone/>
                      </a:pPr>
                      <a:r>
                        <a:rPr lang="en-US" altLang="zh-CN" b="1">
                          <a:solidFill>
                            <a:schemeClr val="tx1"/>
                          </a:solidFill>
                          <a:cs typeface="+mn-lt"/>
                        </a:rPr>
                        <a:t>85</a:t>
                      </a:r>
                      <a:endParaRPr lang="en-US" altLang="zh-CN" b="1">
                        <a:solidFill>
                          <a:schemeClr val="tx1"/>
                        </a:solidFill>
                        <a:cs typeface="+mn-lt"/>
                      </a:endParaRPr>
                    </a:p>
                  </a:txBody>
                  <a:tcPr/>
                </a:tc>
                <a:tc>
                  <a:txBody>
                    <a:bodyPr/>
                    <a:p>
                      <a:pPr algn="ctr">
                        <a:buNone/>
                      </a:pPr>
                      <a:r>
                        <a:rPr lang="en-US" altLang="zh-CN" b="1">
                          <a:solidFill>
                            <a:schemeClr val="tx1"/>
                          </a:solidFill>
                          <a:cs typeface="+mn-lt"/>
                        </a:rPr>
                        <a:t>90</a:t>
                      </a:r>
                      <a:endParaRPr lang="en-US" altLang="zh-CN" b="1">
                        <a:solidFill>
                          <a:schemeClr val="tx1"/>
                        </a:solidFill>
                        <a:cs typeface="+mn-lt"/>
                      </a:endParaRPr>
                    </a:p>
                  </a:txBody>
                  <a:tcPr/>
                </a:tc>
                <a:tc>
                  <a:txBody>
                    <a:bodyPr/>
                    <a:p>
                      <a:pPr algn="ctr">
                        <a:buNone/>
                      </a:pPr>
                      <a:r>
                        <a:rPr lang="en-US" altLang="zh-CN" b="1">
                          <a:solidFill>
                            <a:schemeClr val="tx1"/>
                          </a:solidFill>
                          <a:cs typeface="+mn-lt"/>
                        </a:rPr>
                        <a:t>95</a:t>
                      </a:r>
                      <a:endParaRPr lang="en-US" altLang="zh-CN" b="1">
                        <a:solidFill>
                          <a:schemeClr val="tx1"/>
                        </a:solidFill>
                        <a:cs typeface="+mn-lt"/>
                      </a:endParaRPr>
                    </a:p>
                  </a:txBody>
                  <a:tcPr/>
                </a:tc>
                <a:tc>
                  <a:txBody>
                    <a:bodyPr/>
                    <a:p>
                      <a:pPr algn="ctr">
                        <a:buNone/>
                      </a:pPr>
                      <a:r>
                        <a:rPr lang="en-US" altLang="zh-CN" b="1">
                          <a:solidFill>
                            <a:schemeClr val="tx1"/>
                          </a:solidFill>
                          <a:cs typeface="+mn-lt"/>
                        </a:rPr>
                        <a:t>100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125</a:t>
                      </a:r>
                      <a:endParaRPr lang="en-US" altLang="zh-CN" b="1">
                        <a:solidFill>
                          <a:schemeClr val="tx1"/>
                        </a:solidFill>
                        <a:cs typeface="+mn-lt"/>
                      </a:endParaRPr>
                    </a:p>
                  </a:txBody>
                  <a:tcPr/>
                </a:tc>
                <a:tc>
                  <a:txBody>
                    <a:bodyPr/>
                    <a:p>
                      <a:pPr algn="ctr">
                        <a:buNone/>
                      </a:pPr>
                      <a:r>
                        <a:rPr lang="en-US" altLang="zh-CN" b="1">
                          <a:solidFill>
                            <a:schemeClr val="tx1"/>
                          </a:solidFill>
                          <a:cs typeface="+mn-lt"/>
                        </a:rPr>
                        <a:t>220</a:t>
                      </a:r>
                      <a:endParaRPr lang="en-US" altLang="zh-CN" b="1">
                        <a:solidFill>
                          <a:schemeClr val="tx1"/>
                        </a:solidFill>
                        <a:cs typeface="+mn-lt"/>
                      </a:endParaRPr>
                    </a:p>
                  </a:txBody>
                  <a:tcPr/>
                </a:tc>
              </a:tr>
              <a:tr h="400685">
                <a:tc>
                  <a:txBody>
                    <a:bodyPr/>
                    <a:p>
                      <a:pPr algn="ctr">
                        <a:buNone/>
                      </a:pPr>
                      <a:r>
                        <a:rPr lang="zh-CN" altLang="en-US" b="1">
                          <a:solidFill>
                            <a:schemeClr val="tx1"/>
                          </a:solidFill>
                        </a:rPr>
                        <a:t>相邻值中点</a:t>
                      </a:r>
                      <a:endParaRPr lang="zh-CN" altLang="en-US" b="1">
                        <a:solidFill>
                          <a:schemeClr val="tx1"/>
                        </a:solidFill>
                      </a:endParaRPr>
                    </a:p>
                  </a:txBody>
                  <a:tcPr/>
                </a:tc>
                <a:tc>
                  <a:txBody>
                    <a:bodyPr/>
                    <a:p>
                      <a:pPr algn="ctr">
                        <a:buNone/>
                      </a:pPr>
                      <a:endParaRPr lang="zh-CN" altLang="en-US" b="1">
                        <a:solidFill>
                          <a:schemeClr val="tx1"/>
                        </a:solidFill>
                        <a:cs typeface="+mn-lt"/>
                      </a:endParaRPr>
                    </a:p>
                  </a:txBody>
                  <a:tcPr/>
                </a:tc>
                <a:tc>
                  <a:txBody>
                    <a:bodyPr/>
                    <a:p>
                      <a:pPr algn="ctr">
                        <a:buNone/>
                      </a:pPr>
                      <a:r>
                        <a:rPr lang="en-US" altLang="zh-CN" b="1">
                          <a:solidFill>
                            <a:schemeClr val="tx1"/>
                          </a:solidFill>
                          <a:cs typeface="+mn-lt"/>
                        </a:rPr>
                        <a:t>65</a:t>
                      </a:r>
                      <a:endParaRPr lang="en-US" altLang="zh-CN" b="1">
                        <a:solidFill>
                          <a:schemeClr val="tx1"/>
                        </a:solidFill>
                        <a:cs typeface="+mn-lt"/>
                      </a:endParaRPr>
                    </a:p>
                  </a:txBody>
                  <a:tcPr/>
                </a:tc>
                <a:tc>
                  <a:txBody>
                    <a:bodyPr/>
                    <a:p>
                      <a:pPr algn="ctr">
                        <a:buNone/>
                      </a:pPr>
                      <a:r>
                        <a:rPr lang="en-US" altLang="zh-CN" b="1">
                          <a:solidFill>
                            <a:schemeClr val="tx1"/>
                          </a:solidFill>
                          <a:cs typeface="+mn-lt"/>
                        </a:rPr>
                        <a:t>72.5</a:t>
                      </a:r>
                      <a:endParaRPr lang="en-US" altLang="zh-CN" b="1">
                        <a:solidFill>
                          <a:schemeClr val="tx1"/>
                        </a:solidFill>
                        <a:cs typeface="+mn-lt"/>
                      </a:endParaRPr>
                    </a:p>
                  </a:txBody>
                  <a:tcPr/>
                </a:tc>
                <a:tc>
                  <a:txBody>
                    <a:bodyPr/>
                    <a:p>
                      <a:pPr algn="ctr">
                        <a:buNone/>
                      </a:pPr>
                      <a:r>
                        <a:rPr lang="en-US" altLang="zh-CN" b="1">
                          <a:solidFill>
                            <a:schemeClr val="tx1"/>
                          </a:solidFill>
                          <a:cs typeface="+mn-lt"/>
                        </a:rPr>
                        <a:t>80</a:t>
                      </a:r>
                      <a:endParaRPr lang="en-US" altLang="zh-CN" b="1">
                        <a:solidFill>
                          <a:schemeClr val="tx1"/>
                        </a:solidFill>
                        <a:cs typeface="+mn-lt"/>
                      </a:endParaRPr>
                    </a:p>
                  </a:txBody>
                  <a:tcPr/>
                </a:tc>
                <a:tc>
                  <a:txBody>
                    <a:bodyPr/>
                    <a:p>
                      <a:pPr algn="ctr">
                        <a:buNone/>
                      </a:pPr>
                      <a:r>
                        <a:rPr lang="en-US" altLang="zh-CN" b="1">
                          <a:solidFill>
                            <a:schemeClr val="tx1"/>
                          </a:solidFill>
                          <a:cs typeface="+mn-lt"/>
                        </a:rPr>
                        <a:t>87.5</a:t>
                      </a:r>
                      <a:endParaRPr lang="en-US" altLang="zh-CN" b="1">
                        <a:solidFill>
                          <a:schemeClr val="tx1"/>
                        </a:solidFill>
                        <a:cs typeface="+mn-lt"/>
                      </a:endParaRPr>
                    </a:p>
                  </a:txBody>
                  <a:tcPr/>
                </a:tc>
                <a:tc>
                  <a:txBody>
                    <a:bodyPr/>
                    <a:p>
                      <a:pPr algn="ctr">
                        <a:buNone/>
                      </a:pPr>
                      <a:r>
                        <a:rPr lang="en-US" altLang="zh-CN" b="1">
                          <a:solidFill>
                            <a:schemeClr val="tx1"/>
                          </a:solidFill>
                          <a:cs typeface="+mn-lt"/>
                        </a:rPr>
                        <a:t>92.5</a:t>
                      </a:r>
                      <a:endParaRPr lang="en-US" altLang="zh-CN" b="1">
                        <a:solidFill>
                          <a:schemeClr val="tx1"/>
                        </a:solidFill>
                        <a:cs typeface="+mn-lt"/>
                      </a:endParaRPr>
                    </a:p>
                  </a:txBody>
                  <a:tcPr/>
                </a:tc>
                <a:tc>
                  <a:txBody>
                    <a:bodyPr/>
                    <a:p>
                      <a:pPr algn="ctr">
                        <a:buNone/>
                      </a:pPr>
                      <a:r>
                        <a:rPr lang="en-US" altLang="zh-CN" b="1">
                          <a:solidFill>
                            <a:schemeClr val="tx1"/>
                          </a:solidFill>
                          <a:cs typeface="+mn-lt"/>
                        </a:rPr>
                        <a:t>97.5</a:t>
                      </a:r>
                      <a:endParaRPr lang="en-US" altLang="zh-CN" b="1">
                        <a:solidFill>
                          <a:schemeClr val="tx1"/>
                        </a:solidFill>
                        <a:cs typeface="+mn-lt"/>
                      </a:endParaRPr>
                    </a:p>
                  </a:txBody>
                  <a:tcPr/>
                </a:tc>
                <a:tc>
                  <a:txBody>
                    <a:bodyPr/>
                    <a:p>
                      <a:pPr algn="ctr">
                        <a:buNone/>
                      </a:pPr>
                      <a:r>
                        <a:rPr lang="en-US" altLang="zh-CN" b="1">
                          <a:solidFill>
                            <a:schemeClr val="tx1"/>
                          </a:solidFill>
                          <a:cs typeface="+mn-lt"/>
                        </a:rPr>
                        <a:t>110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122.5</a:t>
                      </a:r>
                      <a:endParaRPr lang="en-US" altLang="zh-CN" b="1">
                        <a:solidFill>
                          <a:schemeClr val="tx1"/>
                        </a:solidFill>
                        <a:cs typeface="+mn-lt"/>
                      </a:endParaRPr>
                    </a:p>
                  </a:txBody>
                  <a:tcPr/>
                </a:tc>
                <a:tc>
                  <a:txBody>
                    <a:bodyPr/>
                    <a:p>
                      <a:pPr algn="ctr">
                        <a:buNone/>
                      </a:pPr>
                      <a:r>
                        <a:rPr lang="en-US" altLang="zh-CN" b="1">
                          <a:solidFill>
                            <a:schemeClr val="tx1"/>
                          </a:solidFill>
                          <a:cs typeface="+mn-lt"/>
                        </a:rPr>
                        <a:t>172.5</a:t>
                      </a:r>
                      <a:endParaRPr lang="en-US" altLang="zh-CN" b="1">
                        <a:solidFill>
                          <a:schemeClr val="tx1"/>
                        </a:solidFill>
                        <a:cs typeface="+mn-lt"/>
                      </a:endParaRPr>
                    </a:p>
                  </a:txBody>
                  <a:tcPr/>
                </a:tc>
              </a:tr>
            </a:tbl>
          </a:graphicData>
        </a:graphic>
      </p:graphicFrame>
      <mc:AlternateContent xmlns:mc="http://schemas.openxmlformats.org/markup-compatibility/2006">
        <mc:Choice xmlns:a14="http://schemas.microsoft.com/office/drawing/2010/main" Requires="a14">
          <p:sp>
            <p:nvSpPr>
              <p:cNvPr id="5" name="文本框 4"/>
              <p:cNvSpPr txBox="1"/>
              <p:nvPr/>
            </p:nvSpPr>
            <p:spPr>
              <a:xfrm>
                <a:off x="1692910" y="3430270"/>
                <a:ext cx="10499090" cy="3186430"/>
              </a:xfrm>
              <a:prstGeom prst="rect">
                <a:avLst/>
              </a:prstGeom>
              <a:noFill/>
            </p:spPr>
            <p:txBody>
              <a:bodyPr wrap="square" rtlCol="0" anchor="t">
                <a:spAutoFit/>
              </a:bodyPr>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左子节点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3</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0</m:t>
                          </m:r>
                        </m:num>
                        <m:den>
                          <m:r>
                            <a:rPr lang="en-US" altLang="zh-CN" b="0" i="1" smtClean="0">
                              <a:latin typeface="Cambria Math" panose="02040503050406030204" pitchFamily="18" charset="0"/>
                              <a:ea typeface="Cambria Math" panose="02040503050406030204" pitchFamily="18" charset="0"/>
                            </a:rPr>
                            <m:t>3</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3</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3</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右子节点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7</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7</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num>
                        <m:den>
                          <m:r>
                            <a:rPr lang="en-US" altLang="zh-CN" b="0" i="1" smtClean="0">
                              <a:latin typeface="Cambria Math" panose="02040503050406030204" pitchFamily="18" charset="0"/>
                              <a:ea typeface="Cambria Math" panose="02040503050406030204" pitchFamily="18" charset="0"/>
                            </a:rPr>
                            <m:t>7</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num>
                        <m:den>
                          <m:r>
                            <a:rPr lang="en-US" altLang="zh-CN" b="0" i="1" smtClean="0">
                              <a:latin typeface="Cambria Math" panose="02040503050406030204" pitchFamily="18" charset="0"/>
                              <a:ea typeface="Cambria Math" panose="02040503050406030204" pitchFamily="18" charset="0"/>
                            </a:rPr>
                            <m:t>7</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4898</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是否拖欠贷款，年收入</m:t>
                          </m:r>
                        </m:e>
                      </m:d>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7</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4898</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34286</m:t>
                      </m:r>
                    </m:oMath>
                  </m:oMathPara>
                </a14:m>
                <a:endParaRPr lang="zh-CN" altLang="en-US" dirty="0">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692910" y="3430270"/>
                <a:ext cx="10499090" cy="3186430"/>
              </a:xfrm>
              <a:prstGeom prst="rect">
                <a:avLst/>
              </a:prstGeom>
              <a:blipFill rotWithShape="1">
                <a:blip r:embed="rId2"/>
                <a:stretch>
                  <a:fillRect/>
                </a:stretch>
              </a:blipFill>
            </p:spPr>
            <p:txBody>
              <a:bodyPr/>
              <a:lstStyle/>
              <a:p>
                <a:r>
                  <a:rPr lang="zh-CN" altLang="en-US">
                    <a:noFill/>
                  </a:rPr>
                  <a:t> </a:t>
                </a:r>
              </a:p>
            </p:txBody>
          </p:sp>
        </mc:Fallback>
      </mc:AlternateContent>
      <p:graphicFrame>
        <p:nvGraphicFramePr>
          <p:cNvPr id="3" name="表格 2"/>
          <p:cNvGraphicFramePr/>
          <p:nvPr>
            <p:custDataLst>
              <p:tags r:id="rId3"/>
            </p:custDataLst>
          </p:nvPr>
        </p:nvGraphicFramePr>
        <p:xfrm>
          <a:off x="418465" y="3806825"/>
          <a:ext cx="3293110" cy="1950085"/>
        </p:xfrm>
        <a:graphic>
          <a:graphicData uri="http://schemas.openxmlformats.org/drawingml/2006/table">
            <a:tbl>
              <a:tblPr firstRow="1" bandRow="1">
                <a:tableStyleId>{5C22544A-7EE6-4342-B048-85BDC9FD1C3A}</a:tableStyleId>
              </a:tblPr>
              <a:tblGrid>
                <a:gridCol w="823595"/>
                <a:gridCol w="752475"/>
                <a:gridCol w="894080"/>
                <a:gridCol w="822960"/>
              </a:tblGrid>
              <a:tr h="457200">
                <a:tc gridSpan="4">
                  <a:txBody>
                    <a:bodyPr/>
                    <a:p>
                      <a:pPr algn="ctr">
                        <a:buNone/>
                      </a:pPr>
                      <a:r>
                        <a:rPr lang="zh-CN" altLang="en-US" sz="2400" b="1" dirty="0">
                          <a:solidFill>
                            <a:schemeClr val="tx1"/>
                          </a:solidFill>
                          <a:sym typeface="+mn-ea"/>
                        </a:rPr>
                        <a:t>年收入</a:t>
                      </a:r>
                      <a:endParaRPr lang="zh-CN" altLang="en-US" sz="2400" b="1" dirty="0">
                        <a:solidFill>
                          <a:schemeClr val="tx1"/>
                        </a:solidFill>
                        <a:sym typeface="+mn-ea"/>
                      </a:endParaRPr>
                    </a:p>
                  </a:txBody>
                  <a:tcPr anchor="ctr" anchorCtr="0"/>
                </a:tc>
                <a:tc hMerge="1">
                  <a:tcPr/>
                </a:tc>
                <a:tc hMerge="1">
                  <a:tcPr anchor="ctr" anchorCtr="0"/>
                </a:tc>
                <a:tc hMerge="1">
                  <a:tcPr anchor="ctr" anchorCtr="0"/>
                </a:tc>
              </a:tr>
              <a:tr h="487045">
                <a:tc>
                  <a:txBody>
                    <a:bodyPr/>
                    <a:p>
                      <a:pPr algn="ctr">
                        <a:buNone/>
                      </a:pPr>
                      <a:endParaRPr lang="en-US" altLang="zh-CN" sz="2000" dirty="0">
                        <a:solidFill>
                          <a:schemeClr val="tx1"/>
                        </a:solidFill>
                        <a:sym typeface="+mn-ea"/>
                      </a:endParaRPr>
                    </a:p>
                  </a:txBody>
                  <a:tcPr anchor="ctr" anchorCtr="0"/>
                </a:tc>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&lt;80</a:t>
                      </a:r>
                      <a:endParaRPr lang="en-US" altLang="zh-CN" sz="2000" b="1" dirty="0">
                        <a:solidFill>
                          <a:schemeClr val="tx1"/>
                        </a:solidFill>
                        <a:sym typeface="+mn-ea"/>
                      </a:endParaRPr>
                    </a:p>
                  </a:txBody>
                  <a:tcPr anchor="ctr" anchorCtr="0">
                    <a:noFill/>
                  </a:tcPr>
                </a:tc>
                <a:tc>
                  <a:txBody>
                    <a:bodyPr/>
                    <a:p>
                      <a:pPr algn="ctr">
                        <a:buClrTx/>
                        <a:buSzTx/>
                        <a:buFontTx/>
                        <a:buNone/>
                      </a:pPr>
                      <a:r>
                        <a:rPr lang="en-US" altLang="zh-CN" sz="2000" b="1" dirty="0">
                          <a:solidFill>
                            <a:schemeClr val="tx1"/>
                          </a:solidFill>
                          <a:latin typeface="Arial" panose="020B0604020202020204" pitchFamily="34" charset="0"/>
                          <a:cs typeface="Arial" panose="020B0604020202020204" pitchFamily="34" charset="0"/>
                        </a:rPr>
                        <a:t>≥80</a:t>
                      </a:r>
                      <a:endParaRPr lang="en-US" altLang="zh-CN" sz="2000" b="1" dirty="0">
                        <a:solidFill>
                          <a:schemeClr val="tx1"/>
                        </a:solidFill>
                        <a:latin typeface="Arial" panose="020B0604020202020204" pitchFamily="34" charset="0"/>
                        <a:cs typeface="Arial" panose="020B0604020202020204" pitchFamily="34" charset="0"/>
                      </a:endParaRPr>
                    </a:p>
                  </a:txBody>
                  <a:tcPr anchor="ctr" anchorCtr="0">
                    <a:noFill/>
                  </a:tcPr>
                </a:tc>
              </a:tr>
              <a:tr h="396240">
                <a:tc rowSpan="2">
                  <a:txBody>
                    <a:bodyPr/>
                    <a:p>
                      <a:pPr algn="ctr">
                        <a:buNone/>
                      </a:pPr>
                      <a:r>
                        <a:rPr lang="en-US" altLang="zh-CN" sz="2000" b="1" dirty="0">
                          <a:solidFill>
                            <a:schemeClr val="tx1"/>
                          </a:solidFill>
                          <a:sym typeface="+mn-ea"/>
                        </a:rPr>
                        <a:t>是否拖欠贷款</a:t>
                      </a:r>
                      <a:endParaRPr lang="zh-CN" altLang="en-US"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Yes</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0</a:t>
                      </a:r>
                      <a:endParaRPr lang="en-US" altLang="zh-CN" sz="2000" b="1" dirty="0">
                        <a:solidFill>
                          <a:schemeClr val="tx1"/>
                        </a:solidFill>
                        <a:sym typeface="+mn-ea"/>
                      </a:endParaRPr>
                    </a:p>
                  </a:txBody>
                  <a:tcPr anchor="ctr" anchorCtr="0">
                    <a:noFill/>
                  </a:tcPr>
                </a:tc>
                <a:tc>
                  <a:txBody>
                    <a:bodyPr/>
                    <a:p>
                      <a:pPr algn="ctr">
                        <a:buNone/>
                      </a:pPr>
                      <a:r>
                        <a:rPr lang="en-US" altLang="zh-CN" sz="2000" b="1">
                          <a:solidFill>
                            <a:schemeClr val="tx1"/>
                          </a:solidFill>
                        </a:rPr>
                        <a:t>3</a:t>
                      </a:r>
                      <a:endParaRPr lang="en-US" altLang="zh-CN" sz="2000" b="1">
                        <a:solidFill>
                          <a:schemeClr val="tx1"/>
                        </a:solidFill>
                      </a:endParaRPr>
                    </a:p>
                  </a:txBody>
                  <a:tcPr anchor="ctr" anchorCtr="0">
                    <a:noFill/>
                  </a:tcPr>
                </a:tc>
              </a:tr>
              <a:tr h="609600">
                <a:tc vMerge="1">
                  <a:tcPr anchor="ctr" anchorCtr="0"/>
                </a:tc>
                <a:tc>
                  <a:txBody>
                    <a:bodyPr/>
                    <a:p>
                      <a:pPr algn="ctr">
                        <a:buClrTx/>
                        <a:buSzTx/>
                        <a:buFontTx/>
                        <a:buNone/>
                      </a:pPr>
                      <a:r>
                        <a:rPr lang="en-US" altLang="zh-CN" sz="2000" b="1" dirty="0">
                          <a:solidFill>
                            <a:schemeClr val="tx1"/>
                          </a:solidFill>
                        </a:rPr>
                        <a:t>No</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rPr>
                        <a:t>3</a:t>
                      </a:r>
                      <a:endParaRPr lang="en-US" altLang="zh-CN" sz="2000" b="1" dirty="0">
                        <a:solidFill>
                          <a:schemeClr val="tx1"/>
                        </a:solidFill>
                      </a:endParaRPr>
                    </a:p>
                  </a:txBody>
                  <a:tcPr anchor="ctr" anchorCtr="0">
                    <a:noFill/>
                  </a:tcPr>
                </a:tc>
                <a:tc>
                  <a:txBody>
                    <a:bodyPr/>
                    <a:p>
                      <a:pPr algn="ctr">
                        <a:buNone/>
                      </a:pPr>
                      <a:r>
                        <a:rPr lang="en-US" altLang="zh-CN" sz="2000" b="1" dirty="0">
                          <a:solidFill>
                            <a:schemeClr val="tx1"/>
                          </a:solidFill>
                          <a:sym typeface="+mn-ea"/>
                        </a:rPr>
                        <a:t>4</a:t>
                      </a:r>
                      <a:endParaRPr lang="en-US" altLang="zh-CN" sz="2000" b="1" dirty="0">
                        <a:solidFill>
                          <a:schemeClr val="tx1"/>
                        </a:solidFill>
                        <a:sym typeface="+mn-ea"/>
                      </a:endParaRPr>
                    </a:p>
                  </a:txBody>
                  <a:tcPr anchor="ctr" anchorCtr="0">
                    <a:noFill/>
                  </a:tcPr>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sp>
        <p:nvSpPr>
          <p:cNvPr id="7" name="文本框 6"/>
          <p:cNvSpPr txBox="1"/>
          <p:nvPr/>
        </p:nvSpPr>
        <p:spPr>
          <a:xfrm>
            <a:off x="360680" y="2783840"/>
            <a:ext cx="11723370" cy="645160"/>
          </a:xfrm>
          <a:prstGeom prst="rect">
            <a:avLst/>
          </a:prstGeom>
          <a:noFill/>
        </p:spPr>
        <p:txBody>
          <a:bodyPr wrap="square">
            <a:spAutoFit/>
          </a:bodyPr>
          <a:p>
            <a:pPr>
              <a:lnSpc>
                <a:spcPct val="150000"/>
              </a:lnSpc>
            </a:pPr>
            <a:r>
              <a:rPr lang="zh-CN" altLang="en-US" dirty="0"/>
              <a:t>具体流程:(</a:t>
            </a:r>
            <a:r>
              <a:rPr lang="en-US" altLang="zh-CN" dirty="0"/>
              <a:t>4</a:t>
            </a:r>
            <a:r>
              <a:rPr lang="zh-CN" altLang="en-US" dirty="0"/>
              <a:t>)以年收入</a:t>
            </a:r>
            <a:r>
              <a:rPr lang="en-US" altLang="zh-CN" dirty="0"/>
              <a:t>85</a:t>
            </a:r>
            <a:r>
              <a:rPr lang="zh-CN" altLang="en-US" dirty="0"/>
              <a:t>和</a:t>
            </a:r>
            <a:r>
              <a:rPr lang="en-US" altLang="zh-CN" dirty="0"/>
              <a:t>9</a:t>
            </a:r>
            <a:r>
              <a:rPr lang="en-US" altLang="zh-CN" dirty="0"/>
              <a:t>0</a:t>
            </a:r>
            <a:r>
              <a:rPr lang="zh-CN" altLang="en-US" dirty="0"/>
              <a:t>的相邻值中点</a:t>
            </a:r>
            <a:r>
              <a:rPr lang="en-US" altLang="zh-CN" dirty="0"/>
              <a:t>87.</a:t>
            </a:r>
            <a:r>
              <a:rPr lang="en-US" altLang="zh-CN" dirty="0"/>
              <a:t>5</a:t>
            </a:r>
            <a:r>
              <a:rPr lang="zh-CN" altLang="en-US" dirty="0"/>
              <a:t>作为分隔线，</a:t>
            </a:r>
            <a:r>
              <a:rPr lang="en-US" altLang="zh-CN" dirty="0">
                <a:sym typeface="+mn-ea"/>
              </a:rPr>
              <a:t>Gini</a:t>
            </a:r>
            <a:r>
              <a:rPr lang="zh-CN" altLang="en-US" dirty="0">
                <a:sym typeface="+mn-ea"/>
              </a:rPr>
              <a:t>系数计算过程为</a:t>
            </a:r>
            <a:r>
              <a:rPr lang="zh-CN" altLang="en-US" dirty="0"/>
              <a:t>。</a:t>
            </a:r>
            <a:endParaRPr lang="zh-CN" altLang="en-US" dirty="0"/>
          </a:p>
        </p:txBody>
      </p:sp>
      <p:graphicFrame>
        <p:nvGraphicFramePr>
          <p:cNvPr id="2" name="表格 1"/>
          <p:cNvGraphicFramePr/>
          <p:nvPr>
            <p:custDataLst>
              <p:tags r:id="rId1"/>
            </p:custDataLst>
          </p:nvPr>
        </p:nvGraphicFramePr>
        <p:xfrm>
          <a:off x="298450" y="1510665"/>
          <a:ext cx="11081385" cy="1202055"/>
        </p:xfrm>
        <a:graphic>
          <a:graphicData uri="http://schemas.openxmlformats.org/drawingml/2006/table">
            <a:tbl>
              <a:tblPr firstRow="1" bandRow="1">
                <a:tableStyleId>{5C22544A-7EE6-4342-B048-85BDC9FD1C3A}</a:tableStyleId>
              </a:tblPr>
              <a:tblGrid>
                <a:gridCol w="2091690"/>
                <a:gridCol w="899160"/>
                <a:gridCol w="898525"/>
                <a:gridCol w="899160"/>
                <a:gridCol w="899160"/>
                <a:gridCol w="899160"/>
                <a:gridCol w="898525"/>
                <a:gridCol w="899160"/>
                <a:gridCol w="899160"/>
                <a:gridCol w="898525"/>
                <a:gridCol w="899160"/>
              </a:tblGrid>
              <a:tr h="400685">
                <a:tc>
                  <a:txBody>
                    <a:bodyPr/>
                    <a:p>
                      <a:pPr algn="ctr">
                        <a:buNone/>
                      </a:pPr>
                      <a:r>
                        <a:rPr lang="zh-CN" altLang="en-US" b="1">
                          <a:solidFill>
                            <a:schemeClr val="tx1"/>
                          </a:solidFill>
                        </a:rPr>
                        <a:t>是否拖欠贷款</a:t>
                      </a:r>
                      <a:endParaRPr lang="zh-CN" altLang="en-US" b="1">
                        <a:solidFill>
                          <a:schemeClr val="tx1"/>
                        </a:solidFill>
                      </a:endParaRPr>
                    </a:p>
                  </a:txBody>
                  <a:tcPr/>
                </a:tc>
                <a:tc>
                  <a:txBody>
                    <a:bodyPr/>
                    <a:p>
                      <a:pPr algn="ctr">
                        <a:buNone/>
                      </a:pPr>
                      <a:r>
                        <a:rPr lang="en-US" altLang="zh-CN" b="1">
                          <a:solidFill>
                            <a:schemeClr val="tx1"/>
                          </a:solidFill>
                          <a:cs typeface="+mn-lt"/>
                        </a:rPr>
                        <a:t>No</a:t>
                      </a:r>
                      <a:endParaRPr lang="en-US" altLang="zh-CN"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b="1">
                          <a:solidFill>
                            <a:schemeClr val="tx1"/>
                          </a:solidFill>
                          <a:cs typeface="+mn-lt"/>
                        </a:rPr>
                        <a:t>Yes</a:t>
                      </a:r>
                      <a:endParaRPr lang="en-US" altLang="zh-CN" b="1">
                        <a:solidFill>
                          <a:schemeClr val="tx1"/>
                        </a:solidFill>
                        <a:cs typeface="+mn-lt"/>
                      </a:endParaRPr>
                    </a:p>
                  </a:txBody>
                  <a:tcPr/>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r>
              <a:tr h="400685">
                <a:tc>
                  <a:txBody>
                    <a:bodyPr/>
                    <a:p>
                      <a:pPr algn="ctr">
                        <a:buNone/>
                      </a:pPr>
                      <a:r>
                        <a:rPr lang="zh-CN" altLang="en-US" b="1">
                          <a:solidFill>
                            <a:schemeClr val="tx1"/>
                          </a:solidFill>
                        </a:rPr>
                        <a:t>年收入</a:t>
                      </a:r>
                      <a:endParaRPr lang="zh-CN" altLang="en-US" b="1">
                        <a:solidFill>
                          <a:schemeClr val="tx1"/>
                        </a:solidFill>
                      </a:endParaRPr>
                    </a:p>
                  </a:txBody>
                  <a:tcPr/>
                </a:tc>
                <a:tc>
                  <a:txBody>
                    <a:bodyPr/>
                    <a:p>
                      <a:pPr algn="ctr">
                        <a:buNone/>
                      </a:pPr>
                      <a:r>
                        <a:rPr lang="en-US" altLang="zh-CN" b="1">
                          <a:solidFill>
                            <a:schemeClr val="tx1"/>
                          </a:solidFill>
                          <a:cs typeface="+mn-lt"/>
                        </a:rPr>
                        <a:t>60</a:t>
                      </a:r>
                      <a:endParaRPr lang="en-US" altLang="zh-CN" b="1">
                        <a:solidFill>
                          <a:schemeClr val="tx1"/>
                        </a:solidFill>
                        <a:cs typeface="+mn-lt"/>
                      </a:endParaRPr>
                    </a:p>
                  </a:txBody>
                  <a:tcPr/>
                </a:tc>
                <a:tc>
                  <a:txBody>
                    <a:bodyPr/>
                    <a:p>
                      <a:pPr algn="ctr">
                        <a:buNone/>
                      </a:pPr>
                      <a:r>
                        <a:rPr lang="en-US" altLang="zh-CN" b="1">
                          <a:solidFill>
                            <a:schemeClr val="tx1"/>
                          </a:solidFill>
                          <a:cs typeface="+mn-lt"/>
                        </a:rPr>
                        <a:t>70</a:t>
                      </a:r>
                      <a:endParaRPr lang="en-US" altLang="zh-CN" b="1">
                        <a:solidFill>
                          <a:schemeClr val="tx1"/>
                        </a:solidFill>
                        <a:cs typeface="+mn-lt"/>
                      </a:endParaRPr>
                    </a:p>
                  </a:txBody>
                  <a:tcPr/>
                </a:tc>
                <a:tc>
                  <a:txBody>
                    <a:bodyPr/>
                    <a:p>
                      <a:pPr algn="ctr">
                        <a:buNone/>
                      </a:pPr>
                      <a:r>
                        <a:rPr lang="en-US" altLang="zh-CN" sz="1800" b="1">
                          <a:solidFill>
                            <a:schemeClr val="tx1"/>
                          </a:solidFill>
                          <a:cs typeface="+mn-lt"/>
                          <a:sym typeface="+mn-ea"/>
                        </a:rPr>
                        <a:t>75</a:t>
                      </a:r>
                      <a:endParaRPr lang="en-US" altLang="zh-CN" sz="1800" b="1">
                        <a:solidFill>
                          <a:schemeClr val="tx1"/>
                        </a:solidFill>
                        <a:cs typeface="+mn-lt"/>
                      </a:endParaRPr>
                    </a:p>
                  </a:txBody>
                  <a:tcPr/>
                </a:tc>
                <a:tc>
                  <a:txBody>
                    <a:bodyPr/>
                    <a:p>
                      <a:pPr algn="ctr">
                        <a:buNone/>
                      </a:pPr>
                      <a:r>
                        <a:rPr lang="en-US" altLang="zh-CN" b="1">
                          <a:solidFill>
                            <a:schemeClr val="tx1"/>
                          </a:solidFill>
                          <a:cs typeface="+mn-lt"/>
                        </a:rPr>
                        <a:t>85</a:t>
                      </a:r>
                      <a:endParaRPr lang="en-US" altLang="zh-CN" b="1">
                        <a:solidFill>
                          <a:schemeClr val="tx1"/>
                        </a:solidFill>
                        <a:cs typeface="+mn-lt"/>
                      </a:endParaRPr>
                    </a:p>
                  </a:txBody>
                  <a:tcPr/>
                </a:tc>
                <a:tc>
                  <a:txBody>
                    <a:bodyPr/>
                    <a:p>
                      <a:pPr algn="ctr">
                        <a:buNone/>
                      </a:pPr>
                      <a:r>
                        <a:rPr lang="en-US" altLang="zh-CN" b="1">
                          <a:solidFill>
                            <a:schemeClr val="tx1"/>
                          </a:solidFill>
                          <a:cs typeface="+mn-lt"/>
                        </a:rPr>
                        <a:t>90</a:t>
                      </a:r>
                      <a:endParaRPr lang="en-US" altLang="zh-CN" b="1">
                        <a:solidFill>
                          <a:schemeClr val="tx1"/>
                        </a:solidFill>
                        <a:cs typeface="+mn-lt"/>
                      </a:endParaRPr>
                    </a:p>
                  </a:txBody>
                  <a:tcPr/>
                </a:tc>
                <a:tc>
                  <a:txBody>
                    <a:bodyPr/>
                    <a:p>
                      <a:pPr algn="ctr">
                        <a:buNone/>
                      </a:pPr>
                      <a:r>
                        <a:rPr lang="en-US" altLang="zh-CN" b="1">
                          <a:solidFill>
                            <a:schemeClr val="tx1"/>
                          </a:solidFill>
                          <a:cs typeface="+mn-lt"/>
                        </a:rPr>
                        <a:t>95</a:t>
                      </a:r>
                      <a:endParaRPr lang="en-US" altLang="zh-CN" b="1">
                        <a:solidFill>
                          <a:schemeClr val="tx1"/>
                        </a:solidFill>
                        <a:cs typeface="+mn-lt"/>
                      </a:endParaRPr>
                    </a:p>
                  </a:txBody>
                  <a:tcPr/>
                </a:tc>
                <a:tc>
                  <a:txBody>
                    <a:bodyPr/>
                    <a:p>
                      <a:pPr algn="ctr">
                        <a:buNone/>
                      </a:pPr>
                      <a:r>
                        <a:rPr lang="en-US" altLang="zh-CN" b="1">
                          <a:solidFill>
                            <a:schemeClr val="tx1"/>
                          </a:solidFill>
                          <a:cs typeface="+mn-lt"/>
                        </a:rPr>
                        <a:t>100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125</a:t>
                      </a:r>
                      <a:endParaRPr lang="en-US" altLang="zh-CN" b="1">
                        <a:solidFill>
                          <a:schemeClr val="tx1"/>
                        </a:solidFill>
                        <a:cs typeface="+mn-lt"/>
                      </a:endParaRPr>
                    </a:p>
                  </a:txBody>
                  <a:tcPr/>
                </a:tc>
                <a:tc>
                  <a:txBody>
                    <a:bodyPr/>
                    <a:p>
                      <a:pPr algn="ctr">
                        <a:buNone/>
                      </a:pPr>
                      <a:r>
                        <a:rPr lang="en-US" altLang="zh-CN" b="1">
                          <a:solidFill>
                            <a:schemeClr val="tx1"/>
                          </a:solidFill>
                          <a:cs typeface="+mn-lt"/>
                        </a:rPr>
                        <a:t>220</a:t>
                      </a:r>
                      <a:endParaRPr lang="en-US" altLang="zh-CN" b="1">
                        <a:solidFill>
                          <a:schemeClr val="tx1"/>
                        </a:solidFill>
                        <a:cs typeface="+mn-lt"/>
                      </a:endParaRPr>
                    </a:p>
                  </a:txBody>
                  <a:tcPr/>
                </a:tc>
              </a:tr>
              <a:tr h="400685">
                <a:tc>
                  <a:txBody>
                    <a:bodyPr/>
                    <a:p>
                      <a:pPr algn="ctr">
                        <a:buNone/>
                      </a:pPr>
                      <a:r>
                        <a:rPr lang="zh-CN" altLang="en-US" b="1">
                          <a:solidFill>
                            <a:schemeClr val="tx1"/>
                          </a:solidFill>
                        </a:rPr>
                        <a:t>相邻值中点</a:t>
                      </a:r>
                      <a:endParaRPr lang="zh-CN" altLang="en-US" b="1">
                        <a:solidFill>
                          <a:schemeClr val="tx1"/>
                        </a:solidFill>
                      </a:endParaRPr>
                    </a:p>
                  </a:txBody>
                  <a:tcPr/>
                </a:tc>
                <a:tc>
                  <a:txBody>
                    <a:bodyPr/>
                    <a:p>
                      <a:pPr algn="ctr">
                        <a:buNone/>
                      </a:pPr>
                      <a:endParaRPr lang="zh-CN" altLang="en-US" b="1">
                        <a:solidFill>
                          <a:schemeClr val="tx1"/>
                        </a:solidFill>
                        <a:cs typeface="+mn-lt"/>
                      </a:endParaRPr>
                    </a:p>
                  </a:txBody>
                  <a:tcPr/>
                </a:tc>
                <a:tc>
                  <a:txBody>
                    <a:bodyPr/>
                    <a:p>
                      <a:pPr algn="ctr">
                        <a:buNone/>
                      </a:pPr>
                      <a:r>
                        <a:rPr lang="en-US" altLang="zh-CN" b="1">
                          <a:solidFill>
                            <a:schemeClr val="tx1"/>
                          </a:solidFill>
                          <a:cs typeface="+mn-lt"/>
                        </a:rPr>
                        <a:t>65</a:t>
                      </a:r>
                      <a:endParaRPr lang="en-US" altLang="zh-CN" b="1">
                        <a:solidFill>
                          <a:schemeClr val="tx1"/>
                        </a:solidFill>
                        <a:cs typeface="+mn-lt"/>
                      </a:endParaRPr>
                    </a:p>
                  </a:txBody>
                  <a:tcPr/>
                </a:tc>
                <a:tc>
                  <a:txBody>
                    <a:bodyPr/>
                    <a:p>
                      <a:pPr algn="ctr">
                        <a:buNone/>
                      </a:pPr>
                      <a:r>
                        <a:rPr lang="en-US" altLang="zh-CN" b="1">
                          <a:solidFill>
                            <a:schemeClr val="tx1"/>
                          </a:solidFill>
                          <a:cs typeface="+mn-lt"/>
                        </a:rPr>
                        <a:t>72.5</a:t>
                      </a:r>
                      <a:endParaRPr lang="en-US" altLang="zh-CN" b="1">
                        <a:solidFill>
                          <a:schemeClr val="tx1"/>
                        </a:solidFill>
                        <a:cs typeface="+mn-lt"/>
                      </a:endParaRPr>
                    </a:p>
                  </a:txBody>
                  <a:tcPr/>
                </a:tc>
                <a:tc>
                  <a:txBody>
                    <a:bodyPr/>
                    <a:p>
                      <a:pPr algn="ctr">
                        <a:buNone/>
                      </a:pPr>
                      <a:r>
                        <a:rPr lang="en-US" altLang="zh-CN" b="1">
                          <a:solidFill>
                            <a:schemeClr val="tx1"/>
                          </a:solidFill>
                          <a:cs typeface="+mn-lt"/>
                        </a:rPr>
                        <a:t>80</a:t>
                      </a:r>
                      <a:endParaRPr lang="en-US" altLang="zh-CN" b="1">
                        <a:solidFill>
                          <a:schemeClr val="tx1"/>
                        </a:solidFill>
                        <a:cs typeface="+mn-lt"/>
                      </a:endParaRPr>
                    </a:p>
                  </a:txBody>
                  <a:tcPr/>
                </a:tc>
                <a:tc>
                  <a:txBody>
                    <a:bodyPr/>
                    <a:p>
                      <a:pPr algn="ctr">
                        <a:buNone/>
                      </a:pPr>
                      <a:r>
                        <a:rPr lang="en-US" altLang="zh-CN" b="1">
                          <a:solidFill>
                            <a:schemeClr val="tx1"/>
                          </a:solidFill>
                          <a:cs typeface="+mn-lt"/>
                        </a:rPr>
                        <a:t>87.5</a:t>
                      </a:r>
                      <a:endParaRPr lang="en-US" altLang="zh-CN" b="1">
                        <a:solidFill>
                          <a:schemeClr val="tx1"/>
                        </a:solidFill>
                        <a:cs typeface="+mn-lt"/>
                      </a:endParaRPr>
                    </a:p>
                  </a:txBody>
                  <a:tcPr/>
                </a:tc>
                <a:tc>
                  <a:txBody>
                    <a:bodyPr/>
                    <a:p>
                      <a:pPr algn="ctr">
                        <a:buNone/>
                      </a:pPr>
                      <a:r>
                        <a:rPr lang="en-US" altLang="zh-CN" b="1">
                          <a:solidFill>
                            <a:schemeClr val="tx1"/>
                          </a:solidFill>
                          <a:cs typeface="+mn-lt"/>
                        </a:rPr>
                        <a:t>92.5</a:t>
                      </a:r>
                      <a:endParaRPr lang="en-US" altLang="zh-CN" b="1">
                        <a:solidFill>
                          <a:schemeClr val="tx1"/>
                        </a:solidFill>
                        <a:cs typeface="+mn-lt"/>
                      </a:endParaRPr>
                    </a:p>
                  </a:txBody>
                  <a:tcPr/>
                </a:tc>
                <a:tc>
                  <a:txBody>
                    <a:bodyPr/>
                    <a:p>
                      <a:pPr algn="ctr">
                        <a:buNone/>
                      </a:pPr>
                      <a:r>
                        <a:rPr lang="en-US" altLang="zh-CN" b="1">
                          <a:solidFill>
                            <a:schemeClr val="tx1"/>
                          </a:solidFill>
                          <a:cs typeface="+mn-lt"/>
                        </a:rPr>
                        <a:t>97.5</a:t>
                      </a:r>
                      <a:endParaRPr lang="en-US" altLang="zh-CN" b="1">
                        <a:solidFill>
                          <a:schemeClr val="tx1"/>
                        </a:solidFill>
                        <a:cs typeface="+mn-lt"/>
                      </a:endParaRPr>
                    </a:p>
                  </a:txBody>
                  <a:tcPr/>
                </a:tc>
                <a:tc>
                  <a:txBody>
                    <a:bodyPr/>
                    <a:p>
                      <a:pPr algn="ctr">
                        <a:buNone/>
                      </a:pPr>
                      <a:r>
                        <a:rPr lang="en-US" altLang="zh-CN" b="1">
                          <a:solidFill>
                            <a:schemeClr val="tx1"/>
                          </a:solidFill>
                          <a:cs typeface="+mn-lt"/>
                        </a:rPr>
                        <a:t>110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122.5</a:t>
                      </a:r>
                      <a:endParaRPr lang="en-US" altLang="zh-CN" b="1">
                        <a:solidFill>
                          <a:schemeClr val="tx1"/>
                        </a:solidFill>
                        <a:cs typeface="+mn-lt"/>
                      </a:endParaRPr>
                    </a:p>
                  </a:txBody>
                  <a:tcPr/>
                </a:tc>
                <a:tc>
                  <a:txBody>
                    <a:bodyPr/>
                    <a:p>
                      <a:pPr algn="ctr">
                        <a:buNone/>
                      </a:pPr>
                      <a:r>
                        <a:rPr lang="en-US" altLang="zh-CN" b="1">
                          <a:solidFill>
                            <a:schemeClr val="tx1"/>
                          </a:solidFill>
                          <a:cs typeface="+mn-lt"/>
                        </a:rPr>
                        <a:t>172.5</a:t>
                      </a:r>
                      <a:endParaRPr lang="en-US" altLang="zh-CN" b="1">
                        <a:solidFill>
                          <a:schemeClr val="tx1"/>
                        </a:solidFill>
                        <a:cs typeface="+mn-lt"/>
                      </a:endParaRPr>
                    </a:p>
                  </a:txBody>
                  <a:tcPr/>
                </a:tc>
              </a:tr>
            </a:tbl>
          </a:graphicData>
        </a:graphic>
      </p:graphicFrame>
      <mc:AlternateContent xmlns:mc="http://schemas.openxmlformats.org/markup-compatibility/2006">
        <mc:Choice xmlns:a14="http://schemas.microsoft.com/office/drawing/2010/main" Requires="a14">
          <p:sp>
            <p:nvSpPr>
              <p:cNvPr id="5" name="文本框 4"/>
              <p:cNvSpPr txBox="1"/>
              <p:nvPr/>
            </p:nvSpPr>
            <p:spPr>
              <a:xfrm>
                <a:off x="1692910" y="3430270"/>
                <a:ext cx="10499090" cy="3183890"/>
              </a:xfrm>
              <a:prstGeom prst="rect">
                <a:avLst/>
              </a:prstGeom>
              <a:noFill/>
            </p:spPr>
            <p:txBody>
              <a:bodyPr wrap="square" rtlCol="0" anchor="t">
                <a:spAutoFit/>
              </a:bodyPr>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左子节点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4</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375</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右子节点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4444</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是否拖欠贷款，年收入</m:t>
                          </m:r>
                        </m:e>
                      </m:d>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375</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6</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4444</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41</m:t>
                      </m:r>
                      <m:r>
                        <a:rPr lang="en-US" altLang="zh-CN" b="0" i="1" smtClean="0">
                          <a:latin typeface="Cambria Math" panose="02040503050406030204" pitchFamily="18" charset="0"/>
                          <a:ea typeface="微软雅黑" panose="020B0503020204020204" pitchFamily="34" charset="-122"/>
                        </a:rPr>
                        <m:t>67</m:t>
                      </m:r>
                    </m:oMath>
                  </m:oMathPara>
                </a14:m>
                <a:endParaRPr lang="zh-CN" altLang="en-US" dirty="0">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692910" y="3430270"/>
                <a:ext cx="10499090" cy="3183890"/>
              </a:xfrm>
              <a:prstGeom prst="rect">
                <a:avLst/>
              </a:prstGeom>
              <a:blipFill rotWithShape="1">
                <a:blip r:embed="rId2"/>
                <a:stretch>
                  <a:fillRect/>
                </a:stretch>
              </a:blipFill>
            </p:spPr>
            <p:txBody>
              <a:bodyPr/>
              <a:lstStyle/>
              <a:p>
                <a:r>
                  <a:rPr lang="zh-CN" altLang="en-US">
                    <a:noFill/>
                  </a:rPr>
                  <a:t> </a:t>
                </a:r>
              </a:p>
            </p:txBody>
          </p:sp>
        </mc:Fallback>
      </mc:AlternateContent>
      <p:graphicFrame>
        <p:nvGraphicFramePr>
          <p:cNvPr id="3" name="表格 2"/>
          <p:cNvGraphicFramePr/>
          <p:nvPr>
            <p:custDataLst>
              <p:tags r:id="rId3"/>
            </p:custDataLst>
          </p:nvPr>
        </p:nvGraphicFramePr>
        <p:xfrm>
          <a:off x="418465" y="3806825"/>
          <a:ext cx="3293110" cy="1950085"/>
        </p:xfrm>
        <a:graphic>
          <a:graphicData uri="http://schemas.openxmlformats.org/drawingml/2006/table">
            <a:tbl>
              <a:tblPr firstRow="1" bandRow="1">
                <a:tableStyleId>{5C22544A-7EE6-4342-B048-85BDC9FD1C3A}</a:tableStyleId>
              </a:tblPr>
              <a:tblGrid>
                <a:gridCol w="823595"/>
                <a:gridCol w="752475"/>
                <a:gridCol w="894080"/>
                <a:gridCol w="822960"/>
              </a:tblGrid>
              <a:tr h="457200">
                <a:tc gridSpan="4">
                  <a:txBody>
                    <a:bodyPr/>
                    <a:p>
                      <a:pPr algn="ctr">
                        <a:buNone/>
                      </a:pPr>
                      <a:r>
                        <a:rPr lang="zh-CN" altLang="en-US" sz="2400" b="1" dirty="0">
                          <a:solidFill>
                            <a:schemeClr val="tx1"/>
                          </a:solidFill>
                          <a:sym typeface="+mn-ea"/>
                        </a:rPr>
                        <a:t>年收入</a:t>
                      </a:r>
                      <a:endParaRPr lang="zh-CN" altLang="en-US" sz="2400" b="1" dirty="0">
                        <a:solidFill>
                          <a:schemeClr val="tx1"/>
                        </a:solidFill>
                        <a:sym typeface="+mn-ea"/>
                      </a:endParaRPr>
                    </a:p>
                  </a:txBody>
                  <a:tcPr anchor="ctr" anchorCtr="0"/>
                </a:tc>
                <a:tc hMerge="1">
                  <a:tcPr/>
                </a:tc>
                <a:tc hMerge="1">
                  <a:tcPr anchor="ctr" anchorCtr="0"/>
                </a:tc>
                <a:tc hMerge="1">
                  <a:tcPr anchor="ctr" anchorCtr="0"/>
                </a:tc>
              </a:tr>
              <a:tr h="487045">
                <a:tc>
                  <a:txBody>
                    <a:bodyPr/>
                    <a:p>
                      <a:pPr algn="ctr">
                        <a:buNone/>
                      </a:pPr>
                      <a:endParaRPr lang="en-US" altLang="zh-CN" sz="2000" dirty="0">
                        <a:solidFill>
                          <a:schemeClr val="tx1"/>
                        </a:solidFill>
                        <a:sym typeface="+mn-ea"/>
                      </a:endParaRPr>
                    </a:p>
                  </a:txBody>
                  <a:tcPr anchor="ctr" anchorCtr="0"/>
                </a:tc>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&lt;87.5</a:t>
                      </a:r>
                      <a:endParaRPr lang="en-US" altLang="zh-CN" sz="2000" b="1" dirty="0">
                        <a:solidFill>
                          <a:schemeClr val="tx1"/>
                        </a:solidFill>
                        <a:sym typeface="+mn-ea"/>
                      </a:endParaRPr>
                    </a:p>
                  </a:txBody>
                  <a:tcPr anchor="ctr" anchorCtr="0">
                    <a:noFill/>
                  </a:tcPr>
                </a:tc>
                <a:tc>
                  <a:txBody>
                    <a:bodyPr/>
                    <a:p>
                      <a:pPr algn="ctr">
                        <a:buClrTx/>
                        <a:buSzTx/>
                        <a:buFontTx/>
                        <a:buNone/>
                      </a:pPr>
                      <a:r>
                        <a:rPr lang="en-US" altLang="zh-CN" sz="2000" b="1" dirty="0">
                          <a:solidFill>
                            <a:schemeClr val="tx1"/>
                          </a:solidFill>
                          <a:latin typeface="Arial" panose="020B0604020202020204" pitchFamily="34" charset="0"/>
                          <a:cs typeface="Arial" panose="020B0604020202020204" pitchFamily="34" charset="0"/>
                        </a:rPr>
                        <a:t>≥87.5</a:t>
                      </a:r>
                      <a:endParaRPr lang="en-US" altLang="zh-CN" sz="2000" b="1" dirty="0">
                        <a:solidFill>
                          <a:schemeClr val="tx1"/>
                        </a:solidFill>
                        <a:latin typeface="Arial" panose="020B0604020202020204" pitchFamily="34" charset="0"/>
                        <a:cs typeface="Arial" panose="020B0604020202020204" pitchFamily="34" charset="0"/>
                      </a:endParaRPr>
                    </a:p>
                  </a:txBody>
                  <a:tcPr anchor="ctr" anchorCtr="0">
                    <a:noFill/>
                  </a:tcPr>
                </a:tc>
              </a:tr>
              <a:tr h="396240">
                <a:tc rowSpan="2">
                  <a:txBody>
                    <a:bodyPr/>
                    <a:p>
                      <a:pPr algn="ctr">
                        <a:buNone/>
                      </a:pPr>
                      <a:r>
                        <a:rPr lang="en-US" altLang="zh-CN" sz="2000" b="1" dirty="0">
                          <a:solidFill>
                            <a:schemeClr val="tx1"/>
                          </a:solidFill>
                          <a:sym typeface="+mn-ea"/>
                        </a:rPr>
                        <a:t>是否拖欠贷款</a:t>
                      </a:r>
                      <a:endParaRPr lang="zh-CN" altLang="en-US"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Yes</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1</a:t>
                      </a:r>
                      <a:endParaRPr lang="en-US" altLang="zh-CN" sz="2000" b="1" dirty="0">
                        <a:solidFill>
                          <a:schemeClr val="tx1"/>
                        </a:solidFill>
                        <a:sym typeface="+mn-ea"/>
                      </a:endParaRPr>
                    </a:p>
                  </a:txBody>
                  <a:tcPr anchor="ctr" anchorCtr="0">
                    <a:noFill/>
                  </a:tcPr>
                </a:tc>
                <a:tc>
                  <a:txBody>
                    <a:bodyPr/>
                    <a:p>
                      <a:pPr algn="ctr">
                        <a:buNone/>
                      </a:pPr>
                      <a:r>
                        <a:rPr lang="en-US" altLang="zh-CN" sz="2000" b="1">
                          <a:solidFill>
                            <a:schemeClr val="tx1"/>
                          </a:solidFill>
                        </a:rPr>
                        <a:t>2</a:t>
                      </a:r>
                      <a:endParaRPr lang="en-US" altLang="zh-CN" sz="2000" b="1">
                        <a:solidFill>
                          <a:schemeClr val="tx1"/>
                        </a:solidFill>
                      </a:endParaRPr>
                    </a:p>
                  </a:txBody>
                  <a:tcPr anchor="ctr" anchorCtr="0">
                    <a:noFill/>
                  </a:tcPr>
                </a:tc>
              </a:tr>
              <a:tr h="609600">
                <a:tc vMerge="1">
                  <a:tcPr anchor="ctr" anchorCtr="0"/>
                </a:tc>
                <a:tc>
                  <a:txBody>
                    <a:bodyPr/>
                    <a:p>
                      <a:pPr algn="ctr">
                        <a:buClrTx/>
                        <a:buSzTx/>
                        <a:buFontTx/>
                        <a:buNone/>
                      </a:pPr>
                      <a:r>
                        <a:rPr lang="en-US" altLang="zh-CN" sz="2000" b="1" dirty="0">
                          <a:solidFill>
                            <a:schemeClr val="tx1"/>
                          </a:solidFill>
                        </a:rPr>
                        <a:t>No</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rPr>
                        <a:t>3</a:t>
                      </a:r>
                      <a:endParaRPr lang="en-US" altLang="zh-CN" sz="2000" b="1" dirty="0">
                        <a:solidFill>
                          <a:schemeClr val="tx1"/>
                        </a:solidFill>
                      </a:endParaRPr>
                    </a:p>
                  </a:txBody>
                  <a:tcPr anchor="ctr" anchorCtr="0">
                    <a:noFill/>
                  </a:tcPr>
                </a:tc>
                <a:tc>
                  <a:txBody>
                    <a:bodyPr/>
                    <a:p>
                      <a:pPr algn="ctr">
                        <a:buNone/>
                      </a:pPr>
                      <a:r>
                        <a:rPr lang="en-US" altLang="zh-CN" sz="2000" b="1" dirty="0">
                          <a:solidFill>
                            <a:schemeClr val="tx1"/>
                          </a:solidFill>
                          <a:sym typeface="+mn-ea"/>
                        </a:rPr>
                        <a:t>4</a:t>
                      </a:r>
                      <a:endParaRPr lang="en-US" altLang="zh-CN" sz="2000" b="1" dirty="0">
                        <a:solidFill>
                          <a:schemeClr val="tx1"/>
                        </a:solidFill>
                        <a:sym typeface="+mn-ea"/>
                      </a:endParaRPr>
                    </a:p>
                  </a:txBody>
                  <a:tcPr anchor="ctr" anchorCtr="0">
                    <a:noFill/>
                  </a:tcPr>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CART</a:t>
            </a:r>
            <a:r>
              <a:rPr lang="zh-CN" altLang="en-US" dirty="0">
                <a:solidFill>
                  <a:schemeClr val="tx1"/>
                </a:solidFill>
              </a:rPr>
              <a:t>算法实例</a:t>
            </a:r>
            <a:endParaRPr lang="zh-CN" altLang="en-US" dirty="0">
              <a:solidFill>
                <a:schemeClr val="tx1"/>
              </a:solidFill>
            </a:endParaRPr>
          </a:p>
        </p:txBody>
      </p:sp>
      <p:sp>
        <p:nvSpPr>
          <p:cNvPr id="7" name="文本框 6"/>
          <p:cNvSpPr txBox="1"/>
          <p:nvPr/>
        </p:nvSpPr>
        <p:spPr>
          <a:xfrm>
            <a:off x="360680" y="2783840"/>
            <a:ext cx="11723370" cy="645160"/>
          </a:xfrm>
          <a:prstGeom prst="rect">
            <a:avLst/>
          </a:prstGeom>
          <a:noFill/>
        </p:spPr>
        <p:txBody>
          <a:bodyPr wrap="square">
            <a:spAutoFit/>
          </a:bodyPr>
          <a:p>
            <a:pPr>
              <a:lnSpc>
                <a:spcPct val="150000"/>
              </a:lnSpc>
            </a:pPr>
            <a:r>
              <a:rPr lang="zh-CN" altLang="en-US" dirty="0"/>
              <a:t>具体流程:(</a:t>
            </a:r>
            <a:r>
              <a:rPr lang="en-US" altLang="zh-CN" dirty="0"/>
              <a:t>4</a:t>
            </a:r>
            <a:r>
              <a:rPr lang="zh-CN" altLang="en-US" dirty="0"/>
              <a:t>)以年收入</a:t>
            </a:r>
            <a:r>
              <a:rPr lang="en-US" altLang="zh-CN" dirty="0"/>
              <a:t>90</a:t>
            </a:r>
            <a:r>
              <a:rPr lang="zh-CN" altLang="en-US" dirty="0"/>
              <a:t>和</a:t>
            </a:r>
            <a:r>
              <a:rPr lang="en-US" altLang="zh-CN" dirty="0"/>
              <a:t>95</a:t>
            </a:r>
            <a:r>
              <a:rPr lang="zh-CN" altLang="en-US" dirty="0"/>
              <a:t>的相邻值中点</a:t>
            </a:r>
            <a:r>
              <a:rPr lang="en-US" altLang="zh-CN" dirty="0"/>
              <a:t>92.</a:t>
            </a:r>
            <a:r>
              <a:rPr lang="en-US" altLang="zh-CN" dirty="0"/>
              <a:t>5</a:t>
            </a:r>
            <a:r>
              <a:rPr lang="zh-CN" altLang="en-US" dirty="0"/>
              <a:t>作为分隔线，</a:t>
            </a:r>
            <a:r>
              <a:rPr lang="en-US" altLang="zh-CN" dirty="0">
                <a:sym typeface="+mn-ea"/>
              </a:rPr>
              <a:t>Gini</a:t>
            </a:r>
            <a:r>
              <a:rPr lang="zh-CN" altLang="en-US" dirty="0">
                <a:sym typeface="+mn-ea"/>
              </a:rPr>
              <a:t>系数计算过程为</a:t>
            </a:r>
            <a:r>
              <a:rPr lang="zh-CN" altLang="en-US" dirty="0"/>
              <a:t>。</a:t>
            </a:r>
            <a:endParaRPr lang="zh-CN" altLang="en-US" dirty="0"/>
          </a:p>
        </p:txBody>
      </p:sp>
      <p:graphicFrame>
        <p:nvGraphicFramePr>
          <p:cNvPr id="2" name="表格 1"/>
          <p:cNvGraphicFramePr/>
          <p:nvPr>
            <p:custDataLst>
              <p:tags r:id="rId1"/>
            </p:custDataLst>
          </p:nvPr>
        </p:nvGraphicFramePr>
        <p:xfrm>
          <a:off x="298450" y="1510665"/>
          <a:ext cx="11081385" cy="1202055"/>
        </p:xfrm>
        <a:graphic>
          <a:graphicData uri="http://schemas.openxmlformats.org/drawingml/2006/table">
            <a:tbl>
              <a:tblPr firstRow="1" bandRow="1">
                <a:tableStyleId>{5C22544A-7EE6-4342-B048-85BDC9FD1C3A}</a:tableStyleId>
              </a:tblPr>
              <a:tblGrid>
                <a:gridCol w="2091690"/>
                <a:gridCol w="899160"/>
                <a:gridCol w="898525"/>
                <a:gridCol w="899160"/>
                <a:gridCol w="899160"/>
                <a:gridCol w="899160"/>
                <a:gridCol w="898525"/>
                <a:gridCol w="899160"/>
                <a:gridCol w="899160"/>
                <a:gridCol w="898525"/>
                <a:gridCol w="899160"/>
              </a:tblGrid>
              <a:tr h="400685">
                <a:tc>
                  <a:txBody>
                    <a:bodyPr/>
                    <a:p>
                      <a:pPr algn="ctr">
                        <a:buNone/>
                      </a:pPr>
                      <a:r>
                        <a:rPr lang="zh-CN" altLang="en-US" b="1">
                          <a:solidFill>
                            <a:schemeClr val="tx1"/>
                          </a:solidFill>
                        </a:rPr>
                        <a:t>是否拖欠贷款</a:t>
                      </a:r>
                      <a:endParaRPr lang="zh-CN" altLang="en-US" b="1">
                        <a:solidFill>
                          <a:schemeClr val="tx1"/>
                        </a:solidFill>
                      </a:endParaRPr>
                    </a:p>
                  </a:txBody>
                  <a:tcPr/>
                </a:tc>
                <a:tc>
                  <a:txBody>
                    <a:bodyPr/>
                    <a:p>
                      <a:pPr algn="ctr">
                        <a:buNone/>
                      </a:pPr>
                      <a:r>
                        <a:rPr lang="en-US" altLang="zh-CN" b="1">
                          <a:solidFill>
                            <a:schemeClr val="tx1"/>
                          </a:solidFill>
                          <a:cs typeface="+mn-lt"/>
                        </a:rPr>
                        <a:t>No</a:t>
                      </a:r>
                      <a:endParaRPr lang="en-US" altLang="zh-CN"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b="1">
                          <a:solidFill>
                            <a:schemeClr val="tx1"/>
                          </a:solidFill>
                          <a:cs typeface="+mn-lt"/>
                        </a:rPr>
                        <a:t>Yes</a:t>
                      </a:r>
                      <a:endParaRPr lang="en-US" altLang="zh-CN" b="1">
                        <a:solidFill>
                          <a:schemeClr val="tx1"/>
                        </a:solidFill>
                        <a:cs typeface="+mn-lt"/>
                      </a:endParaRPr>
                    </a:p>
                  </a:txBody>
                  <a:tcPr/>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tc>
                <a:tc>
                  <a:txBody>
                    <a:bodyPr/>
                    <a:p>
                      <a:pPr algn="ctr">
                        <a:buNone/>
                      </a:pPr>
                      <a:r>
                        <a:rPr lang="en-US" altLang="zh-CN" b="1">
                          <a:solidFill>
                            <a:schemeClr val="tx1"/>
                          </a:solidFill>
                          <a:cs typeface="+mn-lt"/>
                        </a:rPr>
                        <a:t>Yes</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c>
                  <a:txBody>
                    <a:bodyPr/>
                    <a:p>
                      <a:pPr algn="ctr">
                        <a:buNone/>
                      </a:pPr>
                      <a:r>
                        <a:rPr lang="en-US" altLang="zh-CN" sz="1800">
                          <a:solidFill>
                            <a:schemeClr val="tx1"/>
                          </a:solidFill>
                          <a:cs typeface="+mn-lt"/>
                          <a:sym typeface="+mn-ea"/>
                        </a:rPr>
                        <a:t>No</a:t>
                      </a:r>
                      <a:endParaRPr lang="zh-CN" altLang="en-US" b="1">
                        <a:solidFill>
                          <a:schemeClr val="tx1"/>
                        </a:solidFill>
                        <a:cs typeface="+mn-lt"/>
                      </a:endParaRPr>
                    </a:p>
                  </a:txBody>
                  <a:tcPr/>
                </a:tc>
              </a:tr>
              <a:tr h="400685">
                <a:tc>
                  <a:txBody>
                    <a:bodyPr/>
                    <a:p>
                      <a:pPr algn="ctr">
                        <a:buNone/>
                      </a:pPr>
                      <a:r>
                        <a:rPr lang="zh-CN" altLang="en-US" b="1">
                          <a:solidFill>
                            <a:schemeClr val="tx1"/>
                          </a:solidFill>
                        </a:rPr>
                        <a:t>年收入</a:t>
                      </a:r>
                      <a:endParaRPr lang="zh-CN" altLang="en-US" b="1">
                        <a:solidFill>
                          <a:schemeClr val="tx1"/>
                        </a:solidFill>
                      </a:endParaRPr>
                    </a:p>
                  </a:txBody>
                  <a:tcPr/>
                </a:tc>
                <a:tc>
                  <a:txBody>
                    <a:bodyPr/>
                    <a:p>
                      <a:pPr algn="ctr">
                        <a:buNone/>
                      </a:pPr>
                      <a:r>
                        <a:rPr lang="en-US" altLang="zh-CN" b="1">
                          <a:solidFill>
                            <a:schemeClr val="tx1"/>
                          </a:solidFill>
                          <a:cs typeface="+mn-lt"/>
                        </a:rPr>
                        <a:t>60</a:t>
                      </a:r>
                      <a:endParaRPr lang="en-US" altLang="zh-CN" b="1">
                        <a:solidFill>
                          <a:schemeClr val="tx1"/>
                        </a:solidFill>
                        <a:cs typeface="+mn-lt"/>
                      </a:endParaRPr>
                    </a:p>
                  </a:txBody>
                  <a:tcPr/>
                </a:tc>
                <a:tc>
                  <a:txBody>
                    <a:bodyPr/>
                    <a:p>
                      <a:pPr algn="ctr">
                        <a:buNone/>
                      </a:pPr>
                      <a:r>
                        <a:rPr lang="en-US" altLang="zh-CN" b="1">
                          <a:solidFill>
                            <a:schemeClr val="tx1"/>
                          </a:solidFill>
                          <a:cs typeface="+mn-lt"/>
                        </a:rPr>
                        <a:t>70</a:t>
                      </a:r>
                      <a:endParaRPr lang="en-US" altLang="zh-CN" b="1">
                        <a:solidFill>
                          <a:schemeClr val="tx1"/>
                        </a:solidFill>
                        <a:cs typeface="+mn-lt"/>
                      </a:endParaRPr>
                    </a:p>
                  </a:txBody>
                  <a:tcPr/>
                </a:tc>
                <a:tc>
                  <a:txBody>
                    <a:bodyPr/>
                    <a:p>
                      <a:pPr algn="ctr">
                        <a:buNone/>
                      </a:pPr>
                      <a:r>
                        <a:rPr lang="en-US" altLang="zh-CN" sz="1800" b="1">
                          <a:solidFill>
                            <a:schemeClr val="tx1"/>
                          </a:solidFill>
                          <a:cs typeface="+mn-lt"/>
                          <a:sym typeface="+mn-ea"/>
                        </a:rPr>
                        <a:t>75</a:t>
                      </a:r>
                      <a:endParaRPr lang="en-US" altLang="zh-CN" sz="1800" b="1">
                        <a:solidFill>
                          <a:schemeClr val="tx1"/>
                        </a:solidFill>
                        <a:cs typeface="+mn-lt"/>
                      </a:endParaRPr>
                    </a:p>
                  </a:txBody>
                  <a:tcPr/>
                </a:tc>
                <a:tc>
                  <a:txBody>
                    <a:bodyPr/>
                    <a:p>
                      <a:pPr algn="ctr">
                        <a:buNone/>
                      </a:pPr>
                      <a:r>
                        <a:rPr lang="en-US" altLang="zh-CN" b="1">
                          <a:solidFill>
                            <a:schemeClr val="tx1"/>
                          </a:solidFill>
                          <a:cs typeface="+mn-lt"/>
                        </a:rPr>
                        <a:t>85</a:t>
                      </a:r>
                      <a:endParaRPr lang="en-US" altLang="zh-CN" b="1">
                        <a:solidFill>
                          <a:schemeClr val="tx1"/>
                        </a:solidFill>
                        <a:cs typeface="+mn-lt"/>
                      </a:endParaRPr>
                    </a:p>
                  </a:txBody>
                  <a:tcPr/>
                </a:tc>
                <a:tc>
                  <a:txBody>
                    <a:bodyPr/>
                    <a:p>
                      <a:pPr algn="ctr">
                        <a:buNone/>
                      </a:pPr>
                      <a:r>
                        <a:rPr lang="en-US" altLang="zh-CN" b="1">
                          <a:solidFill>
                            <a:schemeClr val="tx1"/>
                          </a:solidFill>
                          <a:cs typeface="+mn-lt"/>
                        </a:rPr>
                        <a:t>90</a:t>
                      </a:r>
                      <a:endParaRPr lang="en-US" altLang="zh-CN" b="1">
                        <a:solidFill>
                          <a:schemeClr val="tx1"/>
                        </a:solidFill>
                        <a:cs typeface="+mn-lt"/>
                      </a:endParaRPr>
                    </a:p>
                  </a:txBody>
                  <a:tcPr/>
                </a:tc>
                <a:tc>
                  <a:txBody>
                    <a:bodyPr/>
                    <a:p>
                      <a:pPr algn="ctr">
                        <a:buNone/>
                      </a:pPr>
                      <a:r>
                        <a:rPr lang="en-US" altLang="zh-CN" b="1">
                          <a:solidFill>
                            <a:schemeClr val="tx1"/>
                          </a:solidFill>
                          <a:cs typeface="+mn-lt"/>
                        </a:rPr>
                        <a:t>95</a:t>
                      </a:r>
                      <a:endParaRPr lang="en-US" altLang="zh-CN" b="1">
                        <a:solidFill>
                          <a:schemeClr val="tx1"/>
                        </a:solidFill>
                        <a:cs typeface="+mn-lt"/>
                      </a:endParaRPr>
                    </a:p>
                  </a:txBody>
                  <a:tcPr/>
                </a:tc>
                <a:tc>
                  <a:txBody>
                    <a:bodyPr/>
                    <a:p>
                      <a:pPr algn="ctr">
                        <a:buNone/>
                      </a:pPr>
                      <a:r>
                        <a:rPr lang="en-US" altLang="zh-CN" b="1">
                          <a:solidFill>
                            <a:schemeClr val="tx1"/>
                          </a:solidFill>
                          <a:cs typeface="+mn-lt"/>
                        </a:rPr>
                        <a:t>100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125</a:t>
                      </a:r>
                      <a:endParaRPr lang="en-US" altLang="zh-CN" b="1">
                        <a:solidFill>
                          <a:schemeClr val="tx1"/>
                        </a:solidFill>
                        <a:cs typeface="+mn-lt"/>
                      </a:endParaRPr>
                    </a:p>
                  </a:txBody>
                  <a:tcPr/>
                </a:tc>
                <a:tc>
                  <a:txBody>
                    <a:bodyPr/>
                    <a:p>
                      <a:pPr algn="ctr">
                        <a:buNone/>
                      </a:pPr>
                      <a:r>
                        <a:rPr lang="en-US" altLang="zh-CN" b="1">
                          <a:solidFill>
                            <a:schemeClr val="tx1"/>
                          </a:solidFill>
                          <a:cs typeface="+mn-lt"/>
                        </a:rPr>
                        <a:t>220</a:t>
                      </a:r>
                      <a:endParaRPr lang="en-US" altLang="zh-CN" b="1">
                        <a:solidFill>
                          <a:schemeClr val="tx1"/>
                        </a:solidFill>
                        <a:cs typeface="+mn-lt"/>
                      </a:endParaRPr>
                    </a:p>
                  </a:txBody>
                  <a:tcPr/>
                </a:tc>
              </a:tr>
              <a:tr h="400685">
                <a:tc>
                  <a:txBody>
                    <a:bodyPr/>
                    <a:p>
                      <a:pPr algn="ctr">
                        <a:buNone/>
                      </a:pPr>
                      <a:r>
                        <a:rPr lang="zh-CN" altLang="en-US" b="1">
                          <a:solidFill>
                            <a:schemeClr val="tx1"/>
                          </a:solidFill>
                        </a:rPr>
                        <a:t>相邻值中点</a:t>
                      </a:r>
                      <a:endParaRPr lang="zh-CN" altLang="en-US" b="1">
                        <a:solidFill>
                          <a:schemeClr val="tx1"/>
                        </a:solidFill>
                      </a:endParaRPr>
                    </a:p>
                  </a:txBody>
                  <a:tcPr/>
                </a:tc>
                <a:tc>
                  <a:txBody>
                    <a:bodyPr/>
                    <a:p>
                      <a:pPr algn="ctr">
                        <a:buNone/>
                      </a:pPr>
                      <a:endParaRPr lang="zh-CN" altLang="en-US" b="1">
                        <a:solidFill>
                          <a:schemeClr val="tx1"/>
                        </a:solidFill>
                        <a:cs typeface="+mn-lt"/>
                      </a:endParaRPr>
                    </a:p>
                  </a:txBody>
                  <a:tcPr/>
                </a:tc>
                <a:tc>
                  <a:txBody>
                    <a:bodyPr/>
                    <a:p>
                      <a:pPr algn="ctr">
                        <a:buNone/>
                      </a:pPr>
                      <a:r>
                        <a:rPr lang="en-US" altLang="zh-CN" b="1">
                          <a:solidFill>
                            <a:schemeClr val="tx1"/>
                          </a:solidFill>
                          <a:cs typeface="+mn-lt"/>
                        </a:rPr>
                        <a:t>65</a:t>
                      </a:r>
                      <a:endParaRPr lang="en-US" altLang="zh-CN" b="1">
                        <a:solidFill>
                          <a:schemeClr val="tx1"/>
                        </a:solidFill>
                        <a:cs typeface="+mn-lt"/>
                      </a:endParaRPr>
                    </a:p>
                  </a:txBody>
                  <a:tcPr/>
                </a:tc>
                <a:tc>
                  <a:txBody>
                    <a:bodyPr/>
                    <a:p>
                      <a:pPr algn="ctr">
                        <a:buNone/>
                      </a:pPr>
                      <a:r>
                        <a:rPr lang="en-US" altLang="zh-CN" b="1">
                          <a:solidFill>
                            <a:schemeClr val="tx1"/>
                          </a:solidFill>
                          <a:cs typeface="+mn-lt"/>
                        </a:rPr>
                        <a:t>72.5</a:t>
                      </a:r>
                      <a:endParaRPr lang="en-US" altLang="zh-CN" b="1">
                        <a:solidFill>
                          <a:schemeClr val="tx1"/>
                        </a:solidFill>
                        <a:cs typeface="+mn-lt"/>
                      </a:endParaRPr>
                    </a:p>
                  </a:txBody>
                  <a:tcPr/>
                </a:tc>
                <a:tc>
                  <a:txBody>
                    <a:bodyPr/>
                    <a:p>
                      <a:pPr algn="ctr">
                        <a:buNone/>
                      </a:pPr>
                      <a:r>
                        <a:rPr lang="en-US" altLang="zh-CN" b="1">
                          <a:solidFill>
                            <a:schemeClr val="tx1"/>
                          </a:solidFill>
                          <a:cs typeface="+mn-lt"/>
                        </a:rPr>
                        <a:t>80</a:t>
                      </a:r>
                      <a:endParaRPr lang="en-US" altLang="zh-CN" b="1">
                        <a:solidFill>
                          <a:schemeClr val="tx1"/>
                        </a:solidFill>
                        <a:cs typeface="+mn-lt"/>
                      </a:endParaRPr>
                    </a:p>
                  </a:txBody>
                  <a:tcPr/>
                </a:tc>
                <a:tc>
                  <a:txBody>
                    <a:bodyPr/>
                    <a:p>
                      <a:pPr algn="ctr">
                        <a:buNone/>
                      </a:pPr>
                      <a:r>
                        <a:rPr lang="en-US" altLang="zh-CN" b="1">
                          <a:solidFill>
                            <a:schemeClr val="tx1"/>
                          </a:solidFill>
                          <a:cs typeface="+mn-lt"/>
                        </a:rPr>
                        <a:t>87.5</a:t>
                      </a:r>
                      <a:endParaRPr lang="en-US" altLang="zh-CN" b="1">
                        <a:solidFill>
                          <a:schemeClr val="tx1"/>
                        </a:solidFill>
                        <a:cs typeface="+mn-lt"/>
                      </a:endParaRPr>
                    </a:p>
                  </a:txBody>
                  <a:tcPr/>
                </a:tc>
                <a:tc>
                  <a:txBody>
                    <a:bodyPr/>
                    <a:p>
                      <a:pPr algn="ctr">
                        <a:buNone/>
                      </a:pPr>
                      <a:r>
                        <a:rPr lang="en-US" altLang="zh-CN" b="1">
                          <a:solidFill>
                            <a:schemeClr val="tx1"/>
                          </a:solidFill>
                          <a:cs typeface="+mn-lt"/>
                        </a:rPr>
                        <a:t>92.5</a:t>
                      </a:r>
                      <a:endParaRPr lang="en-US" altLang="zh-CN" b="1">
                        <a:solidFill>
                          <a:schemeClr val="tx1"/>
                        </a:solidFill>
                        <a:cs typeface="+mn-lt"/>
                      </a:endParaRPr>
                    </a:p>
                  </a:txBody>
                  <a:tcPr/>
                </a:tc>
                <a:tc>
                  <a:txBody>
                    <a:bodyPr/>
                    <a:p>
                      <a:pPr algn="ctr">
                        <a:buNone/>
                      </a:pPr>
                      <a:r>
                        <a:rPr lang="en-US" altLang="zh-CN" b="1">
                          <a:solidFill>
                            <a:schemeClr val="tx1"/>
                          </a:solidFill>
                          <a:cs typeface="+mn-lt"/>
                        </a:rPr>
                        <a:t>97.5</a:t>
                      </a:r>
                      <a:endParaRPr lang="en-US" altLang="zh-CN" b="1">
                        <a:solidFill>
                          <a:schemeClr val="tx1"/>
                        </a:solidFill>
                        <a:cs typeface="+mn-lt"/>
                      </a:endParaRPr>
                    </a:p>
                  </a:txBody>
                  <a:tcPr/>
                </a:tc>
                <a:tc>
                  <a:txBody>
                    <a:bodyPr/>
                    <a:p>
                      <a:pPr algn="ctr">
                        <a:buNone/>
                      </a:pPr>
                      <a:r>
                        <a:rPr lang="en-US" altLang="zh-CN" b="1">
                          <a:solidFill>
                            <a:schemeClr val="tx1"/>
                          </a:solidFill>
                          <a:cs typeface="+mn-lt"/>
                        </a:rPr>
                        <a:t>110</a:t>
                      </a:r>
                      <a:endParaRPr lang="en-US" altLang="zh-CN" b="1">
                        <a:solidFill>
                          <a:schemeClr val="tx1"/>
                        </a:solidFill>
                        <a:cs typeface="+mn-lt"/>
                      </a:endParaRPr>
                    </a:p>
                  </a:txBody>
                  <a:tcPr/>
                </a:tc>
                <a:tc>
                  <a:txBody>
                    <a:bodyPr/>
                    <a:p>
                      <a:pPr algn="ctr">
                        <a:buNone/>
                      </a:pPr>
                      <a:r>
                        <a:rPr lang="en-US" altLang="zh-CN" b="1">
                          <a:solidFill>
                            <a:schemeClr val="tx1"/>
                          </a:solidFill>
                          <a:cs typeface="+mn-lt"/>
                        </a:rPr>
                        <a:t>122.5</a:t>
                      </a:r>
                      <a:endParaRPr lang="en-US" altLang="zh-CN" b="1">
                        <a:solidFill>
                          <a:schemeClr val="tx1"/>
                        </a:solidFill>
                        <a:cs typeface="+mn-lt"/>
                      </a:endParaRPr>
                    </a:p>
                  </a:txBody>
                  <a:tcPr/>
                </a:tc>
                <a:tc>
                  <a:txBody>
                    <a:bodyPr/>
                    <a:p>
                      <a:pPr algn="ctr">
                        <a:buNone/>
                      </a:pPr>
                      <a:r>
                        <a:rPr lang="en-US" altLang="zh-CN" b="1">
                          <a:solidFill>
                            <a:schemeClr val="tx1"/>
                          </a:solidFill>
                          <a:cs typeface="+mn-lt"/>
                        </a:rPr>
                        <a:t>172.5</a:t>
                      </a:r>
                      <a:endParaRPr lang="en-US" altLang="zh-CN" b="1">
                        <a:solidFill>
                          <a:schemeClr val="tx1"/>
                        </a:solidFill>
                        <a:cs typeface="+mn-lt"/>
                      </a:endParaRPr>
                    </a:p>
                  </a:txBody>
                  <a:tcPr/>
                </a:tc>
              </a:tr>
            </a:tbl>
          </a:graphicData>
        </a:graphic>
      </p:graphicFrame>
      <mc:AlternateContent xmlns:mc="http://schemas.openxmlformats.org/markup-compatibility/2006">
        <mc:Choice xmlns:a14="http://schemas.microsoft.com/office/drawing/2010/main" Requires="a14">
          <p:sp>
            <p:nvSpPr>
              <p:cNvPr id="5" name="文本框 4"/>
              <p:cNvSpPr txBox="1"/>
              <p:nvPr/>
            </p:nvSpPr>
            <p:spPr>
              <a:xfrm>
                <a:off x="1692910" y="3430270"/>
                <a:ext cx="10499090" cy="3198495"/>
              </a:xfrm>
              <a:prstGeom prst="rect">
                <a:avLst/>
              </a:prstGeom>
              <a:noFill/>
            </p:spPr>
            <p:txBody>
              <a:bodyPr wrap="square" rtlCol="0" anchor="t">
                <a:spAutoFit/>
              </a:bodyPr>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左子节点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5</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5</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5</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5</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48</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右子节点</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5</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5</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num>
                        <m:den>
                          <m:r>
                            <a:rPr lang="en-US" altLang="zh-CN" b="0" i="1" smtClean="0">
                              <a:latin typeface="Cambria Math" panose="02040503050406030204" pitchFamily="18" charset="0"/>
                              <a:ea typeface="Cambria Math" panose="02040503050406030204" pitchFamily="18" charset="0"/>
                            </a:rPr>
                            <m:t>5</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num>
                        <m:den>
                          <m:r>
                            <a:rPr lang="en-US" altLang="zh-CN" b="0" i="1" smtClean="0">
                              <a:latin typeface="Cambria Math" panose="02040503050406030204" pitchFamily="18" charset="0"/>
                              <a:ea typeface="Cambria Math" panose="02040503050406030204" pitchFamily="18" charset="0"/>
                            </a:rPr>
                            <m:t>5</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32</m:t>
                      </m:r>
                    </m:oMath>
                  </m:oMathPara>
                </a14:m>
                <a:endParaRPr lang="zh-CN" altLang="en-US" dirty="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是否拖欠贷款，年收入</m:t>
                          </m:r>
                        </m:e>
                      </m:d>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5</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48</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5</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32</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40</m:t>
                      </m:r>
                    </m:oMath>
                  </m:oMathPara>
                </a14:m>
                <a:endParaRPr lang="zh-CN" altLang="en-US" dirty="0">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692910" y="3430270"/>
                <a:ext cx="10499090" cy="3198495"/>
              </a:xfrm>
              <a:prstGeom prst="rect">
                <a:avLst/>
              </a:prstGeom>
              <a:blipFill rotWithShape="1">
                <a:blip r:embed="rId2"/>
                <a:stretch>
                  <a:fillRect/>
                </a:stretch>
              </a:blipFill>
            </p:spPr>
            <p:txBody>
              <a:bodyPr/>
              <a:lstStyle/>
              <a:p>
                <a:r>
                  <a:rPr lang="zh-CN" altLang="en-US">
                    <a:noFill/>
                  </a:rPr>
                  <a:t> </a:t>
                </a:r>
              </a:p>
            </p:txBody>
          </p:sp>
        </mc:Fallback>
      </mc:AlternateContent>
      <p:graphicFrame>
        <p:nvGraphicFramePr>
          <p:cNvPr id="3" name="表格 2"/>
          <p:cNvGraphicFramePr/>
          <p:nvPr>
            <p:custDataLst>
              <p:tags r:id="rId3"/>
            </p:custDataLst>
          </p:nvPr>
        </p:nvGraphicFramePr>
        <p:xfrm>
          <a:off x="418465" y="3806825"/>
          <a:ext cx="3293110" cy="1950085"/>
        </p:xfrm>
        <a:graphic>
          <a:graphicData uri="http://schemas.openxmlformats.org/drawingml/2006/table">
            <a:tbl>
              <a:tblPr firstRow="1" bandRow="1">
                <a:tableStyleId>{5C22544A-7EE6-4342-B048-85BDC9FD1C3A}</a:tableStyleId>
              </a:tblPr>
              <a:tblGrid>
                <a:gridCol w="823595"/>
                <a:gridCol w="752475"/>
                <a:gridCol w="894080"/>
                <a:gridCol w="822960"/>
              </a:tblGrid>
              <a:tr h="457200">
                <a:tc gridSpan="4">
                  <a:txBody>
                    <a:bodyPr/>
                    <a:p>
                      <a:pPr algn="ctr">
                        <a:buNone/>
                      </a:pPr>
                      <a:r>
                        <a:rPr lang="zh-CN" altLang="en-US" sz="2400" b="1" dirty="0">
                          <a:solidFill>
                            <a:schemeClr val="tx1"/>
                          </a:solidFill>
                          <a:sym typeface="+mn-ea"/>
                        </a:rPr>
                        <a:t>年收入</a:t>
                      </a:r>
                      <a:endParaRPr lang="zh-CN" altLang="en-US" sz="2400" b="1" dirty="0">
                        <a:solidFill>
                          <a:schemeClr val="tx1"/>
                        </a:solidFill>
                        <a:sym typeface="+mn-ea"/>
                      </a:endParaRPr>
                    </a:p>
                  </a:txBody>
                  <a:tcPr anchor="ctr" anchorCtr="0"/>
                </a:tc>
                <a:tc hMerge="1">
                  <a:tcPr/>
                </a:tc>
                <a:tc hMerge="1">
                  <a:tcPr anchor="ctr" anchorCtr="0"/>
                </a:tc>
                <a:tc hMerge="1">
                  <a:tcPr anchor="ctr" anchorCtr="0"/>
                </a:tc>
              </a:tr>
              <a:tr h="487045">
                <a:tc>
                  <a:txBody>
                    <a:bodyPr/>
                    <a:p>
                      <a:pPr algn="ctr">
                        <a:buNone/>
                      </a:pPr>
                      <a:endParaRPr lang="en-US" altLang="zh-CN" sz="2000" dirty="0">
                        <a:solidFill>
                          <a:schemeClr val="tx1"/>
                        </a:solidFill>
                        <a:sym typeface="+mn-ea"/>
                      </a:endParaRPr>
                    </a:p>
                  </a:txBody>
                  <a:tcPr anchor="ctr" anchorCtr="0"/>
                </a:tc>
                <a:tc>
                  <a:txBody>
                    <a:bodyPr/>
                    <a:p>
                      <a:pPr algn="ctr">
                        <a:buNone/>
                      </a:pPr>
                      <a:endParaRPr lang="en-US" altLang="zh-CN"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&lt;92.5</a:t>
                      </a:r>
                      <a:endParaRPr lang="en-US" altLang="zh-CN" sz="2000" b="1" dirty="0">
                        <a:solidFill>
                          <a:schemeClr val="tx1"/>
                        </a:solidFill>
                        <a:sym typeface="+mn-ea"/>
                      </a:endParaRPr>
                    </a:p>
                  </a:txBody>
                  <a:tcPr anchor="ctr" anchorCtr="0">
                    <a:noFill/>
                  </a:tcPr>
                </a:tc>
                <a:tc>
                  <a:txBody>
                    <a:bodyPr/>
                    <a:p>
                      <a:pPr algn="ctr">
                        <a:buClrTx/>
                        <a:buSzTx/>
                        <a:buFontTx/>
                        <a:buNone/>
                      </a:pPr>
                      <a:r>
                        <a:rPr lang="en-US" altLang="zh-CN" sz="2000" b="1" dirty="0">
                          <a:solidFill>
                            <a:schemeClr val="tx1"/>
                          </a:solidFill>
                          <a:latin typeface="Arial" panose="020B0604020202020204" pitchFamily="34" charset="0"/>
                          <a:cs typeface="Arial" panose="020B0604020202020204" pitchFamily="34" charset="0"/>
                        </a:rPr>
                        <a:t>≥92.5</a:t>
                      </a:r>
                      <a:endParaRPr lang="en-US" altLang="zh-CN" sz="2000" b="1" dirty="0">
                        <a:solidFill>
                          <a:schemeClr val="tx1"/>
                        </a:solidFill>
                        <a:latin typeface="Arial" panose="020B0604020202020204" pitchFamily="34" charset="0"/>
                        <a:cs typeface="Arial" panose="020B0604020202020204" pitchFamily="34" charset="0"/>
                      </a:endParaRPr>
                    </a:p>
                  </a:txBody>
                  <a:tcPr anchor="ctr" anchorCtr="0">
                    <a:noFill/>
                  </a:tcPr>
                </a:tc>
              </a:tr>
              <a:tr h="396240">
                <a:tc rowSpan="2">
                  <a:txBody>
                    <a:bodyPr/>
                    <a:p>
                      <a:pPr algn="ctr">
                        <a:buNone/>
                      </a:pPr>
                      <a:r>
                        <a:rPr lang="en-US" altLang="zh-CN" sz="2000" b="1" dirty="0">
                          <a:solidFill>
                            <a:schemeClr val="tx1"/>
                          </a:solidFill>
                          <a:sym typeface="+mn-ea"/>
                        </a:rPr>
                        <a:t>是否拖欠贷款</a:t>
                      </a:r>
                      <a:endParaRPr lang="zh-CN" altLang="en-US" sz="2000" dirty="0">
                        <a:solidFill>
                          <a:schemeClr val="tx1"/>
                        </a:solidFill>
                        <a:sym typeface="+mn-ea"/>
                      </a:endParaRPr>
                    </a:p>
                  </a:txBody>
                  <a:tcPr anchor="ctr" anchorCtr="0"/>
                </a:tc>
                <a:tc>
                  <a:txBody>
                    <a:bodyPr/>
                    <a:p>
                      <a:pPr algn="ctr">
                        <a:buClrTx/>
                        <a:buSzTx/>
                        <a:buFontTx/>
                        <a:buNone/>
                      </a:pPr>
                      <a:r>
                        <a:rPr lang="en-US" altLang="zh-CN" sz="2000" b="1" dirty="0">
                          <a:solidFill>
                            <a:schemeClr val="tx1"/>
                          </a:solidFill>
                          <a:sym typeface="+mn-ea"/>
                        </a:rPr>
                        <a:t>Yes</a:t>
                      </a:r>
                      <a:endParaRPr lang="en-US" altLang="zh-CN" sz="2000" b="1" dirty="0">
                        <a:solidFill>
                          <a:schemeClr val="tx1"/>
                        </a:solidFill>
                        <a:sym typeface="+mn-ea"/>
                      </a:endParaRPr>
                    </a:p>
                  </a:txBody>
                  <a:tcPr anchor="ctr" anchorCtr="0"/>
                </a:tc>
                <a:tc>
                  <a:txBody>
                    <a:bodyPr/>
                    <a:p>
                      <a:pPr algn="ctr">
                        <a:buNone/>
                      </a:pPr>
                      <a:r>
                        <a:rPr lang="en-US" altLang="zh-CN" sz="2000" b="1" dirty="0">
                          <a:solidFill>
                            <a:schemeClr val="tx1"/>
                          </a:solidFill>
                          <a:sym typeface="+mn-ea"/>
                        </a:rPr>
                        <a:t>2</a:t>
                      </a:r>
                      <a:endParaRPr lang="en-US" altLang="zh-CN" sz="2000" b="1" dirty="0">
                        <a:solidFill>
                          <a:schemeClr val="tx1"/>
                        </a:solidFill>
                        <a:sym typeface="+mn-ea"/>
                      </a:endParaRPr>
                    </a:p>
                  </a:txBody>
                  <a:tcPr anchor="ctr" anchorCtr="0">
                    <a:noFill/>
                  </a:tcPr>
                </a:tc>
                <a:tc>
                  <a:txBody>
                    <a:bodyPr/>
                    <a:p>
                      <a:pPr algn="ctr">
                        <a:buNone/>
                      </a:pPr>
                      <a:r>
                        <a:rPr lang="en-US" altLang="zh-CN" sz="2000" b="1">
                          <a:solidFill>
                            <a:schemeClr val="tx1"/>
                          </a:solidFill>
                        </a:rPr>
                        <a:t>1</a:t>
                      </a:r>
                      <a:endParaRPr lang="en-US" altLang="zh-CN" sz="2000" b="1">
                        <a:solidFill>
                          <a:schemeClr val="tx1"/>
                        </a:solidFill>
                      </a:endParaRPr>
                    </a:p>
                  </a:txBody>
                  <a:tcPr anchor="ctr" anchorCtr="0">
                    <a:noFill/>
                  </a:tcPr>
                </a:tc>
              </a:tr>
              <a:tr h="609600">
                <a:tc vMerge="1">
                  <a:tcPr anchor="ctr" anchorCtr="0"/>
                </a:tc>
                <a:tc>
                  <a:txBody>
                    <a:bodyPr/>
                    <a:p>
                      <a:pPr algn="ctr">
                        <a:buClrTx/>
                        <a:buSzTx/>
                        <a:buFontTx/>
                        <a:buNone/>
                      </a:pPr>
                      <a:r>
                        <a:rPr lang="en-US" altLang="zh-CN" sz="2000" b="1" dirty="0">
                          <a:solidFill>
                            <a:schemeClr val="tx1"/>
                          </a:solidFill>
                        </a:rPr>
                        <a:t>No</a:t>
                      </a:r>
                      <a:endParaRPr lang="en-US" altLang="zh-CN" sz="2000" b="1" dirty="0">
                        <a:solidFill>
                          <a:schemeClr val="tx1"/>
                        </a:solidFill>
                      </a:endParaRPr>
                    </a:p>
                  </a:txBody>
                  <a:tcPr anchor="ctr" anchorCtr="0"/>
                </a:tc>
                <a:tc>
                  <a:txBody>
                    <a:bodyPr/>
                    <a:p>
                      <a:pPr algn="ctr">
                        <a:buNone/>
                      </a:pPr>
                      <a:r>
                        <a:rPr lang="en-US" altLang="zh-CN" sz="2000" b="1" dirty="0">
                          <a:solidFill>
                            <a:schemeClr val="tx1"/>
                          </a:solidFill>
                        </a:rPr>
                        <a:t>3</a:t>
                      </a:r>
                      <a:endParaRPr lang="en-US" altLang="zh-CN" sz="2000" b="1" dirty="0">
                        <a:solidFill>
                          <a:schemeClr val="tx1"/>
                        </a:solidFill>
                      </a:endParaRPr>
                    </a:p>
                  </a:txBody>
                  <a:tcPr anchor="ctr" anchorCtr="0">
                    <a:noFill/>
                  </a:tcPr>
                </a:tc>
                <a:tc>
                  <a:txBody>
                    <a:bodyPr/>
                    <a:p>
                      <a:pPr algn="ctr">
                        <a:buNone/>
                      </a:pPr>
                      <a:r>
                        <a:rPr lang="en-US" altLang="zh-CN" sz="2000" b="1" dirty="0">
                          <a:solidFill>
                            <a:schemeClr val="tx1"/>
                          </a:solidFill>
                          <a:sym typeface="+mn-ea"/>
                        </a:rPr>
                        <a:t>4</a:t>
                      </a:r>
                      <a:endParaRPr lang="en-US" altLang="zh-CN" sz="2000" b="1" dirty="0">
                        <a:solidFill>
                          <a:schemeClr val="tx1"/>
                        </a:solidFill>
                        <a:sym typeface="+mn-ea"/>
                      </a:endParaRPr>
                    </a:p>
                  </a:txBody>
                  <a:tcPr anchor="ctr" anchorCtr="0">
                    <a:noFill/>
                  </a:tcPr>
                </a:tc>
              </a:tr>
            </a:tbl>
          </a:graphicData>
        </a:graphic>
      </p:graphicFrame>
    </p:spTree>
  </p:cSld>
  <p:clrMapOvr>
    <a:masterClrMapping/>
  </p:clrMapOvr>
</p:sld>
</file>

<file path=ppt/tags/tag1.xml><?xml version="1.0" encoding="utf-8"?>
<p:tagLst xmlns:p="http://schemas.openxmlformats.org/presentationml/2006/main">
  <p:tag name="KSO_WM_DIAGRAM_VIRTUALLY_FRAME" val="{&quot;height&quot;:299.87503937007875,&quot;left&quot;:198,&quot;top&quot;:186,&quot;width&quot;:263.87503937007875}"/>
</p:tagLst>
</file>

<file path=ppt/tags/tag10.xml><?xml version="1.0" encoding="utf-8"?>
<p:tagLst xmlns:p="http://schemas.openxmlformats.org/presentationml/2006/main">
  <p:tag name="KSO_WM_DIAGRAM_VIRTUALLY_FRAME" val="{&quot;height&quot;:299.87503937007875,&quot;left&quot;:198,&quot;top&quot;:186,&quot;width&quot;:263.87503937007875}"/>
</p:tagLst>
</file>

<file path=ppt/tags/tag100.xml><?xml version="1.0" encoding="utf-8"?>
<p:tagLst xmlns:p="http://schemas.openxmlformats.org/presentationml/2006/main">
  <p:tag name="TABLE_ENDDRAG_ORIGIN_RECT" val="872*94"/>
  <p:tag name="TABLE_ENDDRAG_RECT" val="51*416*872*94"/>
</p:tagLst>
</file>

<file path=ppt/tags/tag101.xml><?xml version="1.0" encoding="utf-8"?>
<p:tagLst xmlns:p="http://schemas.openxmlformats.org/presentationml/2006/main">
  <p:tag name="TABLE_ENDDRAG_ORIGIN_RECT" val="259*156"/>
  <p:tag name="TABLE_ENDDRAG_RECT" val="36*305*259*156"/>
</p:tagLst>
</file>

<file path=ppt/tags/tag102.xml><?xml version="1.0" encoding="utf-8"?>
<p:tagLst xmlns:p="http://schemas.openxmlformats.org/presentationml/2006/main">
  <p:tag name="TABLE_ENDDRAG_ORIGIN_RECT" val="872*94"/>
  <p:tag name="TABLE_ENDDRAG_RECT" val="51*416*872*94"/>
</p:tagLst>
</file>

<file path=ppt/tags/tag103.xml><?xml version="1.0" encoding="utf-8"?>
<p:tagLst xmlns:p="http://schemas.openxmlformats.org/presentationml/2006/main">
  <p:tag name="TABLE_ENDDRAG_ORIGIN_RECT" val="259*156"/>
  <p:tag name="TABLE_ENDDRAG_RECT" val="36*305*259*156"/>
</p:tagLst>
</file>

<file path=ppt/tags/tag104.xml><?xml version="1.0" encoding="utf-8"?>
<p:tagLst xmlns:p="http://schemas.openxmlformats.org/presentationml/2006/main">
  <p:tag name="TABLE_ENDDRAG_ORIGIN_RECT" val="872*94"/>
  <p:tag name="TABLE_ENDDRAG_RECT" val="51*416*872*94"/>
</p:tagLst>
</file>

<file path=ppt/tags/tag105.xml><?xml version="1.0" encoding="utf-8"?>
<p:tagLst xmlns:p="http://schemas.openxmlformats.org/presentationml/2006/main">
  <p:tag name="TABLE_ENDDRAG_ORIGIN_RECT" val="259*156"/>
  <p:tag name="TABLE_ENDDRAG_RECT" val="36*305*259*156"/>
</p:tagLst>
</file>

<file path=ppt/tags/tag106.xml><?xml version="1.0" encoding="utf-8"?>
<p:tagLst xmlns:p="http://schemas.openxmlformats.org/presentationml/2006/main">
  <p:tag name="TABLE_ENDDRAG_ORIGIN_RECT" val="872*94"/>
  <p:tag name="TABLE_ENDDRAG_RECT" val="51*416*872*94"/>
</p:tagLst>
</file>

<file path=ppt/tags/tag107.xml><?xml version="1.0" encoding="utf-8"?>
<p:tagLst xmlns:p="http://schemas.openxmlformats.org/presentationml/2006/main">
  <p:tag name="TABLE_ENDDRAG_ORIGIN_RECT" val="259*156"/>
  <p:tag name="TABLE_ENDDRAG_RECT" val="36*305*259*156"/>
</p:tagLst>
</file>

<file path=ppt/tags/tag108.xml><?xml version="1.0" encoding="utf-8"?>
<p:tagLst xmlns:p="http://schemas.openxmlformats.org/presentationml/2006/main">
  <p:tag name="TABLE_ENDDRAG_ORIGIN_RECT" val="872*94"/>
  <p:tag name="TABLE_ENDDRAG_RECT" val="51*416*872*94"/>
</p:tagLst>
</file>

<file path=ppt/tags/tag109.xml><?xml version="1.0" encoding="utf-8"?>
<p:tagLst xmlns:p="http://schemas.openxmlformats.org/presentationml/2006/main">
  <p:tag name="TABLE_ENDDRAG_ORIGIN_RECT" val="259*156"/>
  <p:tag name="TABLE_ENDDRAG_RECT" val="36*305*259*156"/>
</p:tagLst>
</file>

<file path=ppt/tags/tag11.xml><?xml version="1.0" encoding="utf-8"?>
<p:tagLst xmlns:p="http://schemas.openxmlformats.org/presentationml/2006/main">
  <p:tag name="KSO_WM_DIAGRAM_VIRTUALLY_FRAME" val="{&quot;height&quot;:299.87503937007875,&quot;left&quot;:198,&quot;top&quot;:186,&quot;width&quot;:263.87503937007875}"/>
</p:tagLst>
</file>

<file path=ppt/tags/tag110.xml><?xml version="1.0" encoding="utf-8"?>
<p:tagLst xmlns:p="http://schemas.openxmlformats.org/presentationml/2006/main">
  <p:tag name="TABLE_ENDDRAG_ORIGIN_RECT" val="872*94"/>
  <p:tag name="TABLE_ENDDRAG_RECT" val="51*416*872*94"/>
</p:tagLst>
</file>

<file path=ppt/tags/tag111.xml><?xml version="1.0" encoding="utf-8"?>
<p:tagLst xmlns:p="http://schemas.openxmlformats.org/presentationml/2006/main">
  <p:tag name="TABLE_ENDDRAG_ORIGIN_RECT" val="259*156"/>
  <p:tag name="TABLE_ENDDRAG_RECT" val="36*305*259*156"/>
</p:tagLst>
</file>

<file path=ppt/tags/tag112.xml><?xml version="1.0" encoding="utf-8"?>
<p:tagLst xmlns:p="http://schemas.openxmlformats.org/presentationml/2006/main">
  <p:tag name="TABLE_ENDDRAG_ORIGIN_RECT" val="872*94"/>
  <p:tag name="TABLE_ENDDRAG_RECT" val="51*416*872*94"/>
</p:tagLst>
</file>

<file path=ppt/tags/tag113.xml><?xml version="1.0" encoding="utf-8"?>
<p:tagLst xmlns:p="http://schemas.openxmlformats.org/presentationml/2006/main">
  <p:tag name="TABLE_ENDDRAG_ORIGIN_RECT" val="259*156"/>
  <p:tag name="TABLE_ENDDRAG_RECT" val="36*305*259*156"/>
</p:tagLst>
</file>

<file path=ppt/tags/tag114.xml><?xml version="1.0" encoding="utf-8"?>
<p:tagLst xmlns:p="http://schemas.openxmlformats.org/presentationml/2006/main">
  <p:tag name="TABLE_ENDDRAG_ORIGIN_RECT" val="872*94"/>
  <p:tag name="TABLE_ENDDRAG_RECT" val="51*416*872*94"/>
</p:tagLst>
</file>

<file path=ppt/tags/tag115.xml><?xml version="1.0" encoding="utf-8"?>
<p:tagLst xmlns:p="http://schemas.openxmlformats.org/presentationml/2006/main">
  <p:tag name="TABLE_ENDDRAG_ORIGIN_RECT" val="283*172"/>
  <p:tag name="TABLE_ENDDRAG_RECT" val="16*298*283*172"/>
</p:tagLst>
</file>

<file path=ppt/tags/tag116.xml><?xml version="1.0" encoding="utf-8"?>
<p:tagLst xmlns:p="http://schemas.openxmlformats.org/presentationml/2006/main">
  <p:tag name="TABLE_ENDDRAG_ORIGIN_RECT" val="872*94"/>
  <p:tag name="TABLE_ENDDRAG_RECT" val="51*416*872*94"/>
</p:tagLst>
</file>

<file path=ppt/tags/tag117.xml><?xml version="1.0" encoding="utf-8"?>
<p:tagLst xmlns:p="http://schemas.openxmlformats.org/presentationml/2006/main">
  <p:tag name="TABLE_ENDDRAG_ORIGIN_RECT" val="283*172"/>
  <p:tag name="TABLE_ENDDRAG_RECT" val="16*298*283*172"/>
</p:tagLst>
</file>

<file path=ppt/tags/tag118.xml><?xml version="1.0" encoding="utf-8"?>
<p:tagLst xmlns:p="http://schemas.openxmlformats.org/presentationml/2006/main">
  <p:tag name="TABLE_ENDDRAG_ORIGIN_RECT" val="853*213"/>
  <p:tag name="TABLE_ENDDRAG_RECT" val="57*142*853*213"/>
</p:tagLst>
</file>

<file path=ppt/tags/tag119.xml><?xml version="1.0" encoding="utf-8"?>
<p:tagLst xmlns:p="http://schemas.openxmlformats.org/presentationml/2006/main">
  <p:tag name="TABLE_ENDDRAG_ORIGIN_RECT" val="562*161"/>
  <p:tag name="TABLE_ENDDRAG_RECT" val="22*248*562*161"/>
</p:tagLst>
</file>

<file path=ppt/tags/tag12.xml><?xml version="1.0" encoding="utf-8"?>
<p:tagLst xmlns:p="http://schemas.openxmlformats.org/presentationml/2006/main">
  <p:tag name="KSO_WM_DIAGRAM_VIRTUALLY_FRAME" val="{&quot;height&quot;:299.87503937007875,&quot;left&quot;:198,&quot;top&quot;:186,&quot;width&quot;:263.87503937007875}"/>
</p:tagLst>
</file>

<file path=ppt/tags/tag120.xml><?xml version="1.0" encoding="utf-8"?>
<p:tagLst xmlns:p="http://schemas.openxmlformats.org/presentationml/2006/main">
  <p:tag name="TABLE_ENDDRAG_ORIGIN_RECT" val="348*157"/>
  <p:tag name="TABLE_ENDDRAG_RECT" val="557*260*348*157"/>
</p:tagLst>
</file>

<file path=ppt/tags/tag121.xml><?xml version="1.0" encoding="utf-8"?>
<p:tagLst xmlns:p="http://schemas.openxmlformats.org/presentationml/2006/main">
  <p:tag name="TABLE_ENDDRAG_ORIGIN_RECT" val="348*180"/>
  <p:tag name="TABLE_ENDDRAG_RECT" val="20*159*348*180"/>
</p:tagLst>
</file>

<file path=ppt/tags/tag122.xml><?xml version="1.0" encoding="utf-8"?>
<p:tagLst xmlns:p="http://schemas.openxmlformats.org/presentationml/2006/main">
  <p:tag name="TABLE_ENDDRAG_ORIGIN_RECT" val="448*149"/>
  <p:tag name="TABLE_ENDDRAG_RECT" val="499*315*448*149"/>
</p:tagLst>
</file>

<file path=ppt/tags/tag123.xml><?xml version="1.0" encoding="utf-8"?>
<p:tagLst xmlns:p="http://schemas.openxmlformats.org/presentationml/2006/main">
  <p:tag name="TABLE_ENDDRAG_ORIGIN_RECT" val="283*172"/>
  <p:tag name="TABLE_ENDDRAG_RECT" val="16*298*283*172"/>
</p:tagLst>
</file>

<file path=ppt/tags/tag124.xml><?xml version="1.0" encoding="utf-8"?>
<p:tagLst xmlns:p="http://schemas.openxmlformats.org/presentationml/2006/main">
  <p:tag name="TABLE_ENDDRAG_ORIGIN_RECT" val="855*124"/>
  <p:tag name="TABLE_ENDDRAG_RECT" val="52*106*855*124"/>
</p:tagLst>
</file>

<file path=ppt/tags/tag125.xml><?xml version="1.0" encoding="utf-8"?>
<p:tagLst xmlns:p="http://schemas.openxmlformats.org/presentationml/2006/main">
  <p:tag name="TABLE_ENDDRAG_ORIGIN_RECT" val="283*172"/>
  <p:tag name="TABLE_ENDDRAG_RECT" val="16*298*283*172"/>
</p:tagLst>
</file>

<file path=ppt/tags/tag126.xml><?xml version="1.0" encoding="utf-8"?>
<p:tagLst xmlns:p="http://schemas.openxmlformats.org/presentationml/2006/main">
  <p:tag name="TABLE_ENDDRAG_ORIGIN_RECT" val="855*124"/>
  <p:tag name="TABLE_ENDDRAG_RECT" val="52*106*855*124"/>
</p:tagLst>
</file>

<file path=ppt/tags/tag127.xml><?xml version="1.0" encoding="utf-8"?>
<p:tagLst xmlns:p="http://schemas.openxmlformats.org/presentationml/2006/main">
  <p:tag name="TABLE_ENDDRAG_ORIGIN_RECT" val="283*172"/>
  <p:tag name="TABLE_ENDDRAG_RECT" val="16*298*283*172"/>
</p:tagLst>
</file>

<file path=ppt/tags/tag128.xml><?xml version="1.0" encoding="utf-8"?>
<p:tagLst xmlns:p="http://schemas.openxmlformats.org/presentationml/2006/main">
  <p:tag name="TABLE_ENDDRAG_ORIGIN_RECT" val="855*124"/>
  <p:tag name="TABLE_ENDDRAG_RECT" val="52*106*855*124"/>
</p:tagLst>
</file>

<file path=ppt/tags/tag129.xml><?xml version="1.0" encoding="utf-8"?>
<p:tagLst xmlns:p="http://schemas.openxmlformats.org/presentationml/2006/main">
  <p:tag name="TABLE_ENDDRAG_ORIGIN_RECT" val="283*172"/>
  <p:tag name="TABLE_ENDDRAG_RECT" val="16*298*283*172"/>
</p:tagLst>
</file>

<file path=ppt/tags/tag13.xml><?xml version="1.0" encoding="utf-8"?>
<p:tagLst xmlns:p="http://schemas.openxmlformats.org/presentationml/2006/main">
  <p:tag name="KSO_WM_DIAGRAM_VIRTUALLY_FRAME" val="{&quot;height&quot;:299.87503937007875,&quot;left&quot;:198,&quot;top&quot;:186,&quot;width&quot;:263.87503937007875}"/>
</p:tagLst>
</file>

<file path=ppt/tags/tag130.xml><?xml version="1.0" encoding="utf-8"?>
<p:tagLst xmlns:p="http://schemas.openxmlformats.org/presentationml/2006/main">
  <p:tag name="TABLE_ENDDRAG_ORIGIN_RECT" val="855*124"/>
  <p:tag name="TABLE_ENDDRAG_RECT" val="52*106*855*124"/>
</p:tagLst>
</file>

<file path=ppt/tags/tag131.xml><?xml version="1.0" encoding="utf-8"?>
<p:tagLst xmlns:p="http://schemas.openxmlformats.org/presentationml/2006/main">
  <p:tag name="TABLE_ENDDRAG_ORIGIN_RECT" val="283*172"/>
  <p:tag name="TABLE_ENDDRAG_RECT" val="16*298*283*172"/>
</p:tagLst>
</file>

<file path=ppt/tags/tag132.xml><?xml version="1.0" encoding="utf-8"?>
<p:tagLst xmlns:p="http://schemas.openxmlformats.org/presentationml/2006/main">
  <p:tag name="TABLE_ENDDRAG_ORIGIN_RECT" val="855*124"/>
  <p:tag name="TABLE_ENDDRAG_RECT" val="52*106*855*124"/>
</p:tagLst>
</file>

<file path=ppt/tags/tag133.xml><?xml version="1.0" encoding="utf-8"?>
<p:tagLst xmlns:p="http://schemas.openxmlformats.org/presentationml/2006/main">
  <p:tag name="TABLE_ENDDRAG_ORIGIN_RECT" val="835*209"/>
  <p:tag name="TABLE_ENDDRAG_RECT" val="57*145*835*209"/>
</p:tagLst>
</file>

<file path=ppt/tags/tag134.xml><?xml version="1.0" encoding="utf-8"?>
<p:tagLst xmlns:p="http://schemas.openxmlformats.org/presentationml/2006/main">
  <p:tag name="TABLE_ENDDRAG_ORIGIN_RECT" val="432*161"/>
  <p:tag name="TABLE_ENDDRAG_RECT" val="22*248*432*161"/>
</p:tagLst>
</file>

<file path=ppt/tags/tag135.xml><?xml version="1.0" encoding="utf-8"?>
<p:tagLst xmlns:p="http://schemas.openxmlformats.org/presentationml/2006/main">
  <p:tag name="TABLE_ENDDRAG_ORIGIN_RECT" val="936*373"/>
  <p:tag name="TABLE_ENDDRAG_RECT" val="12*166*936*373"/>
</p:tagLst>
</file>

<file path=ppt/tags/tag14.xml><?xml version="1.0" encoding="utf-8"?>
<p:tagLst xmlns:p="http://schemas.openxmlformats.org/presentationml/2006/main">
  <p:tag name="KSO_WM_DIAGRAM_VIRTUALLY_FRAME" val="{&quot;height&quot;:299.87503937007875,&quot;left&quot;:198,&quot;top&quot;:186,&quot;width&quot;:263.87503937007875}"/>
</p:tagLst>
</file>

<file path=ppt/tags/tag15.xml><?xml version="1.0" encoding="utf-8"?>
<p:tagLst xmlns:p="http://schemas.openxmlformats.org/presentationml/2006/main">
  <p:tag name="KSO_WM_DIAGRAM_VIRTUALLY_FRAME" val="{&quot;height&quot;:299.87503937007875,&quot;left&quot;:198,&quot;top&quot;:186,&quot;width&quot;:263.87503937007875}"/>
</p:tagLst>
</file>

<file path=ppt/tags/tag16.xml><?xml version="1.0" encoding="utf-8"?>
<p:tagLst xmlns:p="http://schemas.openxmlformats.org/presentationml/2006/main">
  <p:tag name="KSO_WM_DIAGRAM_VIRTUALLY_FRAME" val="{&quot;height&quot;:299.87503937007875,&quot;left&quot;:198,&quot;top&quot;:186,&quot;width&quot;:263.87503937007875}"/>
</p:tagLst>
</file>

<file path=ppt/tags/tag17.xml><?xml version="1.0" encoding="utf-8"?>
<p:tagLst xmlns:p="http://schemas.openxmlformats.org/presentationml/2006/main">
  <p:tag name="KSO_WM_DIAGRAM_VIRTUALLY_FRAME" val="{&quot;height&quot;:299.87503937007875,&quot;left&quot;:198,&quot;top&quot;:186,&quot;width&quot;:263.87503937007875}"/>
</p:tagLst>
</file>

<file path=ppt/tags/tag18.xml><?xml version="1.0" encoding="utf-8"?>
<p:tagLst xmlns:p="http://schemas.openxmlformats.org/presentationml/2006/main">
  <p:tag name="KSO_WM_DIAGRAM_VIRTUALLY_FRAME" val="{&quot;height&quot;:299.87503937007875,&quot;left&quot;:198,&quot;top&quot;:186,&quot;width&quot;:263.87503937007875}"/>
</p:tagLst>
</file>

<file path=ppt/tags/tag19.xml><?xml version="1.0" encoding="utf-8"?>
<p:tagLst xmlns:p="http://schemas.openxmlformats.org/presentationml/2006/main">
  <p:tag name="KSO_WM_DIAGRAM_VIRTUALLY_FRAME" val="{&quot;height&quot;:299.87503937007875,&quot;left&quot;:198,&quot;top&quot;:186,&quot;width&quot;:263.87503937007875}"/>
</p:tagLst>
</file>

<file path=ppt/tags/tag2.xml><?xml version="1.0" encoding="utf-8"?>
<p:tagLst xmlns:p="http://schemas.openxmlformats.org/presentationml/2006/main">
  <p:tag name="KSO_WM_DIAGRAM_VIRTUALLY_FRAME" val="{&quot;height&quot;:299.87503937007875,&quot;left&quot;:198,&quot;top&quot;:186,&quot;width&quot;:263.87503937007875}"/>
</p:tagLst>
</file>

<file path=ppt/tags/tag20.xml><?xml version="1.0" encoding="utf-8"?>
<p:tagLst xmlns:p="http://schemas.openxmlformats.org/presentationml/2006/main">
  <p:tag name="KSO_WM_DIAGRAM_VIRTUALLY_FRAME" val="{&quot;height&quot;:299.87503937007875,&quot;left&quot;:198,&quot;top&quot;:186,&quot;width&quot;:263.87503937007875}"/>
</p:tagLst>
</file>

<file path=ppt/tags/tag21.xml><?xml version="1.0" encoding="utf-8"?>
<p:tagLst xmlns:p="http://schemas.openxmlformats.org/presentationml/2006/main">
  <p:tag name="KSO_WM_DIAGRAM_VIRTUALLY_FRAME" val="{&quot;height&quot;:299.87503937007875,&quot;left&quot;:198,&quot;top&quot;:186,&quot;width&quot;:263.87503937007875}"/>
</p:tagLst>
</file>

<file path=ppt/tags/tag22.xml><?xml version="1.0" encoding="utf-8"?>
<p:tagLst xmlns:p="http://schemas.openxmlformats.org/presentationml/2006/main">
  <p:tag name="KSO_WM_DIAGRAM_VIRTUALLY_FRAME" val="{&quot;height&quot;:299.87503937007875,&quot;left&quot;:198,&quot;top&quot;:186,&quot;width&quot;:263.87503937007875}"/>
</p:tagLst>
</file>

<file path=ppt/tags/tag23.xml><?xml version="1.0" encoding="utf-8"?>
<p:tagLst xmlns:p="http://schemas.openxmlformats.org/presentationml/2006/main">
  <p:tag name="KSO_WM_DIAGRAM_VIRTUALLY_FRAME" val="{&quot;height&quot;:299.87503937007875,&quot;left&quot;:198,&quot;top&quot;:186,&quot;width&quot;:263.87503937007875}"/>
</p:tagLst>
</file>

<file path=ppt/tags/tag24.xml><?xml version="1.0" encoding="utf-8"?>
<p:tagLst xmlns:p="http://schemas.openxmlformats.org/presentationml/2006/main">
  <p:tag name="KSO_WM_DIAGRAM_VIRTUALLY_FRAME" val="{&quot;height&quot;:299.87503937007875,&quot;left&quot;:198,&quot;top&quot;:186,&quot;width&quot;:263.87503937007875}"/>
</p:tagLst>
</file>

<file path=ppt/tags/tag25.xml><?xml version="1.0" encoding="utf-8"?>
<p:tagLst xmlns:p="http://schemas.openxmlformats.org/presentationml/2006/main">
  <p:tag name="KSO_WM_DIAGRAM_VIRTUALLY_FRAME" val="{&quot;height&quot;:299.87503937007875,&quot;left&quot;:198,&quot;top&quot;:186,&quot;width&quot;:263.87503937007875}"/>
</p:tagLst>
</file>

<file path=ppt/tags/tag26.xml><?xml version="1.0" encoding="utf-8"?>
<p:tagLst xmlns:p="http://schemas.openxmlformats.org/presentationml/2006/main">
  <p:tag name="KSO_WM_DIAGRAM_VIRTUALLY_FRAME" val="{&quot;height&quot;:299.87503937007875,&quot;left&quot;:198,&quot;top&quot;:186,&quot;width&quot;:263.87503937007875}"/>
</p:tagLst>
</file>

<file path=ppt/tags/tag27.xml><?xml version="1.0" encoding="utf-8"?>
<p:tagLst xmlns:p="http://schemas.openxmlformats.org/presentationml/2006/main">
  <p:tag name="KSO_WM_DIAGRAM_VIRTUALLY_FRAME" val="{&quot;height&quot;:299.87503937007875,&quot;left&quot;:198,&quot;top&quot;:186,&quot;width&quot;:263.87503937007875}"/>
</p:tagLst>
</file>

<file path=ppt/tags/tag28.xml><?xml version="1.0" encoding="utf-8"?>
<p:tagLst xmlns:p="http://schemas.openxmlformats.org/presentationml/2006/main">
  <p:tag name="KSO_WM_DIAGRAM_VIRTUALLY_FRAME" val="{&quot;height&quot;:299.87503937007875,&quot;left&quot;:198,&quot;top&quot;:186,&quot;width&quot;:263.87503937007875}"/>
</p:tagLst>
</file>

<file path=ppt/tags/tag29.xml><?xml version="1.0" encoding="utf-8"?>
<p:tagLst xmlns:p="http://schemas.openxmlformats.org/presentationml/2006/main">
  <p:tag name="KSO_WM_DIAGRAM_VIRTUALLY_FRAME" val="{&quot;height&quot;:299.87503937007875,&quot;left&quot;:198,&quot;top&quot;:186,&quot;width&quot;:263.87503937007875}"/>
</p:tagLst>
</file>

<file path=ppt/tags/tag3.xml><?xml version="1.0" encoding="utf-8"?>
<p:tagLst xmlns:p="http://schemas.openxmlformats.org/presentationml/2006/main">
  <p:tag name="KSO_WM_DIAGRAM_VIRTUALLY_FRAME" val="{&quot;height&quot;:299.87503937007875,&quot;left&quot;:198,&quot;top&quot;:186,&quot;width&quot;:263.87503937007875}"/>
</p:tagLst>
</file>

<file path=ppt/tags/tag30.xml><?xml version="1.0" encoding="utf-8"?>
<p:tagLst xmlns:p="http://schemas.openxmlformats.org/presentationml/2006/main">
  <p:tag name="KSO_WM_DIAGRAM_VIRTUALLY_FRAME" val="{&quot;height&quot;:299.87503937007875,&quot;left&quot;:198,&quot;top&quot;:186,&quot;width&quot;:263.87503937007875}"/>
</p:tagLst>
</file>

<file path=ppt/tags/tag31.xml><?xml version="1.0" encoding="utf-8"?>
<p:tagLst xmlns:p="http://schemas.openxmlformats.org/presentationml/2006/main">
  <p:tag name="KSO_WM_DIAGRAM_VIRTUALLY_FRAME" val="{&quot;height&quot;:299.87503937007875,&quot;left&quot;:198,&quot;top&quot;:186,&quot;width&quot;:263.87503937007875}"/>
</p:tagLst>
</file>

<file path=ppt/tags/tag32.xml><?xml version="1.0" encoding="utf-8"?>
<p:tagLst xmlns:p="http://schemas.openxmlformats.org/presentationml/2006/main">
  <p:tag name="KSO_WM_DIAGRAM_VIRTUALLY_FRAME" val="{&quot;height&quot;:299.87503937007875,&quot;left&quot;:198,&quot;top&quot;:186,&quot;width&quot;:263.87503937007875}"/>
</p:tagLst>
</file>

<file path=ppt/tags/tag33.xml><?xml version="1.0" encoding="utf-8"?>
<p:tagLst xmlns:p="http://schemas.openxmlformats.org/presentationml/2006/main">
  <p:tag name="KSO_WM_DIAGRAM_VIRTUALLY_FRAME" val="{&quot;height&quot;:299.87503937007875,&quot;left&quot;:198,&quot;top&quot;:186,&quot;width&quot;:263.87503937007875}"/>
</p:tagLst>
</file>

<file path=ppt/tags/tag34.xml><?xml version="1.0" encoding="utf-8"?>
<p:tagLst xmlns:p="http://schemas.openxmlformats.org/presentationml/2006/main">
  <p:tag name="KSO_WM_DIAGRAM_VIRTUALLY_FRAME" val="{&quot;height&quot;:299.87503937007875,&quot;left&quot;:198,&quot;top&quot;:186,&quot;width&quot;:263.87503937007875}"/>
</p:tagLst>
</file>

<file path=ppt/tags/tag35.xml><?xml version="1.0" encoding="utf-8"?>
<p:tagLst xmlns:p="http://schemas.openxmlformats.org/presentationml/2006/main">
  <p:tag name="KSO_WM_DIAGRAM_VIRTUALLY_FRAME" val="{&quot;height&quot;:299.87503937007875,&quot;left&quot;:198,&quot;top&quot;:186,&quot;width&quot;:263.87503937007875}"/>
</p:tagLst>
</file>

<file path=ppt/tags/tag36.xml><?xml version="1.0" encoding="utf-8"?>
<p:tagLst xmlns:p="http://schemas.openxmlformats.org/presentationml/2006/main">
  <p:tag name="KSO_WM_DIAGRAM_VIRTUALLY_FRAME" val="{&quot;height&quot;:299.87503937007875,&quot;left&quot;:198,&quot;top&quot;:186,&quot;width&quot;:263.87503937007875}"/>
</p:tagLst>
</file>

<file path=ppt/tags/tag37.xml><?xml version="1.0" encoding="utf-8"?>
<p:tagLst xmlns:p="http://schemas.openxmlformats.org/presentationml/2006/main">
  <p:tag name="KSO_WM_DIAGRAM_VIRTUALLY_FRAME" val="{&quot;height&quot;:299.87503937007875,&quot;left&quot;:198,&quot;top&quot;:186,&quot;width&quot;:263.87503937007875}"/>
</p:tagLst>
</file>

<file path=ppt/tags/tag38.xml><?xml version="1.0" encoding="utf-8"?>
<p:tagLst xmlns:p="http://schemas.openxmlformats.org/presentationml/2006/main">
  <p:tag name="KSO_WM_DIAGRAM_VIRTUALLY_FRAME" val="{&quot;height&quot;:299.87503937007875,&quot;left&quot;:198,&quot;top&quot;:186,&quot;width&quot;:263.87503937007875}"/>
</p:tagLst>
</file>

<file path=ppt/tags/tag39.xml><?xml version="1.0" encoding="utf-8"?>
<p:tagLst xmlns:p="http://schemas.openxmlformats.org/presentationml/2006/main">
  <p:tag name="KSO_WM_DIAGRAM_VIRTUALLY_FRAME" val="{&quot;height&quot;:299.87503937007875,&quot;left&quot;:198,&quot;top&quot;:186,&quot;width&quot;:263.87503937007875}"/>
</p:tagLst>
</file>

<file path=ppt/tags/tag4.xml><?xml version="1.0" encoding="utf-8"?>
<p:tagLst xmlns:p="http://schemas.openxmlformats.org/presentationml/2006/main">
  <p:tag name="KSO_WM_DIAGRAM_VIRTUALLY_FRAME" val="{&quot;height&quot;:299.87503937007875,&quot;left&quot;:198,&quot;top&quot;:186,&quot;width&quot;:263.87503937007875}"/>
</p:tagLst>
</file>

<file path=ppt/tags/tag40.xml><?xml version="1.0" encoding="utf-8"?>
<p:tagLst xmlns:p="http://schemas.openxmlformats.org/presentationml/2006/main">
  <p:tag name="KSO_WM_DIAGRAM_VIRTUALLY_FRAME" val="{&quot;height&quot;:299.87503937007875,&quot;left&quot;:198,&quot;top&quot;:186,&quot;width&quot;:263.87503937007875}"/>
</p:tagLst>
</file>

<file path=ppt/tags/tag41.xml><?xml version="1.0" encoding="utf-8"?>
<p:tagLst xmlns:p="http://schemas.openxmlformats.org/presentationml/2006/main">
  <p:tag name="KSO_WM_DIAGRAM_VIRTUALLY_FRAME" val="{&quot;height&quot;:299.87503937007875,&quot;left&quot;:198,&quot;top&quot;:186,&quot;width&quot;:263.87503937007875}"/>
</p:tagLst>
</file>

<file path=ppt/tags/tag42.xml><?xml version="1.0" encoding="utf-8"?>
<p:tagLst xmlns:p="http://schemas.openxmlformats.org/presentationml/2006/main">
  <p:tag name="KSO_WM_DIAGRAM_VIRTUALLY_FRAME" val="{&quot;height&quot;:306.12503937007875,&quot;left&quot;:248.12503937007872,&quot;top&quot;:168,&quot;width&quot;:263.50000000000006}"/>
</p:tagLst>
</file>

<file path=ppt/tags/tag43.xml><?xml version="1.0" encoding="utf-8"?>
<p:tagLst xmlns:p="http://schemas.openxmlformats.org/presentationml/2006/main">
  <p:tag name="KSO_WM_DIAGRAM_VIRTUALLY_FRAME" val="{&quot;height&quot;:306.12503937007875,&quot;left&quot;:248.12503937007872,&quot;top&quot;:168,&quot;width&quot;:263.50000000000006}"/>
</p:tagLst>
</file>

<file path=ppt/tags/tag44.xml><?xml version="1.0" encoding="utf-8"?>
<p:tagLst xmlns:p="http://schemas.openxmlformats.org/presentationml/2006/main">
  <p:tag name="KSO_WM_DIAGRAM_VIRTUALLY_FRAME" val="{&quot;height&quot;:306.12503937007875,&quot;left&quot;:248.12503937007872,&quot;top&quot;:168,&quot;width&quot;:263.50000000000006}"/>
</p:tagLst>
</file>

<file path=ppt/tags/tag45.xml><?xml version="1.0" encoding="utf-8"?>
<p:tagLst xmlns:p="http://schemas.openxmlformats.org/presentationml/2006/main">
  <p:tag name="KSO_WM_DIAGRAM_VIRTUALLY_FRAME" val="{&quot;height&quot;:306.12503937007875,&quot;left&quot;:248.12503937007872,&quot;top&quot;:168,&quot;width&quot;:263.50000000000006}"/>
</p:tagLst>
</file>

<file path=ppt/tags/tag46.xml><?xml version="1.0" encoding="utf-8"?>
<p:tagLst xmlns:p="http://schemas.openxmlformats.org/presentationml/2006/main">
  <p:tag name="KSO_WM_DIAGRAM_VIRTUALLY_FRAME" val="{&quot;height&quot;:306.12503937007875,&quot;left&quot;:248.12503937007872,&quot;top&quot;:168,&quot;width&quot;:263.50000000000006}"/>
</p:tagLst>
</file>

<file path=ppt/tags/tag47.xml><?xml version="1.0" encoding="utf-8"?>
<p:tagLst xmlns:p="http://schemas.openxmlformats.org/presentationml/2006/main">
  <p:tag name="KSO_WM_DIAGRAM_VIRTUALLY_FRAME" val="{&quot;height&quot;:306.12503937007875,&quot;left&quot;:248.12503937007872,&quot;top&quot;:168,&quot;width&quot;:263.50000000000006}"/>
</p:tagLst>
</file>

<file path=ppt/tags/tag48.xml><?xml version="1.0" encoding="utf-8"?>
<p:tagLst xmlns:p="http://schemas.openxmlformats.org/presentationml/2006/main">
  <p:tag name="KSO_WM_DIAGRAM_VIRTUALLY_FRAME" val="{&quot;height&quot;:306.12503937007875,&quot;left&quot;:248.12503937007872,&quot;top&quot;:168,&quot;width&quot;:263.50000000000006}"/>
</p:tagLst>
</file>

<file path=ppt/tags/tag49.xml><?xml version="1.0" encoding="utf-8"?>
<p:tagLst xmlns:p="http://schemas.openxmlformats.org/presentationml/2006/main">
  <p:tag name="KSO_WM_DIAGRAM_VIRTUALLY_FRAME" val="{&quot;height&quot;:306.12503937007875,&quot;left&quot;:248.12503937007872,&quot;top&quot;:168,&quot;width&quot;:263.50000000000006}"/>
</p:tagLst>
</file>

<file path=ppt/tags/tag5.xml><?xml version="1.0" encoding="utf-8"?>
<p:tagLst xmlns:p="http://schemas.openxmlformats.org/presentationml/2006/main">
  <p:tag name="KSO_WM_DIAGRAM_VIRTUALLY_FRAME" val="{&quot;height&quot;:299.87503937007875,&quot;left&quot;:198,&quot;top&quot;:186,&quot;width&quot;:263.87503937007875}"/>
</p:tagLst>
</file>

<file path=ppt/tags/tag50.xml><?xml version="1.0" encoding="utf-8"?>
<p:tagLst xmlns:p="http://schemas.openxmlformats.org/presentationml/2006/main">
  <p:tag name="KSO_WM_DIAGRAM_VIRTUALLY_FRAME" val="{&quot;height&quot;:306.12503937007875,&quot;left&quot;:248.12503937007872,&quot;top&quot;:168,&quot;width&quot;:263.50000000000006}"/>
</p:tagLst>
</file>

<file path=ppt/tags/tag51.xml><?xml version="1.0" encoding="utf-8"?>
<p:tagLst xmlns:p="http://schemas.openxmlformats.org/presentationml/2006/main">
  <p:tag name="KSO_WM_DIAGRAM_VIRTUALLY_FRAME" val="{&quot;height&quot;:306.12503937007875,&quot;left&quot;:248.12503937007872,&quot;top&quot;:168,&quot;width&quot;:263.50000000000006}"/>
</p:tagLst>
</file>

<file path=ppt/tags/tag52.xml><?xml version="1.0" encoding="utf-8"?>
<p:tagLst xmlns:p="http://schemas.openxmlformats.org/presentationml/2006/main">
  <p:tag name="KSO_WM_DIAGRAM_VIRTUALLY_FRAME" val="{&quot;height&quot;:306.12503937007875,&quot;left&quot;:248.12503937007872,&quot;top&quot;:168,&quot;width&quot;:263.50000000000006}"/>
</p:tagLst>
</file>

<file path=ppt/tags/tag53.xml><?xml version="1.0" encoding="utf-8"?>
<p:tagLst xmlns:p="http://schemas.openxmlformats.org/presentationml/2006/main">
  <p:tag name="KSO_WM_DIAGRAM_VIRTUALLY_FRAME" val="{&quot;height&quot;:306.12503937007875,&quot;left&quot;:248.12503937007872,&quot;top&quot;:168,&quot;width&quot;:263.50000000000006}"/>
</p:tagLst>
</file>

<file path=ppt/tags/tag54.xml><?xml version="1.0" encoding="utf-8"?>
<p:tagLst xmlns:p="http://schemas.openxmlformats.org/presentationml/2006/main">
  <p:tag name="KSO_WM_DIAGRAM_VIRTUALLY_FRAME" val="{&quot;height&quot;:306.12503937007875,&quot;left&quot;:248.12503937007872,&quot;top&quot;:168,&quot;width&quot;:263.50000000000006}"/>
</p:tagLst>
</file>

<file path=ppt/tags/tag55.xml><?xml version="1.0" encoding="utf-8"?>
<p:tagLst xmlns:p="http://schemas.openxmlformats.org/presentationml/2006/main">
  <p:tag name="KSO_WM_DIAGRAM_VIRTUALLY_FRAME" val="{&quot;height&quot;:306.12503937007875,&quot;left&quot;:248.12503937007872,&quot;top&quot;:168,&quot;width&quot;:263.50000000000006}"/>
</p:tagLst>
</file>

<file path=ppt/tags/tag56.xml><?xml version="1.0" encoding="utf-8"?>
<p:tagLst xmlns:p="http://schemas.openxmlformats.org/presentationml/2006/main">
  <p:tag name="KSO_WM_DIAGRAM_VIRTUALLY_FRAME" val="{&quot;height&quot;:306.12503937007875,&quot;left&quot;:248.12503937007872,&quot;top&quot;:168,&quot;width&quot;:263.50000000000006}"/>
</p:tagLst>
</file>

<file path=ppt/tags/tag57.xml><?xml version="1.0" encoding="utf-8"?>
<p:tagLst xmlns:p="http://schemas.openxmlformats.org/presentationml/2006/main">
  <p:tag name="KSO_WM_DIAGRAM_VIRTUALLY_FRAME" val="{&quot;height&quot;:306.12503937007875,&quot;left&quot;:248.12503937007872,&quot;top&quot;:168,&quot;width&quot;:263.50000000000006}"/>
</p:tagLst>
</file>

<file path=ppt/tags/tag58.xml><?xml version="1.0" encoding="utf-8"?>
<p:tagLst xmlns:p="http://schemas.openxmlformats.org/presentationml/2006/main">
  <p:tag name="KSO_WM_DIAGRAM_VIRTUALLY_FRAME" val="{&quot;height&quot;:306.12503937007875,&quot;left&quot;:248.12503937007872,&quot;top&quot;:168,&quot;width&quot;:263.50000000000006}"/>
</p:tagLst>
</file>

<file path=ppt/tags/tag59.xml><?xml version="1.0" encoding="utf-8"?>
<p:tagLst xmlns:p="http://schemas.openxmlformats.org/presentationml/2006/main">
  <p:tag name="KSO_WM_DIAGRAM_VIRTUALLY_FRAME" val="{&quot;height&quot;:306.12503937007875,&quot;left&quot;:248.12503937007872,&quot;top&quot;:168,&quot;width&quot;:263.50000000000006}"/>
</p:tagLst>
</file>

<file path=ppt/tags/tag6.xml><?xml version="1.0" encoding="utf-8"?>
<p:tagLst xmlns:p="http://schemas.openxmlformats.org/presentationml/2006/main">
  <p:tag name="KSO_WM_DIAGRAM_VIRTUALLY_FRAME" val="{&quot;height&quot;:299.87503937007875,&quot;left&quot;:198,&quot;top&quot;:186,&quot;width&quot;:263.87503937007875}"/>
</p:tagLst>
</file>

<file path=ppt/tags/tag60.xml><?xml version="1.0" encoding="utf-8"?>
<p:tagLst xmlns:p="http://schemas.openxmlformats.org/presentationml/2006/main">
  <p:tag name="KSO_WM_DIAGRAM_VIRTUALLY_FRAME" val="{&quot;height&quot;:306.12503937007875,&quot;left&quot;:248.12503937007872,&quot;top&quot;:168,&quot;width&quot;:263.50000000000006}"/>
</p:tagLst>
</file>

<file path=ppt/tags/tag61.xml><?xml version="1.0" encoding="utf-8"?>
<p:tagLst xmlns:p="http://schemas.openxmlformats.org/presentationml/2006/main">
  <p:tag name="KSO_WM_DIAGRAM_VIRTUALLY_FRAME" val="{&quot;height&quot;:306.12503937007875,&quot;left&quot;:248.12503937007872,&quot;top&quot;:168,&quot;width&quot;:263.50000000000006}"/>
</p:tagLst>
</file>

<file path=ppt/tags/tag62.xml><?xml version="1.0" encoding="utf-8"?>
<p:tagLst xmlns:p="http://schemas.openxmlformats.org/presentationml/2006/main">
  <p:tag name="KSO_WM_DIAGRAM_VIRTUALLY_FRAME" val="{&quot;height&quot;:306.12503937007875,&quot;left&quot;:248.12503937007872,&quot;top&quot;:168,&quot;width&quot;:263.50000000000006}"/>
</p:tagLst>
</file>

<file path=ppt/tags/tag63.xml><?xml version="1.0" encoding="utf-8"?>
<p:tagLst xmlns:p="http://schemas.openxmlformats.org/presentationml/2006/main">
  <p:tag name="KSO_WM_DIAGRAM_VIRTUALLY_FRAME" val="{&quot;height&quot;:306.12503937007875,&quot;left&quot;:248.12503937007872,&quot;top&quot;:168,&quot;width&quot;:263.50000000000006}"/>
</p:tagLst>
</file>

<file path=ppt/tags/tag64.xml><?xml version="1.0" encoding="utf-8"?>
<p:tagLst xmlns:p="http://schemas.openxmlformats.org/presentationml/2006/main">
  <p:tag name="KSO_WM_DIAGRAM_VIRTUALLY_FRAME" val="{&quot;height&quot;:306.12503937007875,&quot;left&quot;:248.12503937007872,&quot;top&quot;:168,&quot;width&quot;:263.50000000000006}"/>
</p:tagLst>
</file>

<file path=ppt/tags/tag65.xml><?xml version="1.0" encoding="utf-8"?>
<p:tagLst xmlns:p="http://schemas.openxmlformats.org/presentationml/2006/main">
  <p:tag name="KSO_WM_DIAGRAM_VIRTUALLY_FRAME" val="{&quot;height&quot;:306.12503937007875,&quot;left&quot;:248.12503937007872,&quot;top&quot;:168,&quot;width&quot;:263.50000000000006}"/>
</p:tagLst>
</file>

<file path=ppt/tags/tag66.xml><?xml version="1.0" encoding="utf-8"?>
<p:tagLst xmlns:p="http://schemas.openxmlformats.org/presentationml/2006/main">
  <p:tag name="KSO_WM_DIAGRAM_VIRTUALLY_FRAME" val="{&quot;height&quot;:306.12503937007875,&quot;left&quot;:248.12503937007872,&quot;top&quot;:168,&quot;width&quot;:263.50000000000006}"/>
</p:tagLst>
</file>

<file path=ppt/tags/tag67.xml><?xml version="1.0" encoding="utf-8"?>
<p:tagLst xmlns:p="http://schemas.openxmlformats.org/presentationml/2006/main">
  <p:tag name="KSO_WM_DIAGRAM_VIRTUALLY_FRAME" val="{&quot;height&quot;:306.12503937007875,&quot;left&quot;:248.12503937007872,&quot;top&quot;:168,&quot;width&quot;:263.50000000000006}"/>
</p:tagLst>
</file>

<file path=ppt/tags/tag68.xml><?xml version="1.0" encoding="utf-8"?>
<p:tagLst xmlns:p="http://schemas.openxmlformats.org/presentationml/2006/main">
  <p:tag name="KSO_WM_DIAGRAM_VIRTUALLY_FRAME" val="{&quot;height&quot;:306.12503937007875,&quot;left&quot;:248.12503937007872,&quot;top&quot;:168,&quot;width&quot;:263.50000000000006}"/>
</p:tagLst>
</file>

<file path=ppt/tags/tag69.xml><?xml version="1.0" encoding="utf-8"?>
<p:tagLst xmlns:p="http://schemas.openxmlformats.org/presentationml/2006/main">
  <p:tag name="KSO_WM_DIAGRAM_VIRTUALLY_FRAME" val="{&quot;height&quot;:306.12503937007875,&quot;left&quot;:248.12503937007872,&quot;top&quot;:168,&quot;width&quot;:263.50000000000006}"/>
</p:tagLst>
</file>

<file path=ppt/tags/tag7.xml><?xml version="1.0" encoding="utf-8"?>
<p:tagLst xmlns:p="http://schemas.openxmlformats.org/presentationml/2006/main">
  <p:tag name="KSO_WM_DIAGRAM_VIRTUALLY_FRAME" val="{&quot;height&quot;:299.87503937007875,&quot;left&quot;:198,&quot;top&quot;:186,&quot;width&quot;:263.87503937007875}"/>
</p:tagLst>
</file>

<file path=ppt/tags/tag70.xml><?xml version="1.0" encoding="utf-8"?>
<p:tagLst xmlns:p="http://schemas.openxmlformats.org/presentationml/2006/main">
  <p:tag name="KSO_WM_DIAGRAM_VIRTUALLY_FRAME" val="{&quot;height&quot;:306.12503937007875,&quot;left&quot;:248.12503937007872,&quot;top&quot;:168,&quot;width&quot;:263.50000000000006}"/>
</p:tagLst>
</file>

<file path=ppt/tags/tag71.xml><?xml version="1.0" encoding="utf-8"?>
<p:tagLst xmlns:p="http://schemas.openxmlformats.org/presentationml/2006/main">
  <p:tag name="KSO_WM_DIAGRAM_VIRTUALLY_FRAME" val="{&quot;height&quot;:306.12503937007875,&quot;left&quot;:248.12503937007872,&quot;top&quot;:168,&quot;width&quot;:263.50000000000006}"/>
</p:tagLst>
</file>

<file path=ppt/tags/tag72.xml><?xml version="1.0" encoding="utf-8"?>
<p:tagLst xmlns:p="http://schemas.openxmlformats.org/presentationml/2006/main">
  <p:tag name="KSO_WM_DIAGRAM_VIRTUALLY_FRAME" val="{&quot;height&quot;:306.12503937007875,&quot;left&quot;:248.12503937007872,&quot;top&quot;:168,&quot;width&quot;:263.50000000000006}"/>
</p:tagLst>
</file>

<file path=ppt/tags/tag73.xml><?xml version="1.0" encoding="utf-8"?>
<p:tagLst xmlns:p="http://schemas.openxmlformats.org/presentationml/2006/main">
  <p:tag name="KSO_WM_DIAGRAM_VIRTUALLY_FRAME" val="{&quot;height&quot;:306.12503937007875,&quot;left&quot;:248.12503937007872,&quot;top&quot;:168,&quot;width&quot;:263.50000000000006}"/>
</p:tagLst>
</file>

<file path=ppt/tags/tag74.xml><?xml version="1.0" encoding="utf-8"?>
<p:tagLst xmlns:p="http://schemas.openxmlformats.org/presentationml/2006/main">
  <p:tag name="KSO_WM_DIAGRAM_VIRTUALLY_FRAME" val="{&quot;height&quot;:306.12503937007875,&quot;left&quot;:248.12503937007872,&quot;top&quot;:168,&quot;width&quot;:263.50000000000006}"/>
</p:tagLst>
</file>

<file path=ppt/tags/tag75.xml><?xml version="1.0" encoding="utf-8"?>
<p:tagLst xmlns:p="http://schemas.openxmlformats.org/presentationml/2006/main">
  <p:tag name="KSO_WM_DIAGRAM_VIRTUALLY_FRAME" val="{&quot;height&quot;:306.12503937007875,&quot;left&quot;:248.12503937007872,&quot;top&quot;:168,&quot;width&quot;:263.50000000000006}"/>
</p:tagLst>
</file>

<file path=ppt/tags/tag76.xml><?xml version="1.0" encoding="utf-8"?>
<p:tagLst xmlns:p="http://schemas.openxmlformats.org/presentationml/2006/main">
  <p:tag name="KSO_WM_DIAGRAM_VIRTUALLY_FRAME" val="{&quot;height&quot;:306.12503937007875,&quot;left&quot;:248.12503937007872,&quot;top&quot;:168,&quot;width&quot;:263.50000000000006}"/>
</p:tagLst>
</file>

<file path=ppt/tags/tag77.xml><?xml version="1.0" encoding="utf-8"?>
<p:tagLst xmlns:p="http://schemas.openxmlformats.org/presentationml/2006/main">
  <p:tag name="KSO_WM_DIAGRAM_VIRTUALLY_FRAME" val="{&quot;height&quot;:306.12503937007875,&quot;left&quot;:248.12503937007872,&quot;top&quot;:168,&quot;width&quot;:263.50000000000006}"/>
</p:tagLst>
</file>

<file path=ppt/tags/tag78.xml><?xml version="1.0" encoding="utf-8"?>
<p:tagLst xmlns:p="http://schemas.openxmlformats.org/presentationml/2006/main">
  <p:tag name="KSO_WM_DIAGRAM_VIRTUALLY_FRAME" val="{&quot;height&quot;:306.12503937007875,&quot;left&quot;:248.12503937007872,&quot;top&quot;:168,&quot;width&quot;:263.50000000000006}"/>
</p:tagLst>
</file>

<file path=ppt/tags/tag79.xml><?xml version="1.0" encoding="utf-8"?>
<p:tagLst xmlns:p="http://schemas.openxmlformats.org/presentationml/2006/main">
  <p:tag name="KSO_WM_DIAGRAM_VIRTUALLY_FRAME" val="{&quot;height&quot;:306.12503937007875,&quot;left&quot;:248.12503937007872,&quot;top&quot;:168,&quot;width&quot;:263.50000000000006}"/>
</p:tagLst>
</file>

<file path=ppt/tags/tag8.xml><?xml version="1.0" encoding="utf-8"?>
<p:tagLst xmlns:p="http://schemas.openxmlformats.org/presentationml/2006/main">
  <p:tag name="KSO_WM_DIAGRAM_VIRTUALLY_FRAME" val="{&quot;height&quot;:299.87503937007875,&quot;left&quot;:198,&quot;top&quot;:186,&quot;width&quot;:263.87503937007875}"/>
</p:tagLst>
</file>

<file path=ppt/tags/tag80.xml><?xml version="1.0" encoding="utf-8"?>
<p:tagLst xmlns:p="http://schemas.openxmlformats.org/presentationml/2006/main">
  <p:tag name="KSO_WM_DIAGRAM_VIRTUALLY_FRAME" val="{&quot;height&quot;:306.12503937007875,&quot;left&quot;:248.12503937007872,&quot;top&quot;:168,&quot;width&quot;:263.50000000000006}"/>
</p:tagLst>
</file>

<file path=ppt/tags/tag81.xml><?xml version="1.0" encoding="utf-8"?>
<p:tagLst xmlns:p="http://schemas.openxmlformats.org/presentationml/2006/main">
  <p:tag name="KSO_WM_DIAGRAM_VIRTUALLY_FRAME" val="{&quot;height&quot;:306.12503937007875,&quot;left&quot;:248.12503937007872,&quot;top&quot;:168,&quot;width&quot;:263.50000000000006}"/>
</p:tagLst>
</file>

<file path=ppt/tags/tag82.xml><?xml version="1.0" encoding="utf-8"?>
<p:tagLst xmlns:p="http://schemas.openxmlformats.org/presentationml/2006/main">
  <p:tag name="KSO_WM_DIAGRAM_VIRTUALLY_FRAME" val="{&quot;height&quot;:306.12503937007875,&quot;left&quot;:248.12503937007872,&quot;top&quot;:168,&quot;width&quot;:263.50000000000006}"/>
</p:tagLst>
</file>

<file path=ppt/tags/tag83.xml><?xml version="1.0" encoding="utf-8"?>
<p:tagLst xmlns:p="http://schemas.openxmlformats.org/presentationml/2006/main">
  <p:tag name="TABLE_ENDDRAG_ORIGIN_RECT" val="557*431"/>
  <p:tag name="TABLE_ENDDRAG_RECT" val="324*108*557*431"/>
</p:tagLst>
</file>

<file path=ppt/tags/tag84.xml><?xml version="1.0" encoding="utf-8"?>
<p:tagLst xmlns:p="http://schemas.openxmlformats.org/presentationml/2006/main">
  <p:tag name="TABLE_ENDDRAG_ORIGIN_RECT" val="936*373"/>
  <p:tag name="TABLE_ENDDRAG_RECT" val="12*166*936*373"/>
</p:tagLst>
</file>

<file path=ppt/tags/tag85.xml><?xml version="1.0" encoding="utf-8"?>
<p:tagLst xmlns:p="http://schemas.openxmlformats.org/presentationml/2006/main">
  <p:tag name="TABLE_ENDDRAG_ORIGIN_RECT" val="936*373"/>
  <p:tag name="TABLE_ENDDRAG_RECT" val="12*166*936*373"/>
</p:tagLst>
</file>

<file path=ppt/tags/tag86.xml><?xml version="1.0" encoding="utf-8"?>
<p:tagLst xmlns:p="http://schemas.openxmlformats.org/presentationml/2006/main">
  <p:tag name="TABLE_ENDDRAG_ORIGIN_RECT" val="936*373"/>
  <p:tag name="TABLE_ENDDRAG_RECT" val="12*166*936*373"/>
</p:tagLst>
</file>

<file path=ppt/tags/tag87.xml><?xml version="1.0" encoding="utf-8"?>
<p:tagLst xmlns:p="http://schemas.openxmlformats.org/presentationml/2006/main">
  <p:tag name="TABLE_ENDDRAG_ORIGIN_RECT" val="936*373"/>
  <p:tag name="TABLE_ENDDRAG_RECT" val="12*166*936*373"/>
</p:tagLst>
</file>

<file path=ppt/tags/tag88.xml><?xml version="1.0" encoding="utf-8"?>
<p:tagLst xmlns:p="http://schemas.openxmlformats.org/presentationml/2006/main">
  <p:tag name="TABLE_ENDDRAG_ORIGIN_RECT" val="936*373"/>
  <p:tag name="TABLE_ENDDRAG_RECT" val="12*166*936*373"/>
</p:tagLst>
</file>

<file path=ppt/tags/tag89.xml><?xml version="1.0" encoding="utf-8"?>
<p:tagLst xmlns:p="http://schemas.openxmlformats.org/presentationml/2006/main">
  <p:tag name="TABLE_ENDDRAG_ORIGIN_RECT" val="936*373"/>
  <p:tag name="TABLE_ENDDRAG_RECT" val="12*166*936*373"/>
</p:tagLst>
</file>

<file path=ppt/tags/tag9.xml><?xml version="1.0" encoding="utf-8"?>
<p:tagLst xmlns:p="http://schemas.openxmlformats.org/presentationml/2006/main">
  <p:tag name="KSO_WM_DIAGRAM_VIRTUALLY_FRAME" val="{&quot;height&quot;:299.87503937007875,&quot;left&quot;:198,&quot;top&quot;:186,&quot;width&quot;:263.87503937007875}"/>
</p:tagLst>
</file>

<file path=ppt/tags/tag90.xml><?xml version="1.0" encoding="utf-8"?>
<p:tagLst xmlns:p="http://schemas.openxmlformats.org/presentationml/2006/main">
  <p:tag name="TABLE_ENDDRAG_ORIGIN_RECT" val="671*278"/>
  <p:tag name="TABLE_ENDDRAG_RECT" val="101*181*671*278"/>
</p:tagLst>
</file>

<file path=ppt/tags/tag91.xml><?xml version="1.0" encoding="utf-8"?>
<p:tagLst xmlns:p="http://schemas.openxmlformats.org/presentationml/2006/main">
  <p:tag name="TABLE_ENDDRAG_ORIGIN_RECT" val="671*278"/>
  <p:tag name="TABLE_ENDDRAG_RECT" val="101*181*671*278"/>
</p:tagLst>
</file>

<file path=ppt/tags/tag92.xml><?xml version="1.0" encoding="utf-8"?>
<p:tagLst xmlns:p="http://schemas.openxmlformats.org/presentationml/2006/main">
  <p:tag name="TABLE_ENDDRAG_ORIGIN_RECT" val="936*373"/>
  <p:tag name="TABLE_ENDDRAG_RECT" val="12*166*936*373"/>
</p:tagLst>
</file>

<file path=ppt/tags/tag93.xml><?xml version="1.0" encoding="utf-8"?>
<p:tagLst xmlns:p="http://schemas.openxmlformats.org/presentationml/2006/main">
  <p:tag name="TABLE_ENDDRAG_ORIGIN_RECT" val="402*135"/>
  <p:tag name="TABLE_ENDDRAG_RECT" val="539*334*402*135"/>
</p:tagLst>
</file>

<file path=ppt/tags/tag94.xml><?xml version="1.0" encoding="utf-8"?>
<p:tagLst xmlns:p="http://schemas.openxmlformats.org/presentationml/2006/main">
  <p:tag name="TABLE_ENDDRAG_ORIGIN_RECT" val="820*179"/>
  <p:tag name="TABLE_ENDDRAG_RECT" val="112*104*820*179"/>
</p:tagLst>
</file>

<file path=ppt/tags/tag95.xml><?xml version="1.0" encoding="utf-8"?>
<p:tagLst xmlns:p="http://schemas.openxmlformats.org/presentationml/2006/main">
  <p:tag name="TABLE_ENDDRAG_ORIGIN_RECT" val="820*179"/>
  <p:tag name="TABLE_ENDDRAG_RECT" val="112*104*820*179"/>
</p:tagLst>
</file>

<file path=ppt/tags/tag96.xml><?xml version="1.0" encoding="utf-8"?>
<p:tagLst xmlns:p="http://schemas.openxmlformats.org/presentationml/2006/main">
  <p:tag name="TABLE_ENDDRAG_ORIGIN_RECT" val="820*179"/>
  <p:tag name="TABLE_ENDDRAG_RECT" val="112*104*820*179"/>
</p:tagLst>
</file>

<file path=ppt/tags/tag97.xml><?xml version="1.0" encoding="utf-8"?>
<p:tagLst xmlns:p="http://schemas.openxmlformats.org/presentationml/2006/main">
  <p:tag name="TABLE_ENDDRAG_ORIGIN_RECT" val="717*234"/>
  <p:tag name="TABLE_ENDDRAG_RECT" val="121*160*717*234"/>
</p:tagLst>
</file>

<file path=ppt/tags/tag98.xml><?xml version="1.0" encoding="utf-8"?>
<p:tagLst xmlns:p="http://schemas.openxmlformats.org/presentationml/2006/main">
  <p:tag name="TABLE_ENDDRAG_ORIGIN_RECT" val="717*234"/>
  <p:tag name="TABLE_ENDDRAG_RECT" val="121*160*717*234"/>
</p:tagLst>
</file>

<file path=ppt/tags/tag99.xml><?xml version="1.0" encoding="utf-8"?>
<p:tagLst xmlns:p="http://schemas.openxmlformats.org/presentationml/2006/main">
  <p:tag name="TABLE_ENDDRAG_ORIGIN_RECT" val="872*94"/>
  <p:tag name="TABLE_ENDDRAG_RECT" val="51*416*872*94"/>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24754</Words>
  <Application>WPS 演示</Application>
  <PresentationFormat>宽屏</PresentationFormat>
  <Paragraphs>8287</Paragraphs>
  <Slides>120</Slides>
  <Notes>33</Notes>
  <HiddenSlides>0</HiddenSlides>
  <MMClips>0</MMClips>
  <ScaleCrop>false</ScaleCrop>
  <HeadingPairs>
    <vt:vector size="8" baseType="variant">
      <vt:variant>
        <vt:lpstr>已用的字体</vt:lpstr>
      </vt:variant>
      <vt:variant>
        <vt:i4>31</vt:i4>
      </vt:variant>
      <vt:variant>
        <vt:lpstr>主题</vt:lpstr>
      </vt:variant>
      <vt:variant>
        <vt:i4>1</vt:i4>
      </vt:variant>
      <vt:variant>
        <vt:lpstr>嵌入 OLE 服务器</vt:lpstr>
      </vt:variant>
      <vt:variant>
        <vt:i4>12</vt:i4>
      </vt:variant>
      <vt:variant>
        <vt:lpstr>幻灯片标题</vt:lpstr>
      </vt:variant>
      <vt:variant>
        <vt:i4>120</vt:i4>
      </vt:variant>
    </vt:vector>
  </HeadingPairs>
  <TitlesOfParts>
    <vt:vector size="164" baseType="lpstr">
      <vt:lpstr>Arial</vt:lpstr>
      <vt:lpstr>宋体</vt:lpstr>
      <vt:lpstr>Wingdings</vt:lpstr>
      <vt:lpstr>微软雅黑</vt:lpstr>
      <vt:lpstr>Times New Roman</vt:lpstr>
      <vt:lpstr>等线</vt:lpstr>
      <vt:lpstr>Impact</vt:lpstr>
      <vt:lpstr>仿宋_GB2312</vt:lpstr>
      <vt:lpstr>Tahoma</vt:lpstr>
      <vt:lpstr>Bitstream Charter</vt:lpstr>
      <vt:lpstr>ESRI AMFM Electric</vt:lpstr>
      <vt:lpstr>Droid Sans Fallback</vt:lpstr>
      <vt:lpstr>Arial Unicode MS</vt:lpstr>
      <vt:lpstr>Arial Narrow</vt:lpstr>
      <vt:lpstr>Monotype Sorts</vt:lpstr>
      <vt:lpstr>Wingdings</vt:lpstr>
      <vt:lpstr>Monotype Sorts</vt:lpstr>
      <vt:lpstr>思源黑体 CN Medium</vt:lpstr>
      <vt:lpstr>黑体</vt:lpstr>
      <vt:lpstr>思源黑体 CN Normal</vt:lpstr>
      <vt:lpstr>华文中宋</vt:lpstr>
      <vt:lpstr>Helvetica Neue</vt:lpstr>
      <vt:lpstr>Cambria Math</vt:lpstr>
      <vt:lpstr>MS Mincho</vt:lpstr>
      <vt:lpstr>Euclid</vt:lpstr>
      <vt:lpstr>DejaVu Math TeX Gyre</vt:lpstr>
      <vt:lpstr>Calibri</vt:lpstr>
      <vt:lpstr>冬青黑体简体中文 W3</vt:lpstr>
      <vt:lpstr>Tw Cen MT</vt:lpstr>
      <vt:lpstr>Symbol</vt:lpstr>
      <vt:lpstr>-apple-system</vt:lpstr>
      <vt:lpstr>默认设计模板</vt:lpstr>
      <vt:lpstr>Word.Document.8</vt:lpstr>
      <vt:lpstr>Visio.Drawing.6</vt:lpstr>
      <vt:lpstr>Visio.Drawing.6</vt:lpstr>
      <vt:lpstr>Visio.Drawing.6</vt:lpstr>
      <vt:lpstr>Word.Document.8</vt:lpstr>
      <vt:lpstr>Word.Document.8</vt:lpstr>
      <vt:lpstr>Word.Document.8</vt:lpstr>
      <vt:lpstr>Word.Document.8</vt:lpstr>
      <vt:lpstr>Word.Document.8</vt:lpstr>
      <vt:lpstr>Word.Document.8</vt:lpstr>
      <vt:lpstr>Visio.Drawing.6</vt:lpstr>
      <vt:lpstr>Visio.Drawing.6</vt:lpstr>
      <vt:lpstr>机器学习-决策树 秦雪敏  医药信息工程学院</vt:lpstr>
      <vt:lpstr>课程导入</vt:lpstr>
      <vt:lpstr>本章目录</vt:lpstr>
      <vt:lpstr>1.决策树原理</vt:lpstr>
      <vt:lpstr>1.决策树原理</vt:lpstr>
      <vt:lpstr>1.决策树原理</vt:lpstr>
      <vt:lpstr>1.决策树原理</vt:lpstr>
      <vt:lpstr>1.决策树原理</vt:lpstr>
      <vt:lpstr>1.决策树原理</vt:lpstr>
      <vt:lpstr>1.决策树原理</vt:lpstr>
      <vt:lpstr>1.决策树原理</vt:lpstr>
      <vt:lpstr>1.决策树原理</vt:lpstr>
      <vt:lpstr>1.决策树原理</vt:lpstr>
      <vt:lpstr>1.决策树原理</vt:lpstr>
      <vt:lpstr>1.决策树原理</vt:lpstr>
      <vt:lpstr>1.决策树原理</vt:lpstr>
      <vt:lpstr>1.决策树原理</vt:lpstr>
      <vt:lpstr>1.决策树原理</vt:lpstr>
      <vt:lpstr>1.决策树原理</vt:lpstr>
      <vt:lpstr>1.决策树原理</vt:lpstr>
      <vt:lpstr>1.决策树原理</vt:lpstr>
      <vt:lpstr>1.决策树原理</vt:lpstr>
      <vt:lpstr>1.决策树原理</vt:lpstr>
      <vt:lpstr>1.决策树原理</vt:lpstr>
      <vt:lpstr>2.ID3算法</vt:lpstr>
      <vt:lpstr>2. ID3算法</vt:lpstr>
      <vt:lpstr>2. ID3算法</vt:lpstr>
      <vt:lpstr>2.ID3算法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3.C4.5算法</vt:lpstr>
      <vt:lpstr>3.C4.5算法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4.CART算法</vt:lpstr>
      <vt:lpstr>4.CART算法</vt:lpstr>
      <vt:lpstr>PowerPoint 演示文稿</vt:lpstr>
      <vt:lpstr>PowerPoint 演示文稿</vt:lpstr>
      <vt:lpstr>PowerPoint 演示文稿</vt:lpstr>
      <vt:lpstr>决策树原理</vt:lpstr>
      <vt:lpstr>PowerPoint 演示文稿</vt:lpstr>
      <vt:lpstr>PowerPoint 演示文稿</vt:lpstr>
      <vt:lpstr>CART剪枝</vt:lpstr>
      <vt:lpstr>CART算法</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CART算法实例</vt:lpstr>
      <vt:lpstr>PowerPoint 演示文稿</vt:lpstr>
      <vt:lpstr>决策树差异总结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dc:title>
  <dc:creator>黄海广</dc:creator>
  <cp:lastModifiedBy>qinxuemin</cp:lastModifiedBy>
  <cp:revision>3753</cp:revision>
  <cp:lastPrinted>2018-06-09T17:02:00Z</cp:lastPrinted>
  <dcterms:created xsi:type="dcterms:W3CDTF">2016-05-18T20:32:00Z</dcterms:created>
  <dcterms:modified xsi:type="dcterms:W3CDTF">2025-04-15T06:48:21Z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0590662843804967A44B675B572E4B56_13</vt:lpwstr>
  </property>
</Properties>
</file>